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60" r:id="rId1"/>
  </p:sldMasterIdLst>
  <p:sldIdLst>
    <p:sldId id="256" r:id="rId2"/>
    <p:sldId id="263" r:id="rId3"/>
    <p:sldId id="264" r:id="rId4"/>
    <p:sldId id="265" r:id="rId5"/>
    <p:sldId id="262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78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9" name="Picture 1" descr="C:\Users\Шарын\Desktop\280px-Panorama(sharyn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643182"/>
            <a:ext cx="7643866" cy="3286148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928662" y="571480"/>
            <a:ext cx="7500990" cy="18158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ГРАЖДАНСКИЙ БЮДЖЕТ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Шарынского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сельского округа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Уйгурского района на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2019-2021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годы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857224" y="976387"/>
            <a:ext cx="7500990" cy="4524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7874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Уважаемые посетители сайта!</a:t>
            </a:r>
            <a:endParaRPr lang="ru-RU" dirty="0" smtClean="0"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7874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Вашему вниманию представлен гражданский бюджет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Шарынского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сельского округа на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2019— 2021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годы, который содержит информацию об основных показателях бюджета сельского округа, параметрах его формирования и направлениях расходования бюджетных средств.</a:t>
            </a:r>
            <a:endParaRPr lang="ru-RU" dirty="0" smtClean="0"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7874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Данный документ включает следующие разделы: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787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15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основные показатели социально-экономического развития</a:t>
            </a:r>
          </a:p>
          <a:p>
            <a:pPr lvl="0" indent="7874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</a:tabLst>
            </a:pPr>
            <a:r>
              <a:rPr lang="ru-RU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района;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787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15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поступления и расходы бюджета района;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7874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Бюджет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Шарынского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сельского округа на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2019-2021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годы сформирован в соответствии с Бюджетным и Налоговым кодексами Республики Казахстан, Прогнозом социально-экономического развития 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Уйгурского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района на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201</a:t>
            </a:r>
            <a:r>
              <a:rPr lang="kk-KZ" dirty="0">
                <a:latin typeface="Arial" pitchFamily="34" charset="0"/>
                <a:ea typeface="Arial" pitchFamily="34" charset="0"/>
                <a:cs typeface="Arial" pitchFamily="34" charset="0"/>
              </a:rPr>
              <a:t>9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-20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годы и утвержден решением районного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маслихата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от 09 января  201</a:t>
            </a:r>
            <a:r>
              <a:rPr lang="kk-KZ" dirty="0">
                <a:latin typeface="Arial" pitchFamily="34" charset="0"/>
                <a:ea typeface="Arial" pitchFamily="34" charset="0"/>
                <a:cs typeface="Arial" pitchFamily="34" charset="0"/>
              </a:rPr>
              <a:t>9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года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№ 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6-43-259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168341"/>
              </p:ext>
            </p:extLst>
          </p:nvPr>
        </p:nvGraphicFramePr>
        <p:xfrm>
          <a:off x="857224" y="2214553"/>
          <a:ext cx="6662243" cy="3929091"/>
        </p:xfrm>
        <a:graphic>
          <a:graphicData uri="http://schemas.openxmlformats.org/drawingml/2006/table">
            <a:tbl>
              <a:tblPr/>
              <a:tblGrid>
                <a:gridCol w="406599"/>
                <a:gridCol w="2876029"/>
                <a:gridCol w="872881"/>
                <a:gridCol w="828118"/>
                <a:gridCol w="839308"/>
                <a:gridCol w="839308"/>
              </a:tblGrid>
              <a:tr h="1262104">
                <a:tc>
                  <a:txBody>
                    <a:bodyPr/>
                    <a:lstStyle/>
                    <a:p>
                      <a:pPr marL="254000">
                        <a:lnSpc>
                          <a:spcPts val="1900"/>
                        </a:lnSpc>
                        <a:spcAft>
                          <a:spcPts val="900"/>
                        </a:spcAft>
                      </a:pPr>
                      <a:r>
                        <a:rPr lang="ru-RU" sz="1000" spc="0" dirty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№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  <a:p>
                      <a:pPr marL="254000">
                        <a:lnSpc>
                          <a:spcPts val="2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100" spc="0" dirty="0" err="1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п</a:t>
                      </a: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/</a:t>
                      </a:r>
                      <a:r>
                        <a:rPr lang="ru-RU" sz="1100" spc="0" dirty="0" err="1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п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Наименование показателей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2018 </a:t>
                      </a:r>
                      <a:r>
                        <a:rPr lang="ru-RU" sz="1100" spc="0" dirty="0" smtClean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год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2019 год</a:t>
                      </a:r>
                      <a:r>
                        <a:rPr lang="kk-KZ" sz="1100" spc="0" dirty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 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1100" spc="0" dirty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2020 год</a:t>
                      </a:r>
                      <a:r>
                        <a:rPr lang="kk-KZ" sz="1100" spc="0" dirty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 (План)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510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Sans Serif"/>
                          <a:ea typeface="Microsoft Sans Serif"/>
                          <a:cs typeface="Microsoft Sans Serif"/>
                        </a:rPr>
                        <a:t>20201год</a:t>
                      </a:r>
                      <a:r>
                        <a:rPr kumimoji="0" lang="kk-KZ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Sans Serif"/>
                          <a:ea typeface="Microsoft Sans Serif"/>
                          <a:cs typeface="Microsoft Sans Serif"/>
                        </a:rPr>
                        <a:t> (План)</a:t>
                      </a:r>
                      <a:endParaRPr kumimoji="0" lang="ru-RU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404" marR="3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8767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7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1</a:t>
                      </a: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7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2</a:t>
                      </a: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7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4</a:t>
                      </a: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7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5</a:t>
                      </a: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7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6</a:t>
                      </a: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217">
                <a:tc>
                  <a:txBody>
                    <a:bodyPr/>
                    <a:lstStyle/>
                    <a:p>
                      <a:pPr marL="25400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1.</a:t>
                      </a: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Численность населения, тыс.чел.</a:t>
                      </a: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6,4</a:t>
                      </a: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6,5</a:t>
                      </a: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000" spc="0" dirty="0" smtClean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6,6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000" spc="0" dirty="0" smtClean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6,7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4432">
                <a:tc>
                  <a:txBody>
                    <a:bodyPr/>
                    <a:lstStyle/>
                    <a:p>
                      <a:pPr marL="25400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endParaRPr lang="ru-RU" sz="1000" spc="0">
                        <a:solidFill>
                          <a:srgbClr val="000000"/>
                        </a:solidFill>
                        <a:latin typeface="Microsoft Sans Serif"/>
                        <a:ea typeface="Microsoft Sans Serif"/>
                        <a:cs typeface="Microsoft Sans Serif"/>
                      </a:endParaRPr>
                    </a:p>
                    <a:p>
                      <a:pPr marL="25400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2.</a:t>
                      </a: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Уровень фиксированной </a:t>
                      </a:r>
                      <a:r>
                        <a:rPr lang="ru-RU" sz="1000" spc="0" dirty="0" err="1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безработицы,%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endParaRPr lang="ru-RU" sz="1000" spc="0" dirty="0" smtClean="0">
                        <a:solidFill>
                          <a:srgbClr val="000000"/>
                        </a:solidFill>
                        <a:latin typeface="Microsoft Sans Serif"/>
                        <a:ea typeface="Microsoft Sans Serif"/>
                        <a:cs typeface="Microsoft Sans Serif"/>
                      </a:endParaRP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000" spc="0" dirty="0" smtClean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2,4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endParaRPr lang="ru-RU" sz="1000" spc="0" dirty="0" smtClean="0">
                        <a:solidFill>
                          <a:srgbClr val="000000"/>
                        </a:solidFill>
                        <a:latin typeface="Microsoft Sans Serif"/>
                        <a:ea typeface="Microsoft Sans Serif"/>
                        <a:cs typeface="Microsoft Sans Serif"/>
                      </a:endParaRP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000" spc="0" dirty="0" smtClean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2,3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endParaRPr lang="ru-RU" sz="1000" spc="0" dirty="0" smtClean="0">
                        <a:solidFill>
                          <a:srgbClr val="000000"/>
                        </a:solidFill>
                        <a:latin typeface="Microsoft Sans Serif"/>
                        <a:ea typeface="Microsoft Sans Serif"/>
                        <a:cs typeface="Microsoft Sans Serif"/>
                      </a:endParaRP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000" spc="0" dirty="0" smtClean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2,2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endParaRPr lang="ru-RU" sz="1000" spc="0" dirty="0" smtClean="0">
                        <a:solidFill>
                          <a:srgbClr val="000000"/>
                        </a:solidFill>
                        <a:latin typeface="Microsoft Sans Serif"/>
                        <a:ea typeface="Microsoft Sans Serif"/>
                        <a:cs typeface="Microsoft Sans Serif"/>
                      </a:endParaRP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000" spc="0" dirty="0" smtClean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2,1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0570">
                <a:tc>
                  <a:txBody>
                    <a:bodyPr/>
                    <a:lstStyle/>
                    <a:p>
                      <a:pPr marL="25400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endParaRPr lang="ru-RU" sz="1000" spc="0">
                        <a:solidFill>
                          <a:srgbClr val="000000"/>
                        </a:solidFill>
                        <a:latin typeface="Microsoft Sans Serif"/>
                        <a:ea typeface="Microsoft Sans Serif"/>
                        <a:cs typeface="Microsoft Sans Serif"/>
                      </a:endParaRPr>
                    </a:p>
                    <a:p>
                      <a:pPr marL="25400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3.</a:t>
                      </a: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Месячный расчетный показатель (МРП), тенге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endParaRPr lang="kk-KZ" sz="1000" spc="0" dirty="0" smtClean="0">
                        <a:solidFill>
                          <a:srgbClr val="000000"/>
                        </a:solidFill>
                        <a:latin typeface="Microsoft Sans Serif"/>
                        <a:ea typeface="Microsoft Sans Serif"/>
                        <a:cs typeface="Microsoft Sans Serif"/>
                      </a:endParaRP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kk-KZ" sz="1000" spc="0" dirty="0" smtClean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2405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endParaRPr lang="kk-KZ" sz="1000" spc="0" dirty="0" smtClean="0">
                        <a:solidFill>
                          <a:srgbClr val="000000"/>
                        </a:solidFill>
                        <a:latin typeface="Microsoft Sans Serif"/>
                        <a:ea typeface="Microsoft Sans Serif"/>
                        <a:cs typeface="Microsoft Sans Serif"/>
                      </a:endParaRP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kk-KZ" sz="1000" spc="0" dirty="0" smtClean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2525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endParaRPr lang="kk-KZ" sz="1000" spc="0" dirty="0" smtClean="0">
                        <a:solidFill>
                          <a:srgbClr val="000000"/>
                        </a:solidFill>
                        <a:latin typeface="Microsoft Sans Serif"/>
                        <a:ea typeface="Microsoft Sans Serif"/>
                        <a:cs typeface="Microsoft Sans Serif"/>
                      </a:endParaRP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kk-KZ" sz="1000" spc="0" dirty="0" smtClean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х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endParaRPr lang="kk-KZ" sz="1000" spc="0" dirty="0" smtClean="0">
                        <a:solidFill>
                          <a:srgbClr val="000000"/>
                        </a:solidFill>
                        <a:latin typeface="Microsoft Sans Serif"/>
                        <a:ea typeface="Microsoft Sans Serif"/>
                        <a:cs typeface="Microsoft Sans Serif"/>
                      </a:endParaRP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kk-KZ" sz="1000" spc="0" dirty="0" smtClean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х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5431">
                <a:tc>
                  <a:txBody>
                    <a:bodyPr/>
                    <a:lstStyle/>
                    <a:p>
                      <a:pPr marL="25400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4.</a:t>
                      </a: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Минимальная заработная плата, тенге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kk-KZ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28284</a:t>
                      </a: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kk-KZ" sz="1000" spc="0" dirty="0" smtClean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42500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kk-KZ" sz="1000" spc="0" dirty="0" smtClean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х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kk-KZ" sz="1000" spc="0" dirty="0" smtClean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х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0570">
                <a:tc>
                  <a:txBody>
                    <a:bodyPr/>
                    <a:lstStyle/>
                    <a:p>
                      <a:pPr marL="25400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5.</a:t>
                      </a: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Среднемесячная заработная плата, тенге</a:t>
                      </a: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9100" algn="l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93200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95150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000" spc="0" dirty="0" smtClean="0">
                          <a:solidFill>
                            <a:srgbClr val="000000"/>
                          </a:solidFill>
                          <a:latin typeface="Microsoft Sans Serif"/>
                          <a:ea typeface="Microsoft Sans Serif"/>
                          <a:cs typeface="Microsoft Sans Serif"/>
                        </a:rPr>
                        <a:t>х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000" spc="0" dirty="0" smtClean="0">
                          <a:solidFill>
                            <a:srgbClr val="000000"/>
                          </a:solidFill>
                          <a:latin typeface="Microsoft Sans Serif"/>
                          <a:ea typeface="Times New Roman"/>
                          <a:cs typeface="Microsoft Sans Serif"/>
                        </a:rPr>
                        <a:t>х</a:t>
                      </a:r>
                      <a:endParaRPr lang="ru-RU" sz="500" dirty="0">
                        <a:latin typeface="Times New Roman"/>
                        <a:ea typeface="Times New Roman"/>
                      </a:endParaRPr>
                    </a:p>
                  </a:txBody>
                  <a:tcPr marL="3404" marR="3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3416300"/>
          <a:ext cx="6096000" cy="254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" dirty="0">
                        <a:solidFill>
                          <a:srgbClr val="000000"/>
                        </a:solidFill>
                        <a:latin typeface="Tahoma"/>
                        <a:ea typeface="Tahom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043608" y="-86991"/>
            <a:ext cx="7416824" cy="21236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icrosoft Sans Serif" pitchFamily="34" charset="0"/>
                <a:ea typeface="Tahoma" pitchFamily="34" charset="0"/>
                <a:cs typeface="Microsoft Sans Serif" pitchFamily="34" charset="0"/>
              </a:rPr>
              <a:t>О</a:t>
            </a:r>
            <a:r>
              <a:rPr kumimoji="0" lang="ru-RU" sz="2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Microsoft Sans Serif" pitchFamily="34" charset="0"/>
                <a:ea typeface="Tahoma" pitchFamily="34" charset="0"/>
                <a:cs typeface="Microsoft Sans Serif" pitchFamily="34" charset="0"/>
              </a:rPr>
              <a:t>сновные показатели социально-экономического развития</a:t>
            </a:r>
            <a:endParaRPr kumimoji="0" lang="ru-RU" sz="8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Microsoft Sans Serif" pitchFamily="34" charset="0"/>
                <a:ea typeface="Tahoma" pitchFamily="34" charset="0"/>
                <a:cs typeface="Microsoft Sans Serif" pitchFamily="34" charset="0"/>
              </a:rPr>
              <a:t>района на 2018-2020</a:t>
            </a:r>
            <a:r>
              <a:rPr kumimoji="0" lang="ru-RU" sz="2600" b="0" i="0" u="none" strike="noStrike" cap="none" normalizeH="0" baseline="0" dirty="0" smtClean="0" bmk="bookmark1">
                <a:ln>
                  <a:noFill/>
                </a:ln>
                <a:solidFill>
                  <a:srgbClr val="000000"/>
                </a:solidFill>
                <a:effectLst/>
                <a:latin typeface="Microsoft Sans Serif" pitchFamily="34" charset="0"/>
                <a:ea typeface="Tahoma" pitchFamily="34" charset="0"/>
                <a:cs typeface="Microsoft Sans Serif" pitchFamily="34" charset="0"/>
              </a:rPr>
              <a:t> годы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804247"/>
              </p:ext>
            </p:extLst>
          </p:nvPr>
        </p:nvGraphicFramePr>
        <p:xfrm>
          <a:off x="251520" y="1714488"/>
          <a:ext cx="8463884" cy="4144226"/>
        </p:xfrm>
        <a:graphic>
          <a:graphicData uri="http://schemas.openxmlformats.org/drawingml/2006/table">
            <a:tbl>
              <a:tblPr/>
              <a:tblGrid>
                <a:gridCol w="927886"/>
                <a:gridCol w="4173987"/>
                <a:gridCol w="1159107"/>
                <a:gridCol w="1159107"/>
                <a:gridCol w="1043797"/>
              </a:tblGrid>
              <a:tr h="375329">
                <a:tc rowSpan="2">
                  <a:txBody>
                    <a:bodyPr/>
                    <a:lstStyle/>
                    <a:p>
                      <a:pPr marL="127000" algn="l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K</a:t>
                      </a:r>
                      <a:r>
                        <a:rPr lang="kk-KZ" sz="1400" b="1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Б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K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Наименование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Тыс.тенге</a:t>
                      </a:r>
                      <a:endParaRPr lang="ru-RU" sz="6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48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ru-RU" sz="1400" b="0" i="0" u="none" strike="noStrike" spc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2019 </a:t>
                      </a:r>
                      <a:r>
                        <a:rPr lang="kk-KZ" sz="14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год         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ru-RU" sz="1400" b="0" i="0" u="none" strike="noStrike" spc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2020 </a:t>
                      </a:r>
                      <a:r>
                        <a:rPr lang="kk-KZ" sz="14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год         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 (План)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ru-RU" sz="1400" b="0" i="0" u="none" strike="noStrike" spc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2021 </a:t>
                      </a:r>
                      <a:r>
                        <a:rPr lang="kk-KZ" sz="14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год         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 (План)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1304">
                <a:tc>
                  <a:txBody>
                    <a:bodyPr/>
                    <a:lstStyle/>
                    <a:p>
                      <a:pPr marL="127000"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1</a:t>
                      </a:r>
                      <a:endParaRPr lang="ru-RU" sz="14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2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 dirty="0" smtClean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mbria"/>
                          <a:ea typeface="Cambria"/>
                          <a:cs typeface="Times New Roman"/>
                        </a:rPr>
                        <a:t>4</a:t>
                      </a:r>
                      <a:endParaRPr lang="ru-RU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 dirty="0" smtClean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Cambria"/>
                          <a:ea typeface="Cambria"/>
                          <a:cs typeface="Times New Roman"/>
                        </a:rPr>
                        <a:t>5</a:t>
                      </a:r>
                      <a:endParaRPr lang="ru-RU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 smtClean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smtClean="0">
                          <a:latin typeface="Cambria"/>
                          <a:ea typeface="Cambria"/>
                          <a:cs typeface="Times New Roman"/>
                        </a:rPr>
                        <a:t>6</a:t>
                      </a:r>
                      <a:endParaRPr lang="ru-RU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2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indent="-469900" algn="l">
                        <a:lnSpc>
                          <a:spcPts val="15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ll.</a:t>
                      </a:r>
                      <a:r>
                        <a:rPr lang="kk-KZ" sz="1400" b="1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ЗАТРАТЫ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33901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3</a:t>
                      </a:r>
                      <a:r>
                        <a:rPr lang="ru-RU" sz="1400" b="1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3883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3</a:t>
                      </a:r>
                      <a:r>
                        <a:rPr lang="ru-RU" sz="1400" b="1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3945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437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01</a:t>
                      </a:r>
                      <a:endParaRPr lang="ru-RU" sz="14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indent="-469900" algn="l">
                        <a:lnSpc>
                          <a:spcPts val="12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rebuchet MS"/>
                          <a:cs typeface="Trebuchet MS"/>
                        </a:rPr>
                        <a:t>Государственные услуги общего характера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21399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mbria"/>
                          <a:cs typeface="Times New Roman"/>
                        </a:rPr>
                        <a:t>20765</a:t>
                      </a:r>
                      <a:endParaRPr lang="ru-RU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1" marR="4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20500</a:t>
                      </a:r>
                      <a:endParaRPr lang="ru-RU" sz="14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61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04</a:t>
                      </a:r>
                      <a:endParaRPr lang="ru-RU" sz="14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indent="-469900" algn="l">
                        <a:lnSpc>
                          <a:spcPts val="12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rebuchet MS"/>
                          <a:cs typeface="Trebuchet MS"/>
                        </a:rPr>
                        <a:t>Образование</a:t>
                      </a:r>
                      <a:endParaRPr lang="ru-RU" sz="14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9045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9500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9900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087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07</a:t>
                      </a:r>
                      <a:endParaRPr lang="ru-RU" sz="14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rebuchet MS"/>
                          <a:cs typeface="Trebuchet MS"/>
                        </a:rPr>
                        <a:t>Жилищно-коммунальное хозяйство</a:t>
                      </a:r>
                      <a:endParaRPr lang="ru-RU" sz="14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3457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3618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3545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4069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13</a:t>
                      </a:r>
                      <a:endParaRPr lang="ru-RU" sz="14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rebuchet MS"/>
                          <a:cs typeface="Trebuchet MS"/>
                        </a:rPr>
                        <a:t>Прочие</a:t>
                      </a:r>
                      <a:endParaRPr lang="ru-RU" sz="14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0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03200" algn="ctr">
                        <a:lnSpc>
                          <a:spcPts val="15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b="0" i="0" u="none" strike="noStrike" spc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0</a:t>
                      </a:r>
                      <a:endParaRPr lang="ru-RU" sz="14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00"/>
                          </a:solidFill>
                          <a:latin typeface="Times New Roman"/>
                          <a:ea typeface="Trebuchet MS"/>
                          <a:cs typeface="Times New Roman"/>
                        </a:rPr>
                        <a:t>0</a:t>
                      </a:r>
                      <a:endParaRPr lang="ru-RU" sz="1400" dirty="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4571" marR="4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714356"/>
            <a:ext cx="7786742" cy="9848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rebuchet MS" pitchFamily="34" charset="0"/>
                <a:cs typeface="Trebuchet MS" pitchFamily="34" charset="0"/>
              </a:rPr>
              <a:t>Бюджет Шарынского сельского округа Уйгурского района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rebuchet MS" pitchFamily="34" charset="0"/>
                <a:cs typeface="Trebuchet MS" pitchFamily="34" charset="0"/>
              </a:rPr>
              <a:t>на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rebuchet MS" pitchFamily="34" charset="0"/>
                <a:cs typeface="Trebuchet MS" pitchFamily="34" charset="0"/>
              </a:rPr>
              <a:t>2019-2021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rebuchet MS" pitchFamily="34" charset="0"/>
                <a:cs typeface="Trebuchet MS" pitchFamily="34" charset="0"/>
              </a:rPr>
              <a:t>годы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785794"/>
            <a:ext cx="74295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Наименование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год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год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Налоговые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поступления в               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11890                13440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13830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том числе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Подоходный                    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3100                  3950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4100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налог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Налоги на                       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8790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    9490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9730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собственность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Трансферты                    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9985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   9500                   </a:t>
            </a:r>
            <a:r>
              <a:rPr lang="ru-RU" dirty="0" smtClean="0"/>
              <a:t>9900</a:t>
            </a:r>
            <a:endParaRPr lang="ru-RU" dirty="0" smtClean="0"/>
          </a:p>
          <a:p>
            <a:endParaRPr lang="kk-KZ" dirty="0" smtClean="0"/>
          </a:p>
          <a:p>
            <a:endParaRPr lang="kk-KZ" dirty="0" smtClean="0"/>
          </a:p>
          <a:p>
            <a:r>
              <a:rPr lang="kk-KZ" dirty="0" smtClean="0"/>
              <a:t>Субвенции                       </a:t>
            </a:r>
            <a:r>
              <a:rPr lang="kk-KZ" dirty="0" smtClean="0"/>
              <a:t> 12026              10943                 10215</a:t>
            </a: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арын\Desktop\12018_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428604"/>
            <a:ext cx="6786610" cy="3643338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85786" y="4214819"/>
            <a:ext cx="771530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Дошкольное воспитание и обучение и организация медицинского обслуживания в организациях дошкольного воспитания и обучения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kk-KZ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тыс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.тенге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2019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               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2020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		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2021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9045,0</a:t>
            </a:r>
            <a:r>
              <a:rPr lang="kk-KZ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</a:t>
            </a:r>
            <a:r>
              <a:rPr kumimoji="0" lang="kk-KZ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9500,0</a:t>
            </a:r>
            <a:r>
              <a:rPr kumimoji="0" lang="kk-KZ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kk-KZ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</a:t>
            </a:r>
            <a:r>
              <a:rPr lang="kk-KZ" sz="2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9900</a:t>
            </a:r>
            <a:r>
              <a:rPr kumimoji="0" lang="kk-KZ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,0</a:t>
            </a:r>
            <a:endParaRPr kumimoji="0" lang="kk-KZ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Шарын\Desktop\51005125_w0_h0_2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28604"/>
            <a:ext cx="7000924" cy="328614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71538" y="4143380"/>
            <a:ext cx="71438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На освещение улиц  в населенных пунктах </a:t>
            </a:r>
            <a:r>
              <a:rPr lang="kk-KZ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kk-KZ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тыс</a:t>
            </a:r>
            <a:r>
              <a:rPr lang="kk-KZ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.тенге</a:t>
            </a:r>
            <a:r>
              <a:rPr lang="kk-KZ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2019 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год			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2020 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год			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2021 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год</a:t>
            </a:r>
            <a:endParaRPr lang="kk-KZ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b="1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907</a:t>
            </a:r>
            <a:r>
              <a:rPr lang="kk-KZ" b="1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,0</a:t>
            </a:r>
            <a:r>
              <a:rPr lang="kk-KZ" b="1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			 945,0		        	1011,0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Шарын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500042"/>
            <a:ext cx="6143668" cy="3143272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571604" y="3786190"/>
            <a:ext cx="657229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Обеспечение санитарии населенных пунктов	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kk-KZ" sz="2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тыс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.тенге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2018 год	    2019год	         2020 год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957,0		   1023,0	</a:t>
            </a:r>
            <a:r>
              <a:rPr lang="kk-KZ" sz="2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kk-KZ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1094,0</a:t>
            </a:r>
            <a:endParaRPr kumimoji="0" lang="kk-KZ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Шарын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714356"/>
            <a:ext cx="6929486" cy="3500462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071538" y="4357694"/>
            <a:ext cx="7215238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Благоустройство и озеленение  населенных пунктов 	</a:t>
            </a:r>
            <a:r>
              <a:rPr kumimoji="0" lang="kk-KZ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(млн.тенге)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2018 год	        2019 год	                     2020 год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1258,0	</a:t>
            </a:r>
            <a:r>
              <a:rPr lang="kk-KZ" sz="26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kk-KZ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1346,0		</a:t>
            </a:r>
            <a:r>
              <a:rPr kumimoji="0" lang="kk-KZ" sz="26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kk-KZ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1440,0</a:t>
            </a:r>
            <a:endParaRPr kumimoji="0" lang="kk-KZ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116</TotalTime>
  <Words>340</Words>
  <Application>Microsoft Office PowerPoint</Application>
  <PresentationFormat>Экран (4:3)</PresentationFormat>
  <Paragraphs>149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Углы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Шарын</dc:creator>
  <cp:lastModifiedBy>Арзигуль</cp:lastModifiedBy>
  <cp:revision>17</cp:revision>
  <dcterms:created xsi:type="dcterms:W3CDTF">2018-01-31T11:58:31Z</dcterms:created>
  <dcterms:modified xsi:type="dcterms:W3CDTF">2019-11-04T10:07:10Z</dcterms:modified>
</cp:coreProperties>
</file>