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5B28EA-0028-4A25-8F34-C34ACC47055B}">
          <p14:sldIdLst>
            <p14:sldId id="256"/>
            <p14:sldId id="257"/>
            <p14:sldId id="258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4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7" autoAdjust="0"/>
  </p:normalViewPr>
  <p:slideViewPr>
    <p:cSldViewPr>
      <p:cViewPr varScale="1">
        <p:scale>
          <a:sx n="72" d="100"/>
          <a:sy n="72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420 108,0 </a:t>
          </a:r>
          <a:r>
            <a:rPr lang="ru-RU" sz="2000" dirty="0" smtClean="0"/>
            <a:t>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2021 год – 258 433,0 тыс.тенге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2022 год – 272 388,0 тыс. тенге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D879FA-3825-4CDB-A79D-9F00F64D7318}" type="presOf" srcId="{EA5A9F4E-1FA8-45F9-87DA-879E1D103675}" destId="{5AAA51C5-1650-44CA-BFEB-01BB9BBABDE8}" srcOrd="0" destOrd="0" presId="urn:microsoft.com/office/officeart/2005/8/layout/vList2"/>
    <dgm:cxn modelId="{C23FA906-4520-4620-A1FE-7038F68269B9}" type="presOf" srcId="{86CBC2F0-8F40-43A4-B9A1-18662DBE7F76}" destId="{C4346F58-D218-4D16-BEF0-814C71AD641A}" srcOrd="0" destOrd="0" presId="urn:microsoft.com/office/officeart/2005/8/layout/vList2"/>
    <dgm:cxn modelId="{04F0931F-B573-4766-95CF-9C6C9F247858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A730F49A-CCB5-4BA2-91C7-E79EAC2001B3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31642A3C-157C-4F0F-B925-565DC94E4645}" type="presParOf" srcId="{62FA682A-E62E-4444-8EBC-4860EE32A444}" destId="{5AAA51C5-1650-44CA-BFEB-01BB9BBABDE8}" srcOrd="0" destOrd="0" presId="urn:microsoft.com/office/officeart/2005/8/layout/vList2"/>
    <dgm:cxn modelId="{2E51F08B-04E8-450F-8CC2-1C2BB2D6026A}" type="presParOf" srcId="{62FA682A-E62E-4444-8EBC-4860EE32A444}" destId="{90DA4D06-D2C3-47E2-B8A3-73FED1F4EEFD}" srcOrd="1" destOrd="0" presId="urn:microsoft.com/office/officeart/2005/8/layout/vList2"/>
    <dgm:cxn modelId="{CEB821CA-CA1B-4E4A-963B-B791462B2EDA}" type="presParOf" srcId="{62FA682A-E62E-4444-8EBC-4860EE32A444}" destId="{C4346F58-D218-4D16-BEF0-814C71AD641A}" srcOrd="2" destOrd="0" presId="urn:microsoft.com/office/officeart/2005/8/layout/vList2"/>
    <dgm:cxn modelId="{7D57A454-CED7-431A-9BA8-24A7CC6F576E}" type="presParOf" srcId="{62FA682A-E62E-4444-8EBC-4860EE32A444}" destId="{A85924EB-92EC-4B9A-99CF-63E9960C1B4E}" srcOrd="3" destOrd="0" presId="urn:microsoft.com/office/officeart/2005/8/layout/vList2"/>
    <dgm:cxn modelId="{8F31F695-66ED-4749-8664-3CF98749ED31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3 985 297,0 </a:t>
          </a:r>
          <a:r>
            <a:rPr lang="ru-RU" sz="2000" dirty="0" smtClean="0"/>
            <a:t>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2021 год – 0,0 тыс.тенге 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2022 год – 0,0 тыс.тенге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2327F3-A795-44BB-A087-E03EE9A279E7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32CA8260-C6AD-4073-8372-5C8B28E0EE54}" type="presOf" srcId="{EA5A9F4E-1FA8-45F9-87DA-879E1D103675}" destId="{5AAA51C5-1650-44CA-BFEB-01BB9BBABDE8}" srcOrd="0" destOrd="0" presId="urn:microsoft.com/office/officeart/2005/8/layout/vList2"/>
    <dgm:cxn modelId="{B7857913-6AAC-4E00-82CA-57061BEB742D}" type="presOf" srcId="{86CBC2F0-8F40-43A4-B9A1-18662DBE7F76}" destId="{C4346F58-D218-4D16-BEF0-814C71AD641A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6684279D-A258-4C18-A36D-CF5FCFA5F7C7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57B6848-0CD8-42BA-B81D-792CEBFF0B9D}" type="presParOf" srcId="{62FA682A-E62E-4444-8EBC-4860EE32A444}" destId="{5AAA51C5-1650-44CA-BFEB-01BB9BBABDE8}" srcOrd="0" destOrd="0" presId="urn:microsoft.com/office/officeart/2005/8/layout/vList2"/>
    <dgm:cxn modelId="{51231DEC-1133-4AD6-B263-7F7496A19BCB}" type="presParOf" srcId="{62FA682A-E62E-4444-8EBC-4860EE32A444}" destId="{90DA4D06-D2C3-47E2-B8A3-73FED1F4EEFD}" srcOrd="1" destOrd="0" presId="urn:microsoft.com/office/officeart/2005/8/layout/vList2"/>
    <dgm:cxn modelId="{BF454821-440D-4A92-8EC4-AE81985E2B20}" type="presParOf" srcId="{62FA682A-E62E-4444-8EBC-4860EE32A444}" destId="{C4346F58-D218-4D16-BEF0-814C71AD641A}" srcOrd="2" destOrd="0" presId="urn:microsoft.com/office/officeart/2005/8/layout/vList2"/>
    <dgm:cxn modelId="{78670111-A77A-41BA-8597-1AF4A13B2775}" type="presParOf" srcId="{62FA682A-E62E-4444-8EBC-4860EE32A444}" destId="{A85924EB-92EC-4B9A-99CF-63E9960C1B4E}" srcOrd="3" destOrd="0" presId="urn:microsoft.com/office/officeart/2005/8/layout/vList2"/>
    <dgm:cxn modelId="{5C0D84AE-38BE-4210-AA98-11059C7928DA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2 443 095,0 </a:t>
          </a:r>
          <a:r>
            <a:rPr lang="ru-RU" sz="2000" dirty="0" smtClean="0"/>
            <a:t>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2021 год – 2 214 360,0 тыс.тенге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2022 год – 1 993 767,0 тыс.тенге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2200A2-B864-4455-BC1A-54F6C1A35945}" type="presOf" srcId="{EA5A9F4E-1FA8-45F9-87DA-879E1D103675}" destId="{5AAA51C5-1650-44CA-BFEB-01BB9BBABDE8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9F6701D7-4955-4D57-813A-03AFC801589A}" type="presOf" srcId="{8577D64D-CBBE-407F-966D-8313C8C652E5}" destId="{BC5F8ACD-02A1-4CDB-81E5-8FEF82C4087B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46A0481D-CBD0-4064-BB7A-ECBE615254A0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6C57D96-C1E9-4B6F-8D26-51A7DFA27E85}" type="presOf" srcId="{86CBC2F0-8F40-43A4-B9A1-18662DBE7F76}" destId="{C4346F58-D218-4D16-BEF0-814C71AD641A}" srcOrd="0" destOrd="0" presId="urn:microsoft.com/office/officeart/2005/8/layout/vList2"/>
    <dgm:cxn modelId="{9EBAE008-A2EC-4938-9FE9-3B7DDE7B6F1D}" type="presParOf" srcId="{62FA682A-E62E-4444-8EBC-4860EE32A444}" destId="{5AAA51C5-1650-44CA-BFEB-01BB9BBABDE8}" srcOrd="0" destOrd="0" presId="urn:microsoft.com/office/officeart/2005/8/layout/vList2"/>
    <dgm:cxn modelId="{2B1A0375-A0F3-4221-901E-81C118DF254A}" type="presParOf" srcId="{62FA682A-E62E-4444-8EBC-4860EE32A444}" destId="{90DA4D06-D2C3-47E2-B8A3-73FED1F4EEFD}" srcOrd="1" destOrd="0" presId="urn:microsoft.com/office/officeart/2005/8/layout/vList2"/>
    <dgm:cxn modelId="{D7FEEC83-BB0F-4449-81D1-6D2A0B8BDD07}" type="presParOf" srcId="{62FA682A-E62E-4444-8EBC-4860EE32A444}" destId="{C4346F58-D218-4D16-BEF0-814C71AD641A}" srcOrd="2" destOrd="0" presId="urn:microsoft.com/office/officeart/2005/8/layout/vList2"/>
    <dgm:cxn modelId="{C3F94DE7-A4BA-466B-909C-49B51F4548F4}" type="presParOf" srcId="{62FA682A-E62E-4444-8EBC-4860EE32A444}" destId="{A85924EB-92EC-4B9A-99CF-63E9960C1B4E}" srcOrd="3" destOrd="0" presId="urn:microsoft.com/office/officeart/2005/8/layout/vList2"/>
    <dgm:cxn modelId="{A387DCB3-4457-493A-8B69-1780F6F3DD3F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15 </a:t>
          </a:r>
          <a:r>
            <a:rPr lang="ru-RU" sz="2000" dirty="0" smtClean="0"/>
            <a:t>525,0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2021 год – 5 725,0 тыс.тенге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2022 год – 5 725,0 тыс.тенге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D2C24F-FE3A-4FD8-8E52-473567E60A99}" type="presOf" srcId="{A47C32EA-B173-4D63-BADC-2227CFA46652}" destId="{62FA682A-E62E-4444-8EBC-4860EE32A444}" srcOrd="0" destOrd="0" presId="urn:microsoft.com/office/officeart/2005/8/layout/vList2"/>
    <dgm:cxn modelId="{BD5EBD4B-219F-4BE7-881E-44BD43486C9C}" type="presOf" srcId="{8577D64D-CBBE-407F-966D-8313C8C652E5}" destId="{BC5F8ACD-02A1-4CDB-81E5-8FEF82C4087B}" srcOrd="0" destOrd="0" presId="urn:microsoft.com/office/officeart/2005/8/layout/vList2"/>
    <dgm:cxn modelId="{B74E4E63-88A5-451B-AF6C-326784D71587}" type="presOf" srcId="{EA5A9F4E-1FA8-45F9-87DA-879E1D103675}" destId="{5AAA51C5-1650-44CA-BFEB-01BB9BBABDE8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0E9ECA36-0DC5-418E-AF6B-B09619D354D0}" type="presOf" srcId="{86CBC2F0-8F40-43A4-B9A1-18662DBE7F76}" destId="{C4346F58-D218-4D16-BEF0-814C71AD641A}" srcOrd="0" destOrd="0" presId="urn:microsoft.com/office/officeart/2005/8/layout/vList2"/>
    <dgm:cxn modelId="{FBD5D957-9308-4311-9EC9-D9F81869A5C7}" type="presParOf" srcId="{62FA682A-E62E-4444-8EBC-4860EE32A444}" destId="{5AAA51C5-1650-44CA-BFEB-01BB9BBABDE8}" srcOrd="0" destOrd="0" presId="urn:microsoft.com/office/officeart/2005/8/layout/vList2"/>
    <dgm:cxn modelId="{F531D99F-42B3-4E81-9766-5CEE1A223689}" type="presParOf" srcId="{62FA682A-E62E-4444-8EBC-4860EE32A444}" destId="{90DA4D06-D2C3-47E2-B8A3-73FED1F4EEFD}" srcOrd="1" destOrd="0" presId="urn:microsoft.com/office/officeart/2005/8/layout/vList2"/>
    <dgm:cxn modelId="{1B4F70BD-690B-41FF-8608-8EEECBF1BEE5}" type="presParOf" srcId="{62FA682A-E62E-4444-8EBC-4860EE32A444}" destId="{C4346F58-D218-4D16-BEF0-814C71AD641A}" srcOrd="2" destOrd="0" presId="urn:microsoft.com/office/officeart/2005/8/layout/vList2"/>
    <dgm:cxn modelId="{52FF1D0B-2088-4256-8802-CAFA78E72041}" type="presParOf" srcId="{62FA682A-E62E-4444-8EBC-4860EE32A444}" destId="{A85924EB-92EC-4B9A-99CF-63E9960C1B4E}" srcOrd="3" destOrd="0" presId="urn:microsoft.com/office/officeart/2005/8/layout/vList2"/>
    <dgm:cxn modelId="{01110993-5BDE-49DA-870D-99B9715AF4FA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2020 год </a:t>
          </a:r>
          <a:r>
            <a:rPr lang="ru-RU" sz="2000" smtClean="0"/>
            <a:t>– </a:t>
          </a:r>
          <a:r>
            <a:rPr lang="ru-RU" sz="2000" smtClean="0"/>
            <a:t>5 097 017,0 </a:t>
          </a:r>
          <a:r>
            <a:rPr lang="ru-RU" sz="2000" dirty="0" smtClean="0"/>
            <a:t>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2021 год – 687 702,0 тыс.тенге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2022 год – 329 789,0 тыс.тенге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949C62-7B50-49AA-83BC-CF4A70629DF4}" type="presOf" srcId="{EA5A9F4E-1FA8-45F9-87DA-879E1D103675}" destId="{5AAA51C5-1650-44CA-BFEB-01BB9BBABDE8}" srcOrd="0" destOrd="0" presId="urn:microsoft.com/office/officeart/2005/8/layout/vList2"/>
    <dgm:cxn modelId="{667ACB6D-19FF-4E7D-AF2D-7E27053510B9}" type="presOf" srcId="{86CBC2F0-8F40-43A4-B9A1-18662DBE7F76}" destId="{C4346F58-D218-4D16-BEF0-814C71AD641A}" srcOrd="0" destOrd="0" presId="urn:microsoft.com/office/officeart/2005/8/layout/vList2"/>
    <dgm:cxn modelId="{C4F57D69-0E6F-494D-BB2A-87584996FD6E}" type="presOf" srcId="{A47C32EA-B173-4D63-BADC-2227CFA46652}" destId="{62FA682A-E62E-4444-8EBC-4860EE32A444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2B2F559-9D59-4E64-B2D1-C31792A6DB2E}" type="presOf" srcId="{8577D64D-CBBE-407F-966D-8313C8C652E5}" destId="{BC5F8ACD-02A1-4CDB-81E5-8FEF82C4087B}" srcOrd="0" destOrd="0" presId="urn:microsoft.com/office/officeart/2005/8/layout/vList2"/>
    <dgm:cxn modelId="{E588C4DC-2A73-4461-9BF9-F4ABF267C0A6}" type="presParOf" srcId="{62FA682A-E62E-4444-8EBC-4860EE32A444}" destId="{5AAA51C5-1650-44CA-BFEB-01BB9BBABDE8}" srcOrd="0" destOrd="0" presId="urn:microsoft.com/office/officeart/2005/8/layout/vList2"/>
    <dgm:cxn modelId="{CA1C9451-061F-4FEF-A28A-0186EC5224A5}" type="presParOf" srcId="{62FA682A-E62E-4444-8EBC-4860EE32A444}" destId="{90DA4D06-D2C3-47E2-B8A3-73FED1F4EEFD}" srcOrd="1" destOrd="0" presId="urn:microsoft.com/office/officeart/2005/8/layout/vList2"/>
    <dgm:cxn modelId="{367E0499-F16D-4654-866D-25484FFF64D4}" type="presParOf" srcId="{62FA682A-E62E-4444-8EBC-4860EE32A444}" destId="{C4346F58-D218-4D16-BEF0-814C71AD641A}" srcOrd="2" destOrd="0" presId="urn:microsoft.com/office/officeart/2005/8/layout/vList2"/>
    <dgm:cxn modelId="{9377671C-2666-4B9E-8245-DD3DDA7B7157}" type="presParOf" srcId="{62FA682A-E62E-4444-8EBC-4860EE32A444}" destId="{A85924EB-92EC-4B9A-99CF-63E9960C1B4E}" srcOrd="3" destOrd="0" presId="urn:microsoft.com/office/officeart/2005/8/layout/vList2"/>
    <dgm:cxn modelId="{4CB84F73-4598-4907-AF9F-62DC27116086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420 108,0 </a:t>
          </a:r>
          <a:r>
            <a:rPr lang="ru-RU" sz="2000" kern="1200" dirty="0" smtClean="0"/>
            <a:t>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258 433,0 тыс.тенге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год – 272 388,0 тыс. тенге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3 985 297,0 </a:t>
          </a:r>
          <a:r>
            <a:rPr lang="ru-RU" sz="2000" kern="1200" dirty="0" smtClean="0"/>
            <a:t>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0,0 тыс.тенге 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год – 0,0 тыс.тенге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2 443 095,0 </a:t>
          </a:r>
          <a:r>
            <a:rPr lang="ru-RU" sz="2000" kern="1200" dirty="0" smtClean="0"/>
            <a:t>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2 214 360,0 тыс.тенге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год – 1 993 767,0 тыс.тенге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15 </a:t>
          </a:r>
          <a:r>
            <a:rPr lang="ru-RU" sz="2000" kern="1200" dirty="0" smtClean="0"/>
            <a:t>525,0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5 725,0 тыс.тенге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год – 5 725,0 тыс.тенге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</a:t>
          </a:r>
          <a:r>
            <a:rPr lang="ru-RU" sz="2000" kern="1200" smtClean="0"/>
            <a:t>– </a:t>
          </a:r>
          <a:r>
            <a:rPr lang="ru-RU" sz="2000" kern="1200" smtClean="0"/>
            <a:t>5 097 017,0 </a:t>
          </a:r>
          <a:r>
            <a:rPr lang="ru-RU" sz="2000" kern="1200" dirty="0" smtClean="0"/>
            <a:t>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687 702,0 тыс.тенге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год – 329 789,0 тыс.тенге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646D6-2EA9-4AD0-9439-101323F7CF5D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D9924-AE0D-4ACB-A64B-F00531083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5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924-AE0D-4ACB-A64B-F005310837D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стадии планирования </a:t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Управления активов и государственных закупок города </a:t>
            </a:r>
            <a:r>
              <a:rPr lang="ru-RU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-Султан на 2020-2022 </a:t>
            </a:r>
            <a:r>
              <a:rPr lang="ru-RU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(с учетом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уточнения от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14 августа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523/70-VI</a:t>
            </a: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6" name="Содержимое 5" descr="71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1" y="2689121"/>
            <a:ext cx="3186106" cy="234812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2643183"/>
            <a:ext cx="4000528" cy="2786082"/>
          </a:xfrm>
        </p:spPr>
        <p:txBody>
          <a:bodyPr>
            <a:normAutofit fontScale="25000" lnSpcReduction="20000"/>
          </a:bodyPr>
          <a:lstStyle/>
          <a:p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Бюджет Управления активов и государственных закупок города Нур-Султан на 2020-2022 годы утвержден решением маслихата города  Нур-Султан от </a:t>
            </a:r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14 августа </a:t>
            </a:r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2020 года № </a:t>
            </a:r>
            <a:r>
              <a:rPr lang="kk-KZ" sz="7200" b="1" dirty="0" smtClean="0">
                <a:latin typeface="Times New Roman" pitchFamily="18" charset="0"/>
                <a:cs typeface="Times New Roman" pitchFamily="18" charset="0"/>
              </a:rPr>
              <a:t>523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-VI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«О внесении изменений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города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-Султан от 30 декабря 2019 года № 456/58-VI «О бюджете города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-Султан на 2020-2022 годы».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065  «Формирование или увеличение уставного капитала юридических лиц»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/>
              <a:t>Обеспечение функционирования организаций  подведомственных Управлению, формирование первоначального </a:t>
            </a:r>
            <a:r>
              <a:rPr lang="ru-RU" sz="2000" dirty="0" smtClean="0"/>
              <a:t>капитала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Формирование или увеличение уставных капиталов юридических лиц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6113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6365093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47500" lnSpcReduction="20000"/>
          </a:bodyPr>
          <a:lstStyle/>
          <a:p>
            <a:endParaRPr lang="ru-RU" sz="4200" dirty="0" smtClean="0"/>
          </a:p>
          <a:p>
            <a:r>
              <a:rPr lang="ru-RU" sz="6200" i="1" dirty="0" smtClean="0"/>
              <a:t>По данной программе производятся расходы по формированию или увеличению уставного </a:t>
            </a:r>
            <a:r>
              <a:rPr lang="ru-RU" sz="6200" i="1" smtClean="0"/>
              <a:t>капитала юридических лиц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9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001  «Услуги по реализации государственной политики в области коммунального имущества и государственных закупок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местном уровне»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деятельности аппарата для достижения максимально эффективного  выполнения возложенных на него функций</a:t>
            </a:r>
          </a:p>
          <a:p>
            <a:r>
              <a:rPr lang="ru-RU" sz="2000" dirty="0" smtClean="0"/>
              <a:t>Организация работы по реализации государственной политики в области государственных закупок и управления коммунальной собственностью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7726301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r>
              <a:rPr lang="ru-RU" dirty="0" smtClean="0"/>
              <a:t>По данной программе производятся расходы  на содержание аппарата Управления со штатной численностью </a:t>
            </a:r>
          </a:p>
          <a:p>
            <a:pPr>
              <a:buNone/>
            </a:pPr>
            <a:r>
              <a:rPr lang="ru-RU" dirty="0" smtClean="0"/>
              <a:t> 	39 единиц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sz="2200" i="1" dirty="0" smtClean="0"/>
              <a:t>в том числе оплат труда, оплата аренды офисных помещений, оплату услуг по обеспечению бесперебойной работы Управления и др.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005  «Приобретение имущества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коммунальную собственность»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Эффективность управления объектами коммунальной собственности </a:t>
            </a:r>
          </a:p>
          <a:p>
            <a:endParaRPr lang="ru-RU" sz="2000" dirty="0" smtClean="0"/>
          </a:p>
          <a:p>
            <a:r>
              <a:rPr lang="ru-RU" sz="2000" dirty="0" smtClean="0"/>
              <a:t>Обеспечение социальной сферы города объектами коммунального имущества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348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0199491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По данной программе производятся расходы  на приобретение  помещений, зданий, сооружений, передаточных устройств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3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010  «Приватизация, управление коммунальным имуществом, </a:t>
            </a:r>
            <a:r>
              <a:rPr lang="ru-RU" sz="1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посприватизационная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деятельность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регулирование споров, связанных с ним»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Эффективность использование объектов коммунальной собственности </a:t>
            </a:r>
          </a:p>
          <a:p>
            <a:endParaRPr lang="ru-RU" sz="2000" dirty="0" smtClean="0"/>
          </a:p>
          <a:p>
            <a:r>
              <a:rPr lang="ru-RU" sz="2000" dirty="0" smtClean="0"/>
              <a:t>Определение технического состояния объектов приватизации, оценка, подготовка объектов коммунальной собственности к приватизации, обеспечение бесперебойного функционирования социально значимых объектов коммунальной собственности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0268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9514592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32500" lnSpcReduction="20000"/>
          </a:bodyPr>
          <a:lstStyle/>
          <a:p>
            <a:endParaRPr lang="ru-RU" sz="4200" dirty="0" smtClean="0"/>
          </a:p>
          <a:p>
            <a:r>
              <a:rPr lang="ru-RU" sz="6200" i="1" dirty="0" smtClean="0"/>
              <a:t>По данной программе производятся расходы  по оценке юридических лиц (доли в АО, ТОО, ГККП), объектов движимого и недвижимого имущества, расходы по возмещению объектов в доверительном управлении, мониторинг эффективности управления государственным имуществом(консалтинговые исследования)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74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011  «Учет, хранение, оценка и реализация имущества, поступившего в коммунальную собственность»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fontScale="925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Эффективность использование объектов коммунального имущества города </a:t>
            </a:r>
            <a:r>
              <a:rPr lang="ru-RU" sz="2000" dirty="0" err="1" smtClean="0"/>
              <a:t>Нур</a:t>
            </a:r>
            <a:r>
              <a:rPr lang="ru-RU" sz="2000" dirty="0" smtClean="0"/>
              <a:t>-Султан</a:t>
            </a:r>
          </a:p>
          <a:p>
            <a:endParaRPr lang="ru-RU" sz="2000" dirty="0" smtClean="0"/>
          </a:p>
          <a:p>
            <a:r>
              <a:rPr lang="ru-RU" sz="2000" dirty="0" smtClean="0"/>
              <a:t>Осуществление учёта государственного имущества, оформление технической паспортизации, актов на право постоянного землепользования, регистрация права собственности объектов коммунальной собственности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2069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0352826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32500" lnSpcReduction="20000"/>
          </a:bodyPr>
          <a:lstStyle/>
          <a:p>
            <a:endParaRPr lang="ru-RU" sz="4200" dirty="0" smtClean="0"/>
          </a:p>
          <a:p>
            <a:r>
              <a:rPr lang="ru-RU" sz="6200" i="1" dirty="0" smtClean="0"/>
              <a:t>По данной программе производятся расходы  на оформление технической паспортизации, актов на право постоянного землепользования, регистрации прав собственности объектов коммунальной собственности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736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471</Words>
  <Application>Microsoft Office PowerPoint</Application>
  <PresentationFormat>Экран (4:3)</PresentationFormat>
  <Paragraphs>102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Гражданский бюджет  на стадии планирования  Управления активов и государственных закупок города Нур-Султан на 2020-2022 гг (с учетом 3 уточнения от 14 августа 2020 года № 523/70-VI)</vt:lpstr>
      <vt:lpstr>Бюджетная программа 001  «Услуги по реализации государственной политики в области коммунального имущества и государственных закупок  на местном уровне»</vt:lpstr>
      <vt:lpstr>Расходы по бюджетной программе </vt:lpstr>
      <vt:lpstr>Бюджетная программа 005  «Приобретение имущества  в коммунальную собственность»</vt:lpstr>
      <vt:lpstr>Расходы по бюджетной программе </vt:lpstr>
      <vt:lpstr>Бюджетная программа 010  «Приватизация, управление коммунальным имуществом, посприватизационная деятельность  и регулирование споров, связанных с ним»</vt:lpstr>
      <vt:lpstr>Расходы по бюджетной программе </vt:lpstr>
      <vt:lpstr>Бюджетная программа 011  «Учет, хранение, оценка и реализация имущества, поступившего в коммунальную собственность»</vt:lpstr>
      <vt:lpstr>Расходы по бюджетной программе </vt:lpstr>
      <vt:lpstr>Бюджетная программа 065  «Формирование или увеличение уставного капитала юридических лиц»</vt:lpstr>
      <vt:lpstr>Расходы по бюджетной программе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на стадии планирования Управления активов и государственных закупок города Астана, уточнение №1</dc:title>
  <dc:creator>Шынар Темиргалиева</dc:creator>
  <cp:lastModifiedBy>Гульназ Ескен</cp:lastModifiedBy>
  <cp:revision>42</cp:revision>
  <dcterms:created xsi:type="dcterms:W3CDTF">2020-02-16T09:03:02Z</dcterms:created>
  <dcterms:modified xsi:type="dcterms:W3CDTF">2021-02-24T07:39:18Z</dcterms:modified>
</cp:coreProperties>
</file>