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7" r:id="rId2"/>
  </p:sldMasterIdLst>
  <p:notesMasterIdLst>
    <p:notesMasterId r:id="rId21"/>
  </p:notesMasterIdLst>
  <p:sldIdLst>
    <p:sldId id="256" r:id="rId3"/>
    <p:sldId id="257" r:id="rId4"/>
    <p:sldId id="278" r:id="rId5"/>
    <p:sldId id="279" r:id="rId6"/>
    <p:sldId id="258" r:id="rId7"/>
    <p:sldId id="281" r:id="rId8"/>
    <p:sldId id="282" r:id="rId9"/>
    <p:sldId id="280" r:id="rId10"/>
    <p:sldId id="276" r:id="rId11"/>
    <p:sldId id="266" r:id="rId12"/>
    <p:sldId id="267" r:id="rId13"/>
    <p:sldId id="268" r:id="rId14"/>
    <p:sldId id="269" r:id="rId15"/>
    <p:sldId id="270" r:id="rId16"/>
    <p:sldId id="271" r:id="rId17"/>
    <p:sldId id="274" r:id="rId18"/>
    <p:sldId id="275" r:id="rId19"/>
    <p:sldId id="283" r:id="rId20"/>
  </p:sldIdLst>
  <p:sldSz cx="9144000" cy="6858000" type="screen4x3"/>
  <p:notesSz cx="7559675" cy="106918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Times New Roman" pitchFamily="18" charset="0"/>
        <a:ea typeface="DejaVu Sans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Times New Roman" pitchFamily="18" charset="0"/>
        <a:ea typeface="DejaVu Sans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Times New Roman" pitchFamily="18" charset="0"/>
        <a:ea typeface="DejaVu Sans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Times New Roman" pitchFamily="18" charset="0"/>
        <a:ea typeface="DejaVu Sans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Times New Roman" pitchFamily="18" charset="0"/>
        <a:ea typeface="DejaVu Sans"/>
        <a:cs typeface="Arial" charset="0"/>
      </a:defRPr>
    </a:lvl5pPr>
    <a:lvl6pPr marL="2286000" algn="l" defTabSz="914400" rtl="0" eaLnBrk="1" latinLnBrk="0" hangingPunct="1">
      <a:defRPr sz="3600" b="1" kern="1200">
        <a:solidFill>
          <a:schemeClr val="tx1"/>
        </a:solidFill>
        <a:latin typeface="Times New Roman" pitchFamily="18" charset="0"/>
        <a:ea typeface="DejaVu Sans"/>
        <a:cs typeface="Arial" charset="0"/>
      </a:defRPr>
    </a:lvl6pPr>
    <a:lvl7pPr marL="2743200" algn="l" defTabSz="914400" rtl="0" eaLnBrk="1" latinLnBrk="0" hangingPunct="1">
      <a:defRPr sz="3600" b="1" kern="1200">
        <a:solidFill>
          <a:schemeClr val="tx1"/>
        </a:solidFill>
        <a:latin typeface="Times New Roman" pitchFamily="18" charset="0"/>
        <a:ea typeface="DejaVu Sans"/>
        <a:cs typeface="Arial" charset="0"/>
      </a:defRPr>
    </a:lvl7pPr>
    <a:lvl8pPr marL="3200400" algn="l" defTabSz="914400" rtl="0" eaLnBrk="1" latinLnBrk="0" hangingPunct="1">
      <a:defRPr sz="3600" b="1" kern="1200">
        <a:solidFill>
          <a:schemeClr val="tx1"/>
        </a:solidFill>
        <a:latin typeface="Times New Roman" pitchFamily="18" charset="0"/>
        <a:ea typeface="DejaVu Sans"/>
        <a:cs typeface="Arial" charset="0"/>
      </a:defRPr>
    </a:lvl8pPr>
    <a:lvl9pPr marL="3657600" algn="l" defTabSz="914400" rtl="0" eaLnBrk="1" latinLnBrk="0" hangingPunct="1">
      <a:defRPr sz="3600" b="1" kern="1200">
        <a:solidFill>
          <a:schemeClr val="tx1"/>
        </a:solidFill>
        <a:latin typeface="Times New Roman" pitchFamily="18" charset="0"/>
        <a:ea typeface="DejaVu Sans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99FF"/>
    <a:srgbClr val="3399FF"/>
    <a:srgbClr val="99CCFF"/>
    <a:srgbClr val="CCCCFF"/>
    <a:srgbClr val="0066FF"/>
    <a:srgbClr val="CC6600"/>
    <a:srgbClr val="99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1326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766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 i="1">
                <a:solidFill>
                  <a:srgbClr val="FFFFFF"/>
                </a:solidFill>
                <a:latin typeface="Arial" charset="0"/>
                <a:cs typeface="DejaVu San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281488" y="0"/>
            <a:ext cx="32766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i="1">
                <a:solidFill>
                  <a:srgbClr val="FFFFFF"/>
                </a:solidFill>
                <a:latin typeface="Arial" charset="0"/>
                <a:cs typeface="DejaVu Sans"/>
              </a:defRPr>
            </a:lvl1pPr>
          </a:lstStyle>
          <a:p>
            <a:pPr>
              <a:defRPr/>
            </a:pPr>
            <a:fld id="{985E2B8D-9478-4553-AA1D-E68ACEF231CA}" type="datetimeFigureOut">
              <a:rPr lang="ru-RU"/>
              <a:pPr>
                <a:defRPr/>
              </a:pPr>
              <a:t>25.05.2020</a:t>
            </a:fld>
            <a:endParaRPr lang="ru-RU"/>
          </a:p>
        </p:txBody>
      </p:sp>
      <p:sp>
        <p:nvSpPr>
          <p:cNvPr id="25604" name="Rectangle 4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1106488" y="801688"/>
            <a:ext cx="5346700" cy="40100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0155238"/>
            <a:ext cx="32766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 i="1">
                <a:solidFill>
                  <a:srgbClr val="FFFFFF"/>
                </a:solidFill>
                <a:latin typeface="Arial" charset="0"/>
                <a:cs typeface="DejaVu San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281488" y="10155238"/>
            <a:ext cx="32766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i="1">
                <a:solidFill>
                  <a:srgbClr val="FFFFFF"/>
                </a:solidFill>
                <a:latin typeface="Arial" charset="0"/>
                <a:cs typeface="DejaVu Sans"/>
              </a:defRPr>
            </a:lvl1pPr>
          </a:lstStyle>
          <a:p>
            <a:pPr>
              <a:defRPr/>
            </a:pPr>
            <a:fld id="{8FCB8C68-58B5-42AC-A7C7-C3CDE93696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982080" y="457200"/>
            <a:ext cx="7704360" cy="198072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anchor="ctr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982080" y="457200"/>
            <a:ext cx="7704360" cy="198072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982080" y="457200"/>
            <a:ext cx="7704360" cy="198072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 b="0">
                <a:cs typeface="DejaVu San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 b="0">
                <a:cs typeface="DejaVu Sans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 b="0">
                  <a:cs typeface="DejaVu Sans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 b="0">
                  <a:cs typeface="DejaVu Sans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 b="0">
                  <a:cs typeface="DejaVu Sans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 b="0">
                  <a:cs typeface="DejaVu Sans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 b="0">
                  <a:cs typeface="DejaVu Sans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 b="0">
                  <a:cs typeface="DejaVu Sans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 b="0">
                  <a:cs typeface="DejaVu Sans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 b="0">
                  <a:cs typeface="DejaVu Sans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 b="0">
                  <a:cs typeface="DejaVu Sans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sz="2400" b="0">
                  <a:cs typeface="DejaVu Sans"/>
                </a:endParaRPr>
              </a:p>
            </p:txBody>
          </p:sp>
        </p:grpSp>
      </p:grpSp>
      <p:sp>
        <p:nvSpPr>
          <p:cNvPr id="12085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2085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FC796D-D744-4838-B486-BF236A211026}" type="datetimeFigureOut">
              <a:rPr lang="ru-RU"/>
              <a:pPr>
                <a:defRPr/>
              </a:pPr>
              <a:t>25.05.2020</a:t>
            </a:fld>
            <a:endParaRPr lang="ru-RU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0CDE4-03B6-4153-AE27-F96965CF96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9B4A3-07ED-4D87-83CC-2FBFDFABBF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F2A00F-A085-44F0-B2B8-DE6205926F21}" type="datetimeFigureOut">
              <a:rPr lang="ru-RU"/>
              <a:pPr>
                <a:defRPr/>
              </a:pPr>
              <a:t>25.05.2020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FFE9A-8D36-484A-BACE-C0F0E80931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16647-5F27-40DD-8B3A-37B7BB31D8F7}" type="datetimeFigureOut">
              <a:rPr lang="ru-RU"/>
              <a:pPr>
                <a:defRPr/>
              </a:pPr>
              <a:t>25.05.2020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302CF-251C-4C3A-AE54-0C8EF29C55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6B579-7D8D-4CAB-BA3D-E6006219BBD6}" type="datetimeFigureOut">
              <a:rPr lang="ru-RU"/>
              <a:pPr>
                <a:defRPr/>
              </a:pPr>
              <a:t>25.05.2020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1F1FEC-9A73-4543-97D4-64F3BB5014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058275-6316-4A1F-B02F-80111ABAD356}" type="datetimeFigureOut">
              <a:rPr lang="ru-RU"/>
              <a:pPr>
                <a:defRPr/>
              </a:pPr>
              <a:t>25.05.2020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141F9-034B-42C1-96EE-D774849E49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A93CE-8690-49AE-B73F-71AB939E5CFC}" type="datetimeFigureOut">
              <a:rPr lang="ru-RU"/>
              <a:pPr>
                <a:defRPr/>
              </a:pPr>
              <a:t>25.05.2020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D08AE1-B3C8-4590-B9F0-943D914DA8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655FBF-14C2-4AEA-8235-995563D1A865}" type="datetimeFigureOut">
              <a:rPr lang="ru-RU"/>
              <a:pPr>
                <a:defRPr/>
              </a:pPr>
              <a:t>25.05.2020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866FF-B9D1-4340-B641-5A054BF6E7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E921B-BF00-4C20-90C3-F495A083DBE0}" type="datetimeFigureOut">
              <a:rPr lang="ru-RU"/>
              <a:pPr>
                <a:defRPr/>
              </a:pPr>
              <a:t>25.05.2020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982080" y="457200"/>
            <a:ext cx="7704360" cy="198072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66A22-C8B8-44DA-A491-95DE029721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DBB6F-214B-41E3-8271-274F71AA9AD7}" type="datetimeFigureOut">
              <a:rPr lang="ru-RU"/>
              <a:pPr>
                <a:defRPr/>
              </a:pPr>
              <a:t>25.05.2020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A7BF69-8D83-46C1-890B-A3EECE30EA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D461-0E83-4348-9F96-46E2A0445BD4}" type="datetimeFigureOut">
              <a:rPr lang="ru-RU"/>
              <a:pPr>
                <a:defRPr/>
              </a:pPr>
              <a:t>25.05.2020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B6DC0-7012-4322-A3D7-5176723776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66677-4797-4883-AFB5-0905800F3F43}" type="datetimeFigureOut">
              <a:rPr lang="ru-RU"/>
              <a:pPr>
                <a:defRPr/>
              </a:pPr>
              <a:t>25.05.2020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982080" y="457200"/>
            <a:ext cx="7704360" cy="198072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982080" y="457200"/>
            <a:ext cx="7704360" cy="198072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subTitle"/>
          </p:nvPr>
        </p:nvSpPr>
        <p:spPr>
          <a:xfrm>
            <a:off x="982080" y="457200"/>
            <a:ext cx="7704360" cy="9182880"/>
          </a:xfrm>
          <a:prstGeom prst="rect">
            <a:avLst/>
          </a:prstGeom>
        </p:spPr>
        <p:txBody>
          <a:bodyPr anchor="ctr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982080" y="457200"/>
            <a:ext cx="7704360" cy="198072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982080" y="457200"/>
            <a:ext cx="7704360" cy="198072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982080" y="457200"/>
            <a:ext cx="7704360" cy="198072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982080" y="457200"/>
            <a:ext cx="7704360" cy="198072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"/>
          <p:cNvGrpSpPr>
            <a:grpSpLocks/>
          </p:cNvGrpSpPr>
          <p:nvPr/>
        </p:nvGrpSpPr>
        <p:grpSpPr bwMode="auto">
          <a:xfrm>
            <a:off x="0" y="0"/>
            <a:ext cx="2132013" cy="6858000"/>
            <a:chOff x="0" y="0"/>
            <a:chExt cx="2131560" cy="6857640"/>
          </a:xfrm>
        </p:grpSpPr>
        <p:sp>
          <p:nvSpPr>
            <p:cNvPr id="13" name="CustomShape 2"/>
            <p:cNvSpPr/>
            <p:nvPr/>
          </p:nvSpPr>
          <p:spPr>
            <a:xfrm>
              <a:off x="0" y="0"/>
              <a:ext cx="1072922" cy="5290860"/>
            </a:xfrm>
            <a:custGeom>
              <a:avLst/>
              <a:gdLst/>
              <a:ahLst/>
              <a:cxnLst/>
              <a:rect l="l" t="t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" name="CustomShape 3"/>
            <p:cNvSpPr/>
            <p:nvPr/>
          </p:nvSpPr>
          <p:spPr>
            <a:xfrm>
              <a:off x="0" y="0"/>
              <a:ext cx="758664" cy="4624145"/>
            </a:xfrm>
            <a:custGeom>
              <a:avLst/>
              <a:gdLst/>
              <a:ahLst/>
              <a:cxnLst/>
              <a:rect l="l" t="t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" name="CustomShape 4"/>
            <p:cNvSpPr/>
            <p:nvPr/>
          </p:nvSpPr>
          <p:spPr>
            <a:xfrm>
              <a:off x="0" y="5662316"/>
              <a:ext cx="906270" cy="1195324"/>
            </a:xfrm>
            <a:custGeom>
              <a:avLst/>
              <a:gdLst/>
              <a:ahLst/>
              <a:cxnLst/>
              <a:rect l="l" t="t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" name="CustomShape 5"/>
            <p:cNvSpPr/>
            <p:nvPr/>
          </p:nvSpPr>
          <p:spPr>
            <a:xfrm>
              <a:off x="0" y="5295622"/>
              <a:ext cx="1487172" cy="1562018"/>
            </a:xfrm>
            <a:custGeom>
              <a:avLst/>
              <a:gdLst/>
              <a:ahLst/>
              <a:cxnLst/>
              <a:rect l="l" t="t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" name="CustomShape 6"/>
            <p:cNvSpPr/>
            <p:nvPr/>
          </p:nvSpPr>
          <p:spPr>
            <a:xfrm>
              <a:off x="0" y="5257524"/>
              <a:ext cx="2131560" cy="1600116"/>
            </a:xfrm>
            <a:custGeom>
              <a:avLst/>
              <a:gdLst/>
              <a:ahLst/>
              <a:cxnLst/>
              <a:rect l="l" t="t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" name="CustomShape 7"/>
            <p:cNvSpPr/>
            <p:nvPr/>
          </p:nvSpPr>
          <p:spPr>
            <a:xfrm>
              <a:off x="0" y="5357532"/>
              <a:ext cx="1377657" cy="1500108"/>
            </a:xfrm>
            <a:custGeom>
              <a:avLst/>
              <a:gdLst/>
              <a:ahLst/>
              <a:cxnLst/>
              <a:rect l="l" t="t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027" name="PlaceHolder 8"/>
          <p:cNvSpPr>
            <a:spLocks noGrp="1"/>
          </p:cNvSpPr>
          <p:nvPr>
            <p:ph type="title"/>
          </p:nvPr>
        </p:nvSpPr>
        <p:spPr bwMode="auto">
          <a:xfrm>
            <a:off x="982663" y="457200"/>
            <a:ext cx="7704137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Для правки текста заглавия щёлкните мышью</a:t>
            </a:r>
          </a:p>
        </p:txBody>
      </p:sp>
      <p:sp>
        <p:nvSpPr>
          <p:cNvPr id="8" name="PlaceHolder 9"/>
          <p:cNvSpPr>
            <a:spLocks noGrp="1"/>
          </p:cNvSpPr>
          <p:nvPr>
            <p:ph type="ftr"/>
          </p:nvPr>
        </p:nvSpPr>
        <p:spPr>
          <a:xfrm>
            <a:off x="1987550" y="6116638"/>
            <a:ext cx="5313363" cy="363537"/>
          </a:xfrm>
          <a:prstGeom prst="rect">
            <a:avLst/>
          </a:prstGeom>
        </p:spPr>
        <p:txBody>
          <a:bodyPr lIns="0" tIns="0" rIns="0" bIns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2400" b="0" i="0" spc="-1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PlaceHolder 10"/>
          <p:cNvSpPr>
            <a:spLocks noGrp="1"/>
          </p:cNvSpPr>
          <p:nvPr>
            <p:ph type="dt"/>
          </p:nvPr>
        </p:nvSpPr>
        <p:spPr>
          <a:xfrm>
            <a:off x="7358063" y="6116638"/>
            <a:ext cx="857250" cy="363537"/>
          </a:xfrm>
          <a:prstGeom prst="rect">
            <a:avLst/>
          </a:prstGeom>
        </p:spPr>
        <p:txBody>
          <a:bodyPr lIns="0" tIns="0" rIns="0" bIns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0" i="0" spc="-1">
                <a:solidFill>
                  <a:srgbClr val="8B8B8B"/>
                </a:solidFill>
                <a:latin typeface="Corbel"/>
                <a:ea typeface="+mn-ea"/>
                <a:cs typeface="+mn-cs"/>
              </a:defRPr>
            </a:lvl1pPr>
          </a:lstStyle>
          <a:p>
            <a:pPr>
              <a:defRPr/>
            </a:pPr>
            <a:fld id="{B77C4372-41A8-442F-9344-E50C1C8FA979}" type="datetimeFigureOut">
              <a:rPr lang="ru-RU"/>
              <a:pPr>
                <a:defRPr/>
              </a:pPr>
              <a:t>25.05.2020</a:t>
            </a:fld>
            <a:endParaRPr lang="ru-RU">
              <a:latin typeface="Times New Roman"/>
            </a:endParaRPr>
          </a:p>
        </p:txBody>
      </p:sp>
      <p:sp>
        <p:nvSpPr>
          <p:cNvPr id="10" name="PlaceHolder 11"/>
          <p:cNvSpPr>
            <a:spLocks noGrp="1"/>
          </p:cNvSpPr>
          <p:nvPr>
            <p:ph type="sldNum"/>
          </p:nvPr>
        </p:nvSpPr>
        <p:spPr>
          <a:xfrm>
            <a:off x="8272463" y="6116638"/>
            <a:ext cx="414337" cy="363537"/>
          </a:xfrm>
          <a:prstGeom prst="rect">
            <a:avLst/>
          </a:prstGeom>
        </p:spPr>
        <p:txBody>
          <a:bodyPr lIns="0" tIns="0" rIns="0" bIns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0" i="0" spc="-1">
                <a:solidFill>
                  <a:srgbClr val="8B8B8B"/>
                </a:solidFill>
                <a:latin typeface="Corbel"/>
                <a:ea typeface="+mn-ea"/>
                <a:cs typeface="+mn-cs"/>
              </a:defRPr>
            </a:lvl1pPr>
          </a:lstStyle>
          <a:p>
            <a:pPr>
              <a:defRPr/>
            </a:pPr>
            <a:fld id="{8D2DF60C-EDE3-454C-8E30-AF17CAE0F38D}" type="slidenum">
              <a:rPr lang="ru-RU"/>
              <a:pPr>
                <a:defRPr/>
              </a:pPr>
              <a:t>‹#›</a:t>
            </a:fld>
            <a:endParaRPr lang="ru-RU">
              <a:latin typeface="Times New Roman"/>
            </a:endParaRPr>
          </a:p>
        </p:txBody>
      </p:sp>
      <p:sp>
        <p:nvSpPr>
          <p:cNvPr id="11" name="PlaceHolder 12"/>
          <p:cNvSpPr>
            <a:spLocks noGrp="1"/>
          </p:cNvSpPr>
          <p:nvPr>
            <p:ph type="body"/>
          </p:nvPr>
        </p:nvSpPr>
        <p:spPr>
          <a:xfrm>
            <a:off x="457200" y="1604963"/>
            <a:ext cx="8229600" cy="3976687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r>
              <a:rPr lang="ru-RU"/>
              <a:t>Для правки структуры щёлкните мышью</a:t>
            </a:r>
          </a:p>
          <a:p>
            <a:pPr lvl="1"/>
            <a:r>
              <a:rPr lang="ru-RU"/>
              <a:t>Второй уровень структуры</a:t>
            </a:r>
          </a:p>
          <a:p>
            <a:pPr lvl="2"/>
            <a:r>
              <a:rPr lang="ru-RU"/>
              <a:t>Третий уровень структуры</a:t>
            </a:r>
          </a:p>
          <a:p>
            <a:pPr lvl="3"/>
            <a:r>
              <a:rPr lang="ru-RU"/>
              <a:t>Четвёртый уровень структуры</a:t>
            </a:r>
          </a:p>
          <a:p>
            <a:pPr lvl="4"/>
            <a:r>
              <a:rPr lang="ru-RU"/>
              <a:t>Пятый уровень структуры</a:t>
            </a:r>
          </a:p>
          <a:p>
            <a:pPr lvl="5"/>
            <a:r>
              <a:rPr lang="ru-RU"/>
              <a:t>Шестой уровень структуры</a:t>
            </a:r>
          </a:p>
          <a:p>
            <a:pPr lvl="6"/>
            <a:r>
              <a:rPr lang="ru-RU"/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="0" i="0">
                <a:solidFill>
                  <a:schemeClr val="tx1"/>
                </a:solidFill>
                <a:latin typeface="Arial" charset="0"/>
                <a:cs typeface="DejaVu San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i="0">
                <a:solidFill>
                  <a:schemeClr val="tx1"/>
                </a:solidFill>
                <a:latin typeface="Arial Black" pitchFamily="34" charset="0"/>
                <a:cs typeface="DejaVu Sans"/>
              </a:defRPr>
            </a:lvl1pPr>
          </a:lstStyle>
          <a:p>
            <a:pPr>
              <a:defRPr/>
            </a:pPr>
            <a:fld id="{440EAC1B-5591-4CD7-94E8-0E1184C9A0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3316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19813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 b="0">
                <a:cs typeface="DejaVu Sans"/>
              </a:endParaRPr>
            </a:p>
          </p:txBody>
        </p:sp>
        <p:sp>
          <p:nvSpPr>
            <p:cNvPr id="119814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 b="0">
                <a:cs typeface="DejaVu Sans"/>
              </a:endParaRPr>
            </a:p>
          </p:txBody>
        </p:sp>
        <p:sp>
          <p:nvSpPr>
            <p:cNvPr id="119815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hlink"/>
                </a:solidFill>
                <a:latin typeface="Arial" charset="0"/>
                <a:cs typeface="DejaVu Sans"/>
              </a:endParaRPr>
            </a:p>
          </p:txBody>
        </p:sp>
        <p:sp>
          <p:nvSpPr>
            <p:cNvPr id="119816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hlink"/>
                </a:solidFill>
                <a:latin typeface="Arial" charset="0"/>
                <a:cs typeface="DejaVu Sans"/>
              </a:endParaRPr>
            </a:p>
          </p:txBody>
        </p:sp>
        <p:sp>
          <p:nvSpPr>
            <p:cNvPr id="119817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accent2"/>
                </a:solidFill>
                <a:latin typeface="Arial" charset="0"/>
                <a:cs typeface="DejaVu Sans"/>
              </a:endParaRPr>
            </a:p>
          </p:txBody>
        </p:sp>
        <p:sp>
          <p:nvSpPr>
            <p:cNvPr id="119818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hlink"/>
                </a:solidFill>
                <a:latin typeface="Arial" charset="0"/>
                <a:cs typeface="DejaVu Sans"/>
              </a:endParaRPr>
            </a:p>
          </p:txBody>
        </p:sp>
        <p:sp>
          <p:nvSpPr>
            <p:cNvPr id="119819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2400" b="0">
                <a:cs typeface="DejaVu Sans"/>
              </a:endParaRPr>
            </a:p>
          </p:txBody>
        </p:sp>
        <p:sp>
          <p:nvSpPr>
            <p:cNvPr id="119820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accent2"/>
                </a:solidFill>
                <a:latin typeface="Arial" charset="0"/>
                <a:cs typeface="DejaVu Sans"/>
              </a:endParaRPr>
            </a:p>
          </p:txBody>
        </p:sp>
        <p:sp>
          <p:nvSpPr>
            <p:cNvPr id="119821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1800" b="0">
                <a:solidFill>
                  <a:schemeClr val="accent2"/>
                </a:solidFill>
                <a:latin typeface="Arial" charset="0"/>
                <a:cs typeface="DejaVu Sans"/>
              </a:endParaRPr>
            </a:p>
          </p:txBody>
        </p:sp>
      </p:grpSp>
      <p:sp>
        <p:nvSpPr>
          <p:cNvPr id="13317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318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982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 i="0">
                <a:solidFill>
                  <a:schemeClr val="tx1"/>
                </a:solidFill>
                <a:latin typeface="Arial" charset="0"/>
                <a:cs typeface="DejaVu Sans"/>
              </a:defRPr>
            </a:lvl1pPr>
          </a:lstStyle>
          <a:p>
            <a:pPr>
              <a:defRPr/>
            </a:pPr>
            <a:fld id="{4A728D90-F402-41A9-A76F-4CE71AAE3803}" type="datetimeFigureOut">
              <a:rPr lang="ru-RU"/>
              <a:pPr>
                <a:defRPr/>
              </a:pPr>
              <a:t>25.05.2020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89" r:id="rId2"/>
    <p:sldLayoutId id="2147483688" r:id="rId3"/>
    <p:sldLayoutId id="2147483687" r:id="rId4"/>
    <p:sldLayoutId id="2147483686" r:id="rId5"/>
    <p:sldLayoutId id="2147483685" r:id="rId6"/>
    <p:sldLayoutId id="2147483684" r:id="rId7"/>
    <p:sldLayoutId id="2147483683" r:id="rId8"/>
    <p:sldLayoutId id="2147483682" r:id="rId9"/>
    <p:sldLayoutId id="2147483681" r:id="rId10"/>
    <p:sldLayoutId id="214748368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Shape 1"/>
          <p:cNvSpPr txBox="1">
            <a:spLocks noChangeArrowheads="1"/>
          </p:cNvSpPr>
          <p:nvPr/>
        </p:nvSpPr>
        <p:spPr bwMode="auto">
          <a:xfrm>
            <a:off x="611188" y="981075"/>
            <a:ext cx="8305800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12600" rIns="0" bIns="0" anchor="ctr"/>
          <a:lstStyle/>
          <a:p>
            <a:pPr marL="11113" algn="ctr">
              <a:spcBef>
                <a:spcPts val="100"/>
              </a:spcBef>
            </a:pPr>
            <a:endParaRPr lang="ru-RU" sz="4800" b="0" i="1">
              <a:solidFill>
                <a:srgbClr val="000000"/>
              </a:solidFill>
              <a:latin typeface="Arial" charset="0"/>
              <a:cs typeface="DejaVu Sans"/>
            </a:endParaRPr>
          </a:p>
          <a:p>
            <a:pPr marL="11113" algn="ctr">
              <a:spcBef>
                <a:spcPts val="100"/>
              </a:spcBef>
            </a:pPr>
            <a:endParaRPr lang="ru-RU" b="0" i="1" u="sng">
              <a:solidFill>
                <a:srgbClr val="000000"/>
              </a:solidFill>
              <a:latin typeface="Arial" charset="0"/>
              <a:cs typeface="DejaVu Sans"/>
            </a:endParaRPr>
          </a:p>
          <a:p>
            <a:pPr marL="11113" algn="ctr">
              <a:spcBef>
                <a:spcPts val="100"/>
              </a:spcBef>
            </a:pPr>
            <a:endParaRPr lang="ru-RU" sz="4800" b="0">
              <a:solidFill>
                <a:srgbClr val="000000"/>
              </a:solidFill>
              <a:cs typeface="DejaVu Sans"/>
            </a:endParaRPr>
          </a:p>
        </p:txBody>
      </p:sp>
      <p:sp>
        <p:nvSpPr>
          <p:cNvPr id="49" name="CustomShape 2"/>
          <p:cNvSpPr/>
          <p:nvPr/>
        </p:nvSpPr>
        <p:spPr>
          <a:xfrm>
            <a:off x="1116013" y="2060575"/>
            <a:ext cx="7345362" cy="208915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1113" algn="ctr">
              <a:spcBef>
                <a:spcPts val="100"/>
              </a:spcBef>
              <a:defRPr/>
            </a:pPr>
            <a:r>
              <a:rPr lang="ru-RU" sz="3200">
                <a:solidFill>
                  <a:schemeClr val="accent2"/>
                </a:solidFill>
                <a:latin typeface="Times New Roman" pitchFamily="18" charset="0"/>
                <a:ea typeface="DejaVu Sans"/>
                <a:cs typeface="DejaVu Sans"/>
              </a:rPr>
              <a:t>ГУ </a:t>
            </a:r>
            <a:r>
              <a:rPr lang="ru-RU" sz="3200">
                <a:solidFill>
                  <a:schemeClr val="accent2"/>
                </a:solidFill>
                <a:ea typeface="DejaVu Sans"/>
                <a:cs typeface="DejaVu Sans"/>
              </a:rPr>
              <a:t>«</a:t>
            </a:r>
            <a:r>
              <a:rPr lang="ru-RU" sz="3200">
                <a:solidFill>
                  <a:schemeClr val="accent2"/>
                </a:solidFill>
                <a:latin typeface="Times New Roman" pitchFamily="18" charset="0"/>
                <a:ea typeface="DejaVu Sans"/>
                <a:cs typeface="DejaVu Sans"/>
              </a:rPr>
              <a:t>Управления финансов </a:t>
            </a:r>
          </a:p>
          <a:p>
            <a:pPr marL="11113" algn="ctr">
              <a:spcBef>
                <a:spcPts val="100"/>
              </a:spcBef>
              <a:defRPr/>
            </a:pPr>
            <a:r>
              <a:rPr lang="ru-RU" sz="3200">
                <a:solidFill>
                  <a:schemeClr val="accent2"/>
                </a:solidFill>
                <a:latin typeface="Times New Roman" pitchFamily="18" charset="0"/>
                <a:ea typeface="DejaVu Sans"/>
                <a:cs typeface="DejaVu Sans"/>
              </a:rPr>
              <a:t>Алматинской области</a:t>
            </a:r>
            <a:r>
              <a:rPr lang="ru-RU" sz="3200">
                <a:solidFill>
                  <a:schemeClr val="accent2"/>
                </a:solidFill>
                <a:ea typeface="DejaVu Sans"/>
                <a:cs typeface="DejaVu Sans"/>
              </a:rPr>
              <a:t>»</a:t>
            </a:r>
            <a:r>
              <a:rPr lang="ru-RU" sz="3200">
                <a:solidFill>
                  <a:schemeClr val="accent2"/>
                </a:solidFill>
                <a:latin typeface="Times New Roman" pitchFamily="18" charset="0"/>
                <a:ea typeface="DejaVu Sans"/>
                <a:cs typeface="DejaVu Sans"/>
              </a:rPr>
              <a:t> </a:t>
            </a:r>
          </a:p>
          <a:p>
            <a:pPr marL="11113" algn="ctr">
              <a:spcBef>
                <a:spcPts val="100"/>
              </a:spcBef>
              <a:defRPr/>
            </a:pPr>
            <a:r>
              <a:rPr lang="ru-RU" sz="2800">
                <a:solidFill>
                  <a:schemeClr val="accent2"/>
                </a:solidFill>
                <a:latin typeface="Times New Roman" pitchFamily="18" charset="0"/>
                <a:ea typeface="DejaVu Sans"/>
                <a:cs typeface="DejaVu Sans"/>
              </a:rPr>
              <a:t>на 2021-2023 годы</a:t>
            </a:r>
          </a:p>
        </p:txBody>
      </p:sp>
      <p:sp>
        <p:nvSpPr>
          <p:cNvPr id="26628" name="Rectangle 687"/>
          <p:cNvSpPr>
            <a:spLocks noChangeArrowheads="1"/>
          </p:cNvSpPr>
          <p:nvPr/>
        </p:nvSpPr>
        <p:spPr bwMode="auto">
          <a:xfrm>
            <a:off x="0" y="404813"/>
            <a:ext cx="9144000" cy="14398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>
                <a:cs typeface="DejaVu Sans"/>
              </a:rPr>
              <a:t>Г р а ж д а н с к и й  б ю д ж е т</a:t>
            </a:r>
            <a:br>
              <a:rPr lang="ru-RU">
                <a:cs typeface="DejaVu Sans"/>
              </a:rPr>
            </a:br>
            <a:r>
              <a:rPr lang="ru-RU" sz="2400" b="0" i="1" u="sng">
                <a:latin typeface="Arial" charset="0"/>
                <a:cs typeface="DejaVu Sans"/>
              </a:rPr>
              <a:t>на стадии планирования (формирования)</a:t>
            </a:r>
          </a:p>
        </p:txBody>
      </p:sp>
      <p:pic>
        <p:nvPicPr>
          <p:cNvPr id="26629" name="Picture 10" descr="http://static.tks.ru/_pics/content/kontrol_finansovy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92600"/>
            <a:ext cx="9144000" cy="256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AutoShape 58"/>
          <p:cNvSpPr>
            <a:spLocks noChangeArrowheads="1"/>
          </p:cNvSpPr>
          <p:nvPr/>
        </p:nvSpPr>
        <p:spPr bwMode="auto">
          <a:xfrm>
            <a:off x="0" y="260350"/>
            <a:ext cx="3563938" cy="6337300"/>
          </a:xfrm>
          <a:prstGeom prst="foldedCorner">
            <a:avLst>
              <a:gd name="adj" fmla="val 19051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200" b="0" i="1">
              <a:solidFill>
                <a:srgbClr val="FFFFFF"/>
              </a:solidFill>
              <a:latin typeface="Arial" charset="0"/>
              <a:cs typeface="DejaVu Sans"/>
            </a:endParaRPr>
          </a:p>
          <a:p>
            <a:r>
              <a:rPr lang="kk-KZ" sz="1500">
                <a:solidFill>
                  <a:srgbClr val="FFFFFF"/>
                </a:solidFill>
                <a:cs typeface="DejaVu Sans"/>
              </a:rPr>
              <a:t>Бюджетными субвенциями  </a:t>
            </a:r>
          </a:p>
          <a:p>
            <a:r>
              <a:rPr lang="ru-RU" sz="1500">
                <a:solidFill>
                  <a:srgbClr val="FFFFFF"/>
                </a:solidFill>
                <a:cs typeface="DejaVu Sans"/>
              </a:rPr>
              <a:t>являются  трансферты, </a:t>
            </a:r>
          </a:p>
          <a:p>
            <a:r>
              <a:rPr lang="ru-RU" sz="1500">
                <a:solidFill>
                  <a:srgbClr val="FFFFFF"/>
                </a:solidFill>
                <a:cs typeface="DejaVu Sans"/>
              </a:rPr>
              <a:t>передаваемые из вышестоящих </a:t>
            </a:r>
          </a:p>
          <a:p>
            <a:r>
              <a:rPr lang="ru-RU" sz="1500">
                <a:solidFill>
                  <a:srgbClr val="FFFFFF"/>
                </a:solidFill>
                <a:cs typeface="DejaVu Sans"/>
              </a:rPr>
              <a:t>бюджетов в нижестоящие </a:t>
            </a:r>
          </a:p>
          <a:p>
            <a:r>
              <a:rPr lang="ru-RU" sz="1500">
                <a:solidFill>
                  <a:srgbClr val="FFFFFF"/>
                </a:solidFill>
                <a:cs typeface="DejaVu Sans"/>
              </a:rPr>
              <a:t>бюджеты в пределах сумм, </a:t>
            </a:r>
          </a:p>
          <a:p>
            <a:r>
              <a:rPr lang="ru-RU" sz="1500">
                <a:solidFill>
                  <a:srgbClr val="FFFFFF"/>
                </a:solidFill>
                <a:cs typeface="DejaVu Sans"/>
              </a:rPr>
              <a:t>утвержденных в республиканском, </a:t>
            </a:r>
          </a:p>
          <a:p>
            <a:r>
              <a:rPr lang="ru-RU" sz="1500">
                <a:solidFill>
                  <a:srgbClr val="FFFFFF"/>
                </a:solidFill>
                <a:cs typeface="DejaVu Sans"/>
              </a:rPr>
              <a:t>областном или районном (города</a:t>
            </a:r>
          </a:p>
          <a:p>
            <a:r>
              <a:rPr lang="ru-RU" sz="1500">
                <a:solidFill>
                  <a:srgbClr val="FFFFFF"/>
                </a:solidFill>
                <a:cs typeface="DejaVu Sans"/>
              </a:rPr>
              <a:t>областного значения) бюджете.</a:t>
            </a:r>
            <a:endParaRPr lang="ru-RU" sz="1200" b="0" i="1">
              <a:solidFill>
                <a:srgbClr val="FFFFFF"/>
              </a:solidFill>
              <a:latin typeface="Arial" charset="0"/>
              <a:cs typeface="DejaVu Sans"/>
            </a:endParaRPr>
          </a:p>
          <a:p>
            <a:endParaRPr lang="ru-RU" sz="1200" b="0" i="1">
              <a:solidFill>
                <a:srgbClr val="FFFFFF"/>
              </a:solidFill>
              <a:latin typeface="Arial" charset="0"/>
              <a:cs typeface="DejaVu Sans"/>
            </a:endParaRPr>
          </a:p>
          <a:p>
            <a:r>
              <a:rPr lang="ru-RU" sz="1500" b="0" i="1">
                <a:solidFill>
                  <a:srgbClr val="FFFFFF"/>
                </a:solidFill>
                <a:latin typeface="Arial" charset="0"/>
                <a:cs typeface="DejaVu Sans"/>
              </a:rPr>
              <a:t>Объемы бюджетных субвенций  </a:t>
            </a:r>
          </a:p>
          <a:p>
            <a:r>
              <a:rPr lang="ru-RU" sz="1500" b="0" i="1">
                <a:solidFill>
                  <a:srgbClr val="FFFFFF"/>
                </a:solidFill>
                <a:latin typeface="Arial" charset="0"/>
                <a:cs typeface="DejaVu Sans"/>
              </a:rPr>
              <a:t>передаваемое из областного </a:t>
            </a:r>
          </a:p>
          <a:p>
            <a:r>
              <a:rPr lang="ru-RU" sz="1500" b="0" i="1">
                <a:solidFill>
                  <a:srgbClr val="FFFFFF"/>
                </a:solidFill>
                <a:latin typeface="Arial" charset="0"/>
                <a:cs typeface="DejaVu Sans"/>
              </a:rPr>
              <a:t>бюджета в районные и бюджеты </a:t>
            </a:r>
          </a:p>
          <a:p>
            <a:r>
              <a:rPr lang="ru-RU" sz="1500" b="0" i="1">
                <a:solidFill>
                  <a:srgbClr val="FFFFFF"/>
                </a:solidFill>
                <a:latin typeface="Arial" charset="0"/>
                <a:cs typeface="DejaVu Sans"/>
              </a:rPr>
              <a:t>городов областного значения у</a:t>
            </a:r>
          </a:p>
          <a:p>
            <a:r>
              <a:rPr lang="ru-RU" sz="1500" b="0" i="1">
                <a:solidFill>
                  <a:srgbClr val="FFFFFF"/>
                </a:solidFill>
                <a:latin typeface="Arial" charset="0"/>
                <a:cs typeface="DejaVu Sans"/>
              </a:rPr>
              <a:t>твержден  решени</a:t>
            </a:r>
            <a:r>
              <a:rPr lang="kk-KZ" sz="1500" b="0" i="1">
                <a:solidFill>
                  <a:srgbClr val="FFFFFF"/>
                </a:solidFill>
                <a:latin typeface="Arial" charset="0"/>
                <a:cs typeface="DejaVu Sans"/>
              </a:rPr>
              <a:t>ем  Алматинского </a:t>
            </a:r>
          </a:p>
          <a:p>
            <a:r>
              <a:rPr lang="ru-RU" sz="1500" b="0" i="1">
                <a:solidFill>
                  <a:srgbClr val="FFFFFF"/>
                </a:solidFill>
                <a:latin typeface="Arial" charset="0"/>
                <a:cs typeface="DejaVu Sans"/>
              </a:rPr>
              <a:t>областного  маслихата </a:t>
            </a:r>
            <a:r>
              <a:rPr lang="kk-KZ" sz="1500" b="0" i="1">
                <a:solidFill>
                  <a:srgbClr val="FFFFFF"/>
                </a:solidFill>
                <a:latin typeface="Arial" charset="0"/>
                <a:cs typeface="DejaVu Sans"/>
              </a:rPr>
              <a:t> </a:t>
            </a:r>
          </a:p>
          <a:p>
            <a:r>
              <a:rPr lang="kk-KZ" sz="1500" b="0" i="1">
                <a:solidFill>
                  <a:srgbClr val="FFFFFF"/>
                </a:solidFill>
                <a:latin typeface="Arial" charset="0"/>
                <a:cs typeface="DejaVu Sans"/>
              </a:rPr>
              <a:t>от  13 декабря 2019 года </a:t>
            </a:r>
          </a:p>
          <a:p>
            <a:r>
              <a:rPr lang="kk-KZ" sz="1500" b="0" i="1">
                <a:solidFill>
                  <a:srgbClr val="FFFFFF"/>
                </a:solidFill>
                <a:latin typeface="Arial" charset="0"/>
                <a:cs typeface="DejaVu Sans"/>
              </a:rPr>
              <a:t>«Об объеме трансфертов общего </a:t>
            </a:r>
          </a:p>
          <a:p>
            <a:r>
              <a:rPr lang="kk-KZ" sz="1500" b="0" i="1">
                <a:solidFill>
                  <a:srgbClr val="FFFFFF"/>
                </a:solidFill>
                <a:latin typeface="Arial" charset="0"/>
                <a:cs typeface="DejaVu Sans"/>
              </a:rPr>
              <a:t>характера между  областным </a:t>
            </a:r>
          </a:p>
          <a:p>
            <a:r>
              <a:rPr lang="kk-KZ" sz="1500" b="0" i="1">
                <a:solidFill>
                  <a:srgbClr val="FFFFFF"/>
                </a:solidFill>
                <a:latin typeface="Arial" charset="0"/>
                <a:cs typeface="DejaVu Sans"/>
              </a:rPr>
              <a:t>и районными,  городами областного</a:t>
            </a:r>
          </a:p>
          <a:p>
            <a:r>
              <a:rPr lang="kk-KZ" sz="1500" b="0" i="1">
                <a:solidFill>
                  <a:srgbClr val="FFFFFF"/>
                </a:solidFill>
                <a:latin typeface="Arial" charset="0"/>
                <a:cs typeface="DejaVu Sans"/>
              </a:rPr>
              <a:t> значения на 2020-2022 годы» </a:t>
            </a:r>
          </a:p>
          <a:p>
            <a:r>
              <a:rPr lang="kk-KZ" sz="1500" b="0" i="1">
                <a:solidFill>
                  <a:srgbClr val="FFFFFF"/>
                </a:solidFill>
                <a:latin typeface="Arial" charset="0"/>
                <a:cs typeface="DejaVu Sans"/>
              </a:rPr>
              <a:t> №55-283.</a:t>
            </a:r>
            <a:endParaRPr lang="ru-RU" sz="1200" b="0" i="1">
              <a:solidFill>
                <a:srgbClr val="FFFFFF"/>
              </a:solidFill>
              <a:latin typeface="Arial" charset="0"/>
              <a:cs typeface="DejaVu Sans"/>
            </a:endParaRPr>
          </a:p>
        </p:txBody>
      </p:sp>
      <p:graphicFrame>
        <p:nvGraphicFramePr>
          <p:cNvPr id="30842" name="Group 122"/>
          <p:cNvGraphicFramePr>
            <a:graphicFrameLocks noGrp="1"/>
          </p:cNvGraphicFramePr>
          <p:nvPr/>
        </p:nvGraphicFramePr>
        <p:xfrm>
          <a:off x="3635375" y="260350"/>
          <a:ext cx="5256213" cy="6192838"/>
        </p:xfrm>
        <a:graphic>
          <a:graphicData uri="http://schemas.openxmlformats.org/drawingml/2006/table">
            <a:tbl>
              <a:tblPr/>
              <a:tblGrid>
                <a:gridCol w="2159000"/>
                <a:gridCol w="1081088"/>
                <a:gridCol w="1008062"/>
                <a:gridCol w="1008063"/>
              </a:tblGrid>
              <a:tr h="315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Субвенции</a:t>
                      </a:r>
                      <a:endParaRPr kumimoji="0" lang="ru-RU" sz="12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2020 год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2021 год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2022 год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Всего, </a:t>
                      </a: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в том числе: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110 686 334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97 944 109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95 802 369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Аксуский район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5 292 961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5 451 563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5 606 048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Алаколский район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5 906 281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5 679 695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4 945 693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Балхашский район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4 430 861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4 825 603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4 259 415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Енбекшиказахский район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10 716 585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10 029 731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9 556 136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Ескельдинский район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4 730 008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4 756 066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4 872 537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Жамбылский район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7 749 129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6 845 277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6 814 805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Каратальский район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3 909 777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3 745 603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4 124 372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Кегенский район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4 475 891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4 174 220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4 012 858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Кербулакскийрайон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7 510 346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6 850 055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6 421 048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Коксуский район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4 445 188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4 855 891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4 798 363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Панфиловский район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5 832 379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5 826 461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5 649 766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Райымбекский район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4 958 987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4 246 085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4 342 317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Сарканский район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4 412 249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4 906 720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4 698 177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Талгарский район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8 329 720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5 003 520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4 179 912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Уйгурский район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5 093 504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4 743 278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4 914 391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г. Капшагай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2 529 694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2 285 996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2 677 135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г. Талдыкорган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17 634 494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11 794 886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11 978 859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г. Текели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2 728 280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1 956 459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1 950 537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95" name="Group 51"/>
          <p:cNvGraphicFramePr>
            <a:graphicFrameLocks noGrp="1"/>
          </p:cNvGraphicFramePr>
          <p:nvPr/>
        </p:nvGraphicFramePr>
        <p:xfrm>
          <a:off x="0" y="1196975"/>
          <a:ext cx="9144000" cy="4940300"/>
        </p:xfrm>
        <a:graphic>
          <a:graphicData uri="http://schemas.openxmlformats.org/drawingml/2006/table">
            <a:tbl>
              <a:tblPr/>
              <a:tblGrid>
                <a:gridCol w="4549775"/>
                <a:gridCol w="1535113"/>
                <a:gridCol w="1533525"/>
                <a:gridCol w="1525587"/>
              </a:tblGrid>
              <a:tr h="320675">
                <a:tc rowSpan="2">
                  <a:txBody>
                    <a:bodyPr/>
                    <a:lstStyle/>
                    <a:p>
                      <a:pPr marL="904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Наименование показателей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Плановый период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06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2021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2022 год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2023 год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</a:tr>
              <a:tr h="280988">
                <a:tc gridSpan="4">
                  <a:txBody>
                    <a:bodyPr/>
                    <a:lstStyle/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Расходы по бюджетной программе, всего                                      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(тыс. тенге)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77875">
                <a:tc>
                  <a:txBody>
                    <a:bodyPr/>
                    <a:lstStyle/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Расходы на погашение основного долга местного исполнительного органа области по внутренним займам</a:t>
                      </a: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 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kk-KZ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DejaVu Sans"/>
                          <a:cs typeface="Times New Roman" pitchFamily="18" charset="0"/>
                        </a:rPr>
                        <a:t>2 805 006,0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kk-KZ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DejaVu Sans"/>
                          <a:cs typeface="Times New Roman" pitchFamily="18" charset="0"/>
                        </a:rPr>
                        <a:t>0,0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kk-KZ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DejaVu Sans"/>
                          <a:cs typeface="Times New Roman" pitchFamily="18" charset="0"/>
                        </a:rPr>
                        <a:t>0,0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</a:tr>
              <a:tr h="36195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Показатели прямого результата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                                         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(количество платежей)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06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Формирование  счетов к оплате  по перечислению  основного долга местного исполнительного органа по  государственным  эмиссионным  ценным бумагам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2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 gridSpan="4">
                  <a:txBody>
                    <a:bodyPr/>
                    <a:lstStyle/>
                    <a:p>
                      <a:pPr marL="666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Показатели  конечного результата                                                         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(%)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2238">
                <a:tc>
                  <a:txBody>
                    <a:bodyPr/>
                    <a:lstStyle/>
                    <a:p>
                      <a:pPr marL="666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Исполнение финансовых обязательств местного исполнительного органа области  по погашению основного долга  в соответствии с условиями размещения и погашения государственных эмиссионных ценных бумаг</a:t>
                      </a: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 </a:t>
                      </a:r>
                      <a:endParaRPr kumimoji="0" lang="ru-RU" sz="15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100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4" name="CustomShape 2"/>
          <p:cNvSpPr/>
          <p:nvPr/>
        </p:nvSpPr>
        <p:spPr>
          <a:xfrm>
            <a:off x="6267450" y="6184900"/>
            <a:ext cx="2876550" cy="714375"/>
          </a:xfrm>
          <a:custGeom>
            <a:avLst/>
            <a:gdLst/>
            <a:ahLst/>
            <a:cxnLst/>
            <a:rect l="l" t="t" r="r" b="b"/>
            <a:pathLst>
              <a:path w="2876550" h="714375">
                <a:moveTo>
                  <a:pt x="2876410" y="0"/>
                </a:moveTo>
                <a:lnTo>
                  <a:pt x="2870034" y="0"/>
                </a:lnTo>
                <a:lnTo>
                  <a:pt x="2748851" y="20091"/>
                </a:lnTo>
                <a:lnTo>
                  <a:pt x="2625547" y="42405"/>
                </a:lnTo>
                <a:lnTo>
                  <a:pt x="2370442" y="91516"/>
                </a:lnTo>
                <a:lnTo>
                  <a:pt x="2102561" y="149555"/>
                </a:lnTo>
                <a:lnTo>
                  <a:pt x="1821941" y="216509"/>
                </a:lnTo>
                <a:lnTo>
                  <a:pt x="1564703" y="281241"/>
                </a:lnTo>
                <a:lnTo>
                  <a:pt x="841882" y="444182"/>
                </a:lnTo>
                <a:lnTo>
                  <a:pt x="620775" y="488823"/>
                </a:lnTo>
                <a:lnTo>
                  <a:pt x="199847" y="566953"/>
                </a:lnTo>
                <a:lnTo>
                  <a:pt x="0" y="600430"/>
                </a:lnTo>
                <a:lnTo>
                  <a:pt x="270001" y="638378"/>
                </a:lnTo>
                <a:lnTo>
                  <a:pt x="397560" y="653999"/>
                </a:lnTo>
                <a:lnTo>
                  <a:pt x="644169" y="680783"/>
                </a:lnTo>
                <a:lnTo>
                  <a:pt x="873772" y="698639"/>
                </a:lnTo>
                <a:lnTo>
                  <a:pt x="984313" y="705345"/>
                </a:lnTo>
                <a:lnTo>
                  <a:pt x="1092746" y="709803"/>
                </a:lnTo>
                <a:lnTo>
                  <a:pt x="1296835" y="714273"/>
                </a:lnTo>
                <a:lnTo>
                  <a:pt x="1394625" y="714273"/>
                </a:lnTo>
                <a:lnTo>
                  <a:pt x="1583829" y="709803"/>
                </a:lnTo>
                <a:lnTo>
                  <a:pt x="1673123" y="705345"/>
                </a:lnTo>
                <a:lnTo>
                  <a:pt x="1843201" y="691946"/>
                </a:lnTo>
                <a:lnTo>
                  <a:pt x="1926107" y="683018"/>
                </a:lnTo>
                <a:lnTo>
                  <a:pt x="2083434" y="660692"/>
                </a:lnTo>
                <a:lnTo>
                  <a:pt x="2232253" y="633907"/>
                </a:lnTo>
                <a:lnTo>
                  <a:pt x="2372563" y="602665"/>
                </a:lnTo>
                <a:lnTo>
                  <a:pt x="2506497" y="566953"/>
                </a:lnTo>
                <a:lnTo>
                  <a:pt x="2634056" y="526770"/>
                </a:lnTo>
                <a:lnTo>
                  <a:pt x="2755239" y="482130"/>
                </a:lnTo>
                <a:lnTo>
                  <a:pt x="2872155" y="435254"/>
                </a:lnTo>
                <a:lnTo>
                  <a:pt x="2876410" y="433019"/>
                </a:lnTo>
                <a:lnTo>
                  <a:pt x="2876410" y="0"/>
                </a:lnTo>
                <a:close/>
              </a:path>
            </a:pathLst>
          </a:custGeom>
          <a:solidFill>
            <a:srgbClr val="C6E7FC">
              <a:alpha val="3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6913" name="Rectangle 687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ect">
            <a:avLst/>
          </a:prstGeom>
          <a:solidFill>
            <a:srgbClr val="0066FF"/>
          </a:solidFill>
          <a:ln w="9525" algn="ctr">
            <a:solidFill>
              <a:srgbClr val="3399FF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000">
                <a:solidFill>
                  <a:srgbClr val="FFFFFF"/>
                </a:solidFill>
                <a:latin typeface="Arial" charset="0"/>
                <a:cs typeface="DejaVu Sans"/>
              </a:rPr>
              <a:t/>
            </a:r>
            <a:br>
              <a:rPr lang="ru-RU" sz="2000">
                <a:solidFill>
                  <a:srgbClr val="FFFFFF"/>
                </a:solidFill>
                <a:latin typeface="Arial" charset="0"/>
                <a:cs typeface="DejaVu Sans"/>
              </a:rPr>
            </a:br>
            <a:r>
              <a:rPr lang="ru-RU" sz="1800">
                <a:solidFill>
                  <a:srgbClr val="FFFFFF"/>
                </a:solidFill>
                <a:latin typeface="Arial" charset="0"/>
                <a:cs typeface="DejaVu Sans"/>
              </a:rPr>
              <a:t>БЮДЖЕТНАЯ ПРОГРАММА</a:t>
            </a:r>
            <a:br>
              <a:rPr lang="ru-RU" sz="1800">
                <a:solidFill>
                  <a:srgbClr val="FFFFFF"/>
                </a:solidFill>
                <a:latin typeface="Arial" charset="0"/>
                <a:cs typeface="DejaVu Sans"/>
              </a:rPr>
            </a:br>
            <a:r>
              <a:rPr lang="ru-RU" sz="1800" u="sng">
                <a:solidFill>
                  <a:srgbClr val="FFFFFF"/>
                </a:solidFill>
                <a:latin typeface="Arial" charset="0"/>
                <a:cs typeface="DejaVu Sans"/>
              </a:rPr>
              <a:t>257 008 </a:t>
            </a:r>
            <a:r>
              <a:rPr lang="kk-KZ" sz="1800" u="sng">
                <a:solidFill>
                  <a:srgbClr val="FFFFFF"/>
                </a:solidFill>
                <a:latin typeface="Arial" charset="0"/>
                <a:cs typeface="DejaVu Sans"/>
              </a:rPr>
              <a:t>«</a:t>
            </a:r>
            <a:r>
              <a:rPr lang="ru-RU" sz="1800" u="sng">
                <a:solidFill>
                  <a:srgbClr val="FFFFFF"/>
                </a:solidFill>
                <a:latin typeface="Arial" charset="0"/>
                <a:cs typeface="DejaVu Sans"/>
              </a:rPr>
              <a:t>Погашение долга местного исполнительного  органа</a:t>
            </a:r>
            <a:r>
              <a:rPr lang="kk-KZ" sz="1800" u="sng">
                <a:solidFill>
                  <a:srgbClr val="FFFFFF"/>
                </a:solidFill>
                <a:latin typeface="Arial" charset="0"/>
                <a:cs typeface="DejaVu Sans"/>
              </a:rPr>
              <a:t>» </a:t>
            </a:r>
            <a:r>
              <a:rPr lang="ru-RU" sz="1800" u="sng">
                <a:solidFill>
                  <a:srgbClr val="FFFFFF"/>
                </a:solidFill>
                <a:latin typeface="Arial" charset="0"/>
                <a:cs typeface="DejaVu Sans"/>
              </a:rPr>
              <a:t>  </a:t>
            </a:r>
            <a:br>
              <a:rPr lang="ru-RU" sz="1800" u="sng">
                <a:solidFill>
                  <a:srgbClr val="FFFFFF"/>
                </a:solidFill>
                <a:latin typeface="Arial" charset="0"/>
                <a:cs typeface="DejaVu Sans"/>
              </a:rPr>
            </a:br>
            <a:endParaRPr lang="ru-RU" sz="1800" u="sng">
              <a:solidFill>
                <a:srgbClr val="FFFFFF"/>
              </a:solidFill>
              <a:latin typeface="Arial" charset="0"/>
              <a:cs typeface="DejaVu San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807" name="Group 39"/>
          <p:cNvGraphicFramePr>
            <a:graphicFrameLocks noGrp="1"/>
          </p:cNvGraphicFramePr>
          <p:nvPr/>
        </p:nvGraphicFramePr>
        <p:xfrm>
          <a:off x="0" y="1052513"/>
          <a:ext cx="9144000" cy="1524000"/>
        </p:xfrm>
        <a:graphic>
          <a:graphicData uri="http://schemas.openxmlformats.org/drawingml/2006/table">
            <a:tbl>
              <a:tblPr/>
              <a:tblGrid>
                <a:gridCol w="4549775"/>
                <a:gridCol w="1535113"/>
                <a:gridCol w="1533525"/>
                <a:gridCol w="1525587"/>
              </a:tblGrid>
              <a:tr h="276225">
                <a:tc rowSpan="2">
                  <a:txBody>
                    <a:bodyPr/>
                    <a:lstStyle/>
                    <a:p>
                      <a:pPr marL="904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Наименование показателей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Плановый период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05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2021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2022 год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2023 год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</a:tr>
              <a:tr h="280988">
                <a:tc gridSpan="4">
                  <a:txBody>
                    <a:bodyPr/>
                    <a:lstStyle/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Расходы по бюджетной программе, всего                                      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(тыс. тенге)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8163">
                <a:tc>
                  <a:txBody>
                    <a:bodyPr/>
                    <a:lstStyle/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Резерв местного исполнительного органа области</a:t>
                      </a:r>
                      <a:endParaRPr kumimoji="0" lang="ru-RU" sz="10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651 797,0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708 349,0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708 349,0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</a:tr>
            </a:tbl>
          </a:graphicData>
        </a:graphic>
      </p:graphicFrame>
      <p:sp>
        <p:nvSpPr>
          <p:cNvPr id="54" name="CustomShape 2"/>
          <p:cNvSpPr/>
          <p:nvPr/>
        </p:nvSpPr>
        <p:spPr>
          <a:xfrm>
            <a:off x="6267450" y="6184900"/>
            <a:ext cx="2876550" cy="714375"/>
          </a:xfrm>
          <a:custGeom>
            <a:avLst/>
            <a:gdLst/>
            <a:ahLst/>
            <a:cxnLst/>
            <a:rect l="l" t="t" r="r" b="b"/>
            <a:pathLst>
              <a:path w="2876550" h="714375">
                <a:moveTo>
                  <a:pt x="2876410" y="0"/>
                </a:moveTo>
                <a:lnTo>
                  <a:pt x="2870034" y="0"/>
                </a:lnTo>
                <a:lnTo>
                  <a:pt x="2748851" y="20091"/>
                </a:lnTo>
                <a:lnTo>
                  <a:pt x="2625547" y="42405"/>
                </a:lnTo>
                <a:lnTo>
                  <a:pt x="2370442" y="91516"/>
                </a:lnTo>
                <a:lnTo>
                  <a:pt x="2102561" y="149555"/>
                </a:lnTo>
                <a:lnTo>
                  <a:pt x="1821941" y="216509"/>
                </a:lnTo>
                <a:lnTo>
                  <a:pt x="1564703" y="281241"/>
                </a:lnTo>
                <a:lnTo>
                  <a:pt x="841882" y="444182"/>
                </a:lnTo>
                <a:lnTo>
                  <a:pt x="620775" y="488823"/>
                </a:lnTo>
                <a:lnTo>
                  <a:pt x="199847" y="566953"/>
                </a:lnTo>
                <a:lnTo>
                  <a:pt x="0" y="600430"/>
                </a:lnTo>
                <a:lnTo>
                  <a:pt x="270001" y="638378"/>
                </a:lnTo>
                <a:lnTo>
                  <a:pt x="397560" y="653999"/>
                </a:lnTo>
                <a:lnTo>
                  <a:pt x="644169" y="680783"/>
                </a:lnTo>
                <a:lnTo>
                  <a:pt x="873772" y="698639"/>
                </a:lnTo>
                <a:lnTo>
                  <a:pt x="984313" y="705345"/>
                </a:lnTo>
                <a:lnTo>
                  <a:pt x="1092746" y="709803"/>
                </a:lnTo>
                <a:lnTo>
                  <a:pt x="1296835" y="714273"/>
                </a:lnTo>
                <a:lnTo>
                  <a:pt x="1394625" y="714273"/>
                </a:lnTo>
                <a:lnTo>
                  <a:pt x="1583829" y="709803"/>
                </a:lnTo>
                <a:lnTo>
                  <a:pt x="1673123" y="705345"/>
                </a:lnTo>
                <a:lnTo>
                  <a:pt x="1843201" y="691946"/>
                </a:lnTo>
                <a:lnTo>
                  <a:pt x="1926107" y="683018"/>
                </a:lnTo>
                <a:lnTo>
                  <a:pt x="2083434" y="660692"/>
                </a:lnTo>
                <a:lnTo>
                  <a:pt x="2232253" y="633907"/>
                </a:lnTo>
                <a:lnTo>
                  <a:pt x="2372563" y="602665"/>
                </a:lnTo>
                <a:lnTo>
                  <a:pt x="2506497" y="566953"/>
                </a:lnTo>
                <a:lnTo>
                  <a:pt x="2634056" y="526770"/>
                </a:lnTo>
                <a:lnTo>
                  <a:pt x="2755239" y="482130"/>
                </a:lnTo>
                <a:lnTo>
                  <a:pt x="2872155" y="435254"/>
                </a:lnTo>
                <a:lnTo>
                  <a:pt x="2876410" y="433019"/>
                </a:lnTo>
                <a:lnTo>
                  <a:pt x="2876410" y="0"/>
                </a:lnTo>
                <a:close/>
              </a:path>
            </a:pathLst>
          </a:custGeom>
          <a:solidFill>
            <a:srgbClr val="C6E7FC">
              <a:alpha val="3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7917" name="Rectangle 687"/>
          <p:cNvSpPr>
            <a:spLocks noChangeArrowheads="1"/>
          </p:cNvSpPr>
          <p:nvPr/>
        </p:nvSpPr>
        <p:spPr bwMode="auto">
          <a:xfrm>
            <a:off x="0" y="0"/>
            <a:ext cx="9144000" cy="692150"/>
          </a:xfrm>
          <a:prstGeom prst="rect">
            <a:avLst/>
          </a:prstGeom>
          <a:solidFill>
            <a:srgbClr val="0066FF"/>
          </a:solidFill>
          <a:ln w="9525" algn="ctr">
            <a:solidFill>
              <a:srgbClr val="3399FF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000">
                <a:solidFill>
                  <a:srgbClr val="FFFFFF"/>
                </a:solidFill>
                <a:latin typeface="Arial" charset="0"/>
                <a:cs typeface="DejaVu Sans"/>
              </a:rPr>
              <a:t/>
            </a:r>
            <a:br>
              <a:rPr lang="ru-RU" sz="2000">
                <a:solidFill>
                  <a:srgbClr val="FFFFFF"/>
                </a:solidFill>
                <a:latin typeface="Arial" charset="0"/>
                <a:cs typeface="DejaVu Sans"/>
              </a:rPr>
            </a:br>
            <a:r>
              <a:rPr lang="ru-RU" sz="1800">
                <a:solidFill>
                  <a:srgbClr val="FFFFFF"/>
                </a:solidFill>
                <a:latin typeface="Arial" charset="0"/>
                <a:cs typeface="DejaVu Sans"/>
              </a:rPr>
              <a:t>БЮДЖЕТНАЯ ПРОГРАММА</a:t>
            </a:r>
            <a:br>
              <a:rPr lang="ru-RU" sz="1800">
                <a:solidFill>
                  <a:srgbClr val="FFFFFF"/>
                </a:solidFill>
                <a:latin typeface="Arial" charset="0"/>
                <a:cs typeface="DejaVu Sans"/>
              </a:rPr>
            </a:br>
            <a:r>
              <a:rPr lang="ru-RU" sz="1800" u="sng">
                <a:solidFill>
                  <a:srgbClr val="FFFFFF"/>
                </a:solidFill>
                <a:latin typeface="Arial" charset="0"/>
                <a:cs typeface="DejaVu Sans"/>
              </a:rPr>
              <a:t>257 012 </a:t>
            </a:r>
            <a:r>
              <a:rPr lang="kk-KZ" sz="1800" u="sng">
                <a:solidFill>
                  <a:srgbClr val="FFFFFF"/>
                </a:solidFill>
                <a:latin typeface="Arial" charset="0"/>
                <a:cs typeface="DejaVu Sans"/>
              </a:rPr>
              <a:t>«</a:t>
            </a:r>
            <a:r>
              <a:rPr lang="ru-RU" sz="1800" u="sng">
                <a:solidFill>
                  <a:srgbClr val="FFFFFF"/>
                </a:solidFill>
                <a:latin typeface="Arial" charset="0"/>
                <a:cs typeface="DejaVu Sans"/>
              </a:rPr>
              <a:t>Резерв местного исполнительного органа области</a:t>
            </a:r>
            <a:r>
              <a:rPr lang="kk-KZ" sz="1800" u="sng">
                <a:solidFill>
                  <a:srgbClr val="FFFFFF"/>
                </a:solidFill>
                <a:latin typeface="Arial" charset="0"/>
                <a:cs typeface="DejaVu Sans"/>
              </a:rPr>
              <a:t>» </a:t>
            </a:r>
            <a:r>
              <a:rPr lang="ru-RU" sz="1800" u="sng">
                <a:solidFill>
                  <a:srgbClr val="FFFFFF"/>
                </a:solidFill>
                <a:latin typeface="Arial" charset="0"/>
                <a:cs typeface="DejaVu Sans"/>
              </a:rPr>
              <a:t>  </a:t>
            </a:r>
            <a:r>
              <a:rPr lang="ru-RU" sz="2000" u="sng">
                <a:solidFill>
                  <a:srgbClr val="FFFFFF"/>
                </a:solidFill>
                <a:latin typeface="Arial" charset="0"/>
                <a:cs typeface="DejaVu Sans"/>
              </a:rPr>
              <a:t/>
            </a:r>
            <a:br>
              <a:rPr lang="ru-RU" sz="2000" u="sng">
                <a:solidFill>
                  <a:srgbClr val="FFFFFF"/>
                </a:solidFill>
                <a:latin typeface="Arial" charset="0"/>
                <a:cs typeface="DejaVu Sans"/>
              </a:rPr>
            </a:br>
            <a:endParaRPr lang="ru-RU" sz="2000" u="sng">
              <a:solidFill>
                <a:srgbClr val="FFFFFF"/>
              </a:solidFill>
              <a:latin typeface="Arial" charset="0"/>
              <a:cs typeface="DejaVu Sans"/>
            </a:endParaRPr>
          </a:p>
        </p:txBody>
      </p:sp>
      <p:sp>
        <p:nvSpPr>
          <p:cNvPr id="31782" name="Documents"/>
          <p:cNvSpPr>
            <a:spLocks noEditPoints="1" noChangeArrowheads="1"/>
          </p:cNvSpPr>
          <p:nvPr/>
        </p:nvSpPr>
        <p:spPr bwMode="auto">
          <a:xfrm>
            <a:off x="5795963" y="3500438"/>
            <a:ext cx="3024187" cy="3141662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chemeClr val="tx2"/>
          </a:solidFill>
          <a:ln w="9525">
            <a:solidFill>
              <a:srgbClr val="0000FF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>
              <a:defRPr/>
            </a:pPr>
            <a:r>
              <a:rPr lang="ru-RU" sz="1500" b="0">
                <a:solidFill>
                  <a:srgbClr val="FFFFFF"/>
                </a:solidFill>
                <a:latin typeface="Arial" charset="0"/>
                <a:cs typeface="DejaVu Sans"/>
              </a:rPr>
              <a:t>Выделение денег </a:t>
            </a:r>
          </a:p>
          <a:p>
            <a:pPr algn="ctr">
              <a:defRPr/>
            </a:pPr>
            <a:r>
              <a:rPr lang="ru-RU" sz="1500" b="0">
                <a:solidFill>
                  <a:srgbClr val="FFFFFF"/>
                </a:solidFill>
                <a:latin typeface="Arial" charset="0"/>
                <a:cs typeface="DejaVu Sans"/>
              </a:rPr>
              <a:t>из резерва местного исполнительного органа области осуществляется постановлениями акимата  области</a:t>
            </a:r>
          </a:p>
          <a:p>
            <a:pPr algn="ctr">
              <a:defRPr/>
            </a:pPr>
            <a:endParaRPr lang="ru-RU" sz="1500" b="0">
              <a:solidFill>
                <a:srgbClr val="FFFFFF"/>
              </a:solidFill>
              <a:latin typeface="Arial" charset="0"/>
              <a:cs typeface="DejaVu Sans"/>
            </a:endParaRPr>
          </a:p>
        </p:txBody>
      </p:sp>
      <p:graphicFrame>
        <p:nvGraphicFramePr>
          <p:cNvPr id="32810" name="Group 42"/>
          <p:cNvGraphicFramePr>
            <a:graphicFrameLocks noGrp="1"/>
          </p:cNvGraphicFramePr>
          <p:nvPr/>
        </p:nvGraphicFramePr>
        <p:xfrm>
          <a:off x="0" y="2565400"/>
          <a:ext cx="9144000" cy="91440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566738">
                <a:tc>
                  <a:txBody>
                    <a:bodyPr/>
                    <a:lstStyle/>
                    <a:p>
                      <a:pPr marL="90488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Прямые и конечные результаты</a:t>
                      </a:r>
                      <a:r>
                        <a:rPr kumimoji="0" lang="ru-RU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 </a:t>
                      </a:r>
                    </a:p>
                    <a:p>
                      <a:pPr marL="90488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указываются  в бюджетной программе администратора</a:t>
                      </a:r>
                    </a:p>
                    <a:p>
                      <a:pPr marL="90488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бюджетных программ,  получающего средства за счет данных </a:t>
                      </a:r>
                    </a:p>
                    <a:p>
                      <a:pPr marL="90488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распределяемых  бюджетных программ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</a:tr>
            </a:tbl>
          </a:graphicData>
        </a:graphic>
      </p:graphicFrame>
      <p:sp>
        <p:nvSpPr>
          <p:cNvPr id="37925" name="Rectangle 44"/>
          <p:cNvSpPr>
            <a:spLocks noChangeArrowheads="1"/>
          </p:cNvSpPr>
          <p:nvPr/>
        </p:nvSpPr>
        <p:spPr bwMode="auto">
          <a:xfrm>
            <a:off x="250825" y="3933825"/>
            <a:ext cx="5113338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700">
                <a:cs typeface="DejaVu Sans"/>
              </a:rPr>
              <a:t>Резерв местного исполнительного органа области</a:t>
            </a:r>
            <a:r>
              <a:rPr lang="ru-RU" sz="1700" b="0">
                <a:cs typeface="DejaVu Sans"/>
              </a:rPr>
              <a:t>  утверждается в составе бюджетных программ управления финансов области и  распределяется в течение текущего финансового года  администраторам  бюджетных программ согласно Правил использования  резервов Правительства РК и </a:t>
            </a:r>
          </a:p>
          <a:p>
            <a:r>
              <a:rPr lang="ru-RU" sz="1700" b="0">
                <a:cs typeface="DejaVu Sans"/>
              </a:rPr>
              <a:t>местных исполнительных органов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987" name="Group 51"/>
          <p:cNvGraphicFramePr>
            <a:graphicFrameLocks noGrp="1"/>
          </p:cNvGraphicFramePr>
          <p:nvPr/>
        </p:nvGraphicFramePr>
        <p:xfrm>
          <a:off x="0" y="1125538"/>
          <a:ext cx="9144000" cy="4562475"/>
        </p:xfrm>
        <a:graphic>
          <a:graphicData uri="http://schemas.openxmlformats.org/drawingml/2006/table">
            <a:tbl>
              <a:tblPr/>
              <a:tblGrid>
                <a:gridCol w="4549775"/>
                <a:gridCol w="1535113"/>
                <a:gridCol w="1533525"/>
                <a:gridCol w="1525587"/>
              </a:tblGrid>
              <a:tr h="320675">
                <a:tc rowSpan="2">
                  <a:txBody>
                    <a:bodyPr/>
                    <a:lstStyle/>
                    <a:p>
                      <a:pPr marL="904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Наименование показателей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Плановый период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06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2021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2022 год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2023 год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</a:tr>
              <a:tr h="280988">
                <a:tc gridSpan="4">
                  <a:txBody>
                    <a:bodyPr/>
                    <a:lstStyle/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Расходы по бюджетной программе, всего                                      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(тыс. тенге)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0675">
                <a:tc>
                  <a:txBody>
                    <a:bodyPr/>
                    <a:lstStyle/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Основной долг перед вышестоящим бюджетом по бюджетным кредитам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kk-KZ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DejaVu Sans"/>
                          <a:cs typeface="Times New Roman" pitchFamily="18" charset="0"/>
                        </a:rPr>
                        <a:t>6 051 763,0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kk-KZ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DejaVu Sans"/>
                          <a:cs typeface="Times New Roman" pitchFamily="18" charset="0"/>
                        </a:rPr>
                        <a:t>3 349 776,0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kk-KZ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DejaVu Sans"/>
                          <a:cs typeface="Times New Roman" pitchFamily="18" charset="0"/>
                        </a:rPr>
                        <a:t>3 349 776,0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</a:tr>
              <a:tr h="36195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Показатели прямого результата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                                         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(количество платежей)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63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Формирование  счетов к оплате по перечислению  основного долга  местного исполнительного  области органа в соответствии  сводному плану финансирования по платежам областного бюджета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22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17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17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 gridSpan="4">
                  <a:txBody>
                    <a:bodyPr/>
                    <a:lstStyle/>
                    <a:p>
                      <a:pPr marL="666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Показатели  конечного результата                                                         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(%)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77875">
                <a:tc>
                  <a:txBody>
                    <a:bodyPr/>
                    <a:lstStyle/>
                    <a:p>
                      <a:pPr marL="666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Своевременное  исполнение обязательств по погашению основного долга  МИО области перед вышестоящим бюджетом</a:t>
                      </a: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 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100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4" name="CustomShape 2"/>
          <p:cNvSpPr/>
          <p:nvPr/>
        </p:nvSpPr>
        <p:spPr>
          <a:xfrm>
            <a:off x="6267450" y="6184900"/>
            <a:ext cx="2876550" cy="714375"/>
          </a:xfrm>
          <a:custGeom>
            <a:avLst/>
            <a:gdLst/>
            <a:ahLst/>
            <a:cxnLst/>
            <a:rect l="l" t="t" r="r" b="b"/>
            <a:pathLst>
              <a:path w="2876550" h="714375">
                <a:moveTo>
                  <a:pt x="2876410" y="0"/>
                </a:moveTo>
                <a:lnTo>
                  <a:pt x="2870034" y="0"/>
                </a:lnTo>
                <a:lnTo>
                  <a:pt x="2748851" y="20091"/>
                </a:lnTo>
                <a:lnTo>
                  <a:pt x="2625547" y="42405"/>
                </a:lnTo>
                <a:lnTo>
                  <a:pt x="2370442" y="91516"/>
                </a:lnTo>
                <a:lnTo>
                  <a:pt x="2102561" y="149555"/>
                </a:lnTo>
                <a:lnTo>
                  <a:pt x="1821941" y="216509"/>
                </a:lnTo>
                <a:lnTo>
                  <a:pt x="1564703" y="281241"/>
                </a:lnTo>
                <a:lnTo>
                  <a:pt x="841882" y="444182"/>
                </a:lnTo>
                <a:lnTo>
                  <a:pt x="620775" y="488823"/>
                </a:lnTo>
                <a:lnTo>
                  <a:pt x="199847" y="566953"/>
                </a:lnTo>
                <a:lnTo>
                  <a:pt x="0" y="600430"/>
                </a:lnTo>
                <a:lnTo>
                  <a:pt x="270001" y="638378"/>
                </a:lnTo>
                <a:lnTo>
                  <a:pt x="397560" y="653999"/>
                </a:lnTo>
                <a:lnTo>
                  <a:pt x="644169" y="680783"/>
                </a:lnTo>
                <a:lnTo>
                  <a:pt x="873772" y="698639"/>
                </a:lnTo>
                <a:lnTo>
                  <a:pt x="984313" y="705345"/>
                </a:lnTo>
                <a:lnTo>
                  <a:pt x="1092746" y="709803"/>
                </a:lnTo>
                <a:lnTo>
                  <a:pt x="1296835" y="714273"/>
                </a:lnTo>
                <a:lnTo>
                  <a:pt x="1394625" y="714273"/>
                </a:lnTo>
                <a:lnTo>
                  <a:pt x="1583829" y="709803"/>
                </a:lnTo>
                <a:lnTo>
                  <a:pt x="1673123" y="705345"/>
                </a:lnTo>
                <a:lnTo>
                  <a:pt x="1843201" y="691946"/>
                </a:lnTo>
                <a:lnTo>
                  <a:pt x="1926107" y="683018"/>
                </a:lnTo>
                <a:lnTo>
                  <a:pt x="2083434" y="660692"/>
                </a:lnTo>
                <a:lnTo>
                  <a:pt x="2232253" y="633907"/>
                </a:lnTo>
                <a:lnTo>
                  <a:pt x="2372563" y="602665"/>
                </a:lnTo>
                <a:lnTo>
                  <a:pt x="2506497" y="566953"/>
                </a:lnTo>
                <a:lnTo>
                  <a:pt x="2634056" y="526770"/>
                </a:lnTo>
                <a:lnTo>
                  <a:pt x="2755239" y="482130"/>
                </a:lnTo>
                <a:lnTo>
                  <a:pt x="2872155" y="435254"/>
                </a:lnTo>
                <a:lnTo>
                  <a:pt x="2876410" y="433019"/>
                </a:lnTo>
                <a:lnTo>
                  <a:pt x="2876410" y="0"/>
                </a:lnTo>
                <a:close/>
              </a:path>
            </a:pathLst>
          </a:custGeom>
          <a:solidFill>
            <a:srgbClr val="C6E7FC">
              <a:alpha val="3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9985" name="Rectangle 687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0066FF"/>
          </a:solidFill>
          <a:ln w="9525" algn="ctr">
            <a:solidFill>
              <a:srgbClr val="3399FF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000">
                <a:solidFill>
                  <a:srgbClr val="FFFFFF"/>
                </a:solidFill>
                <a:latin typeface="Arial" charset="0"/>
                <a:cs typeface="DejaVu Sans"/>
              </a:rPr>
              <a:t/>
            </a:r>
            <a:br>
              <a:rPr lang="ru-RU" sz="2000">
                <a:solidFill>
                  <a:srgbClr val="FFFFFF"/>
                </a:solidFill>
                <a:latin typeface="Arial" charset="0"/>
                <a:cs typeface="DejaVu Sans"/>
              </a:rPr>
            </a:br>
            <a:r>
              <a:rPr lang="ru-RU" sz="1800">
                <a:solidFill>
                  <a:srgbClr val="FFFFFF"/>
                </a:solidFill>
                <a:latin typeface="Arial" charset="0"/>
                <a:cs typeface="DejaVu Sans"/>
              </a:rPr>
              <a:t>БЮДЖЕТНАЯ ПРОГРАММА</a:t>
            </a:r>
            <a:br>
              <a:rPr lang="ru-RU" sz="1800">
                <a:solidFill>
                  <a:srgbClr val="FFFFFF"/>
                </a:solidFill>
                <a:latin typeface="Arial" charset="0"/>
                <a:cs typeface="DejaVu Sans"/>
              </a:rPr>
            </a:br>
            <a:r>
              <a:rPr lang="ru-RU" sz="1800" u="sng">
                <a:solidFill>
                  <a:srgbClr val="FFFFFF"/>
                </a:solidFill>
                <a:latin typeface="Arial" charset="0"/>
                <a:cs typeface="DejaVu Sans"/>
              </a:rPr>
              <a:t>257 015 «Погашение долга местного исполнительного  органа перед вышестоящим бюджетом»   </a:t>
            </a:r>
            <a:br>
              <a:rPr lang="ru-RU" sz="1800" u="sng">
                <a:solidFill>
                  <a:srgbClr val="FFFFFF"/>
                </a:solidFill>
                <a:latin typeface="Arial" charset="0"/>
                <a:cs typeface="DejaVu Sans"/>
              </a:rPr>
            </a:br>
            <a:endParaRPr lang="ru-RU" sz="1800" u="sng">
              <a:solidFill>
                <a:srgbClr val="FFFFFF"/>
              </a:solidFill>
              <a:latin typeface="Arial" charset="0"/>
              <a:cs typeface="DejaVu San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891" name="Group 51"/>
          <p:cNvGraphicFramePr>
            <a:graphicFrameLocks noGrp="1"/>
          </p:cNvGraphicFramePr>
          <p:nvPr/>
        </p:nvGraphicFramePr>
        <p:xfrm>
          <a:off x="0" y="1341438"/>
          <a:ext cx="9144000" cy="4710112"/>
        </p:xfrm>
        <a:graphic>
          <a:graphicData uri="http://schemas.openxmlformats.org/drawingml/2006/table">
            <a:tbl>
              <a:tblPr/>
              <a:tblGrid>
                <a:gridCol w="4549775"/>
                <a:gridCol w="1535113"/>
                <a:gridCol w="1533525"/>
                <a:gridCol w="1525587"/>
              </a:tblGrid>
              <a:tr h="320675">
                <a:tc rowSpan="2">
                  <a:txBody>
                    <a:bodyPr/>
                    <a:lstStyle/>
                    <a:p>
                      <a:pPr marL="904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Наименование показателей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Плановый период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06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2021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2022 год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2023 год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</a:tr>
              <a:tr h="280988">
                <a:tc gridSpan="4">
                  <a:txBody>
                    <a:bodyPr/>
                    <a:lstStyle/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Расходы по бюджетной программе, всего                                      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(тыс. тенге)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0675">
                <a:tc>
                  <a:txBody>
                    <a:bodyPr/>
                    <a:lstStyle/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Обслуживание долга местного исполнительного органа области по выплате вознаграждений и иных платежей по займам из республиканского бюджета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kk-KZ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DejaVu Sans"/>
                          <a:cs typeface="Times New Roman" pitchFamily="18" charset="0"/>
                        </a:rPr>
                        <a:t>3 283,0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kk-KZ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DejaVu Sans"/>
                          <a:cs typeface="Times New Roman" pitchFamily="18" charset="0"/>
                        </a:rPr>
                        <a:t>3 283,0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kk-KZ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DejaVu Sans"/>
                          <a:cs typeface="Times New Roman" pitchFamily="18" charset="0"/>
                        </a:rPr>
                        <a:t>3 283,0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</a:tr>
              <a:tr h="36195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Показатели прямого результата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                                         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(количество платежей)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14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Формирование счетов к оплате по выплате вознаграждений и иных платежей по займам в соответствии  сводному плану финансирования по платежам областного бюджета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31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31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31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 gridSpan="4">
                  <a:txBody>
                    <a:bodyPr/>
                    <a:lstStyle/>
                    <a:p>
                      <a:pPr marL="666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Показатели  конечного результата                                                         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(%)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2238">
                <a:tc>
                  <a:txBody>
                    <a:bodyPr/>
                    <a:lstStyle/>
                    <a:p>
                      <a:pPr marL="666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Выплата вознаграждений в вышестоящий бюджет по кредитным договорам   в полном размере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100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4" name="CustomShape 2"/>
          <p:cNvSpPr/>
          <p:nvPr/>
        </p:nvSpPr>
        <p:spPr>
          <a:xfrm>
            <a:off x="6267450" y="6184900"/>
            <a:ext cx="2876550" cy="714375"/>
          </a:xfrm>
          <a:custGeom>
            <a:avLst/>
            <a:gdLst/>
            <a:ahLst/>
            <a:cxnLst/>
            <a:rect l="l" t="t" r="r" b="b"/>
            <a:pathLst>
              <a:path w="2876550" h="714375">
                <a:moveTo>
                  <a:pt x="2876410" y="0"/>
                </a:moveTo>
                <a:lnTo>
                  <a:pt x="2870034" y="0"/>
                </a:lnTo>
                <a:lnTo>
                  <a:pt x="2748851" y="20091"/>
                </a:lnTo>
                <a:lnTo>
                  <a:pt x="2625547" y="42405"/>
                </a:lnTo>
                <a:lnTo>
                  <a:pt x="2370442" y="91516"/>
                </a:lnTo>
                <a:lnTo>
                  <a:pt x="2102561" y="149555"/>
                </a:lnTo>
                <a:lnTo>
                  <a:pt x="1821941" y="216509"/>
                </a:lnTo>
                <a:lnTo>
                  <a:pt x="1564703" y="281241"/>
                </a:lnTo>
                <a:lnTo>
                  <a:pt x="841882" y="444182"/>
                </a:lnTo>
                <a:lnTo>
                  <a:pt x="620775" y="488823"/>
                </a:lnTo>
                <a:lnTo>
                  <a:pt x="199847" y="566953"/>
                </a:lnTo>
                <a:lnTo>
                  <a:pt x="0" y="600430"/>
                </a:lnTo>
                <a:lnTo>
                  <a:pt x="270001" y="638378"/>
                </a:lnTo>
                <a:lnTo>
                  <a:pt x="397560" y="653999"/>
                </a:lnTo>
                <a:lnTo>
                  <a:pt x="644169" y="680783"/>
                </a:lnTo>
                <a:lnTo>
                  <a:pt x="873772" y="698639"/>
                </a:lnTo>
                <a:lnTo>
                  <a:pt x="984313" y="705345"/>
                </a:lnTo>
                <a:lnTo>
                  <a:pt x="1092746" y="709803"/>
                </a:lnTo>
                <a:lnTo>
                  <a:pt x="1296835" y="714273"/>
                </a:lnTo>
                <a:lnTo>
                  <a:pt x="1394625" y="714273"/>
                </a:lnTo>
                <a:lnTo>
                  <a:pt x="1583829" y="709803"/>
                </a:lnTo>
                <a:lnTo>
                  <a:pt x="1673123" y="705345"/>
                </a:lnTo>
                <a:lnTo>
                  <a:pt x="1843201" y="691946"/>
                </a:lnTo>
                <a:lnTo>
                  <a:pt x="1926107" y="683018"/>
                </a:lnTo>
                <a:lnTo>
                  <a:pt x="2083434" y="660692"/>
                </a:lnTo>
                <a:lnTo>
                  <a:pt x="2232253" y="633907"/>
                </a:lnTo>
                <a:lnTo>
                  <a:pt x="2372563" y="602665"/>
                </a:lnTo>
                <a:lnTo>
                  <a:pt x="2506497" y="566953"/>
                </a:lnTo>
                <a:lnTo>
                  <a:pt x="2634056" y="526770"/>
                </a:lnTo>
                <a:lnTo>
                  <a:pt x="2755239" y="482130"/>
                </a:lnTo>
                <a:lnTo>
                  <a:pt x="2872155" y="435254"/>
                </a:lnTo>
                <a:lnTo>
                  <a:pt x="2876410" y="433019"/>
                </a:lnTo>
                <a:lnTo>
                  <a:pt x="2876410" y="0"/>
                </a:lnTo>
                <a:close/>
              </a:path>
            </a:pathLst>
          </a:custGeom>
          <a:solidFill>
            <a:srgbClr val="C6E7FC">
              <a:alpha val="3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1009" name="Rectangle 687"/>
          <p:cNvSpPr>
            <a:spLocks noChangeArrowheads="1"/>
          </p:cNvSpPr>
          <p:nvPr/>
        </p:nvSpPr>
        <p:spPr bwMode="auto">
          <a:xfrm>
            <a:off x="0" y="0"/>
            <a:ext cx="9144000" cy="1052513"/>
          </a:xfrm>
          <a:prstGeom prst="rect">
            <a:avLst/>
          </a:prstGeom>
          <a:solidFill>
            <a:srgbClr val="0066FF"/>
          </a:solidFill>
          <a:ln w="9525" algn="ctr">
            <a:solidFill>
              <a:srgbClr val="3399FF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1800">
                <a:solidFill>
                  <a:srgbClr val="FFFFFF"/>
                </a:solidFill>
                <a:latin typeface="Arial" charset="0"/>
                <a:cs typeface="DejaVu Sans"/>
              </a:rPr>
              <a:t>БЮДЖЕТНАЯ ПРОГРАММА</a:t>
            </a:r>
            <a:br>
              <a:rPr lang="ru-RU" sz="1800">
                <a:solidFill>
                  <a:srgbClr val="FFFFFF"/>
                </a:solidFill>
                <a:latin typeface="Arial" charset="0"/>
                <a:cs typeface="DejaVu Sans"/>
              </a:rPr>
            </a:br>
            <a:r>
              <a:rPr lang="ru-RU" sz="1700" u="sng">
                <a:solidFill>
                  <a:srgbClr val="FFFFFF"/>
                </a:solidFill>
                <a:latin typeface="Arial" charset="0"/>
                <a:cs typeface="DejaVu Sans"/>
              </a:rPr>
              <a:t>257 016 </a:t>
            </a:r>
            <a:r>
              <a:rPr lang="kk-KZ" sz="1700" u="sng">
                <a:solidFill>
                  <a:srgbClr val="FFFFFF"/>
                </a:solidFill>
                <a:latin typeface="Arial" charset="0"/>
                <a:cs typeface="DejaVu Sans"/>
              </a:rPr>
              <a:t>«Обслуживание долга местных исполнительных органов по выплате вознаграждений и иных платежей по займам из республиканского </a:t>
            </a:r>
            <a:r>
              <a:rPr lang="ru-RU" sz="1700" u="sng">
                <a:solidFill>
                  <a:srgbClr val="FFFFFF"/>
                </a:solidFill>
                <a:latin typeface="Arial" charset="0"/>
                <a:cs typeface="DejaVu Sans"/>
              </a:rPr>
              <a:t>бюджет</a:t>
            </a:r>
            <a:r>
              <a:rPr lang="kk-KZ" sz="1700" u="sng">
                <a:solidFill>
                  <a:srgbClr val="FFFFFF"/>
                </a:solidFill>
                <a:latin typeface="Arial" charset="0"/>
                <a:cs typeface="DejaVu Sans"/>
              </a:rPr>
              <a:t>а»</a:t>
            </a:r>
            <a:endParaRPr lang="ru-RU" sz="1700" u="sng">
              <a:solidFill>
                <a:srgbClr val="FFFFFF"/>
              </a:solidFill>
              <a:latin typeface="Arial" charset="0"/>
              <a:cs typeface="DejaVu San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035" name="Group 51"/>
          <p:cNvGraphicFramePr>
            <a:graphicFrameLocks noGrp="1"/>
          </p:cNvGraphicFramePr>
          <p:nvPr/>
        </p:nvGraphicFramePr>
        <p:xfrm>
          <a:off x="0" y="981075"/>
          <a:ext cx="9144000" cy="3446463"/>
        </p:xfrm>
        <a:graphic>
          <a:graphicData uri="http://schemas.openxmlformats.org/drawingml/2006/table">
            <a:tbl>
              <a:tblPr/>
              <a:tblGrid>
                <a:gridCol w="4549775"/>
                <a:gridCol w="1535113"/>
                <a:gridCol w="1533525"/>
                <a:gridCol w="1525587"/>
              </a:tblGrid>
              <a:tr h="287338">
                <a:tc rowSpan="2">
                  <a:txBody>
                    <a:bodyPr/>
                    <a:lstStyle/>
                    <a:p>
                      <a:pPr marL="904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Наименование показателей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Плановый период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4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2021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2022 год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2023 год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</a:tr>
              <a:tr h="279400">
                <a:tc gridSpan="4">
                  <a:txBody>
                    <a:bodyPr/>
                    <a:lstStyle/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Расходы по бюджетной программе, всего                                      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(тыс. тенге)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0700">
                <a:tc>
                  <a:txBody>
                    <a:bodyPr/>
                    <a:lstStyle/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Компенсация потерь республиканского бюджета в связи с изменением законодательства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DejaVu Sans"/>
                          <a:cs typeface="Times New Roman" pitchFamily="18" charset="0"/>
                        </a:rPr>
                        <a:t>9 596 561,0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DejaVu Sans"/>
                          <a:cs typeface="Times New Roman" pitchFamily="18" charset="0"/>
                        </a:rPr>
                        <a:t>9 596 561,0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DejaVu Sans"/>
                          <a:cs typeface="Times New Roman" pitchFamily="18" charset="0"/>
                        </a:rPr>
                        <a:t>0,0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</a:tr>
              <a:tr h="24765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Показатели прямого результата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                                         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(количество платежей)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Формирование счетов к оплате для перечисления целевых текущих трансфертов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12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12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888">
                <a:tc gridSpan="4">
                  <a:txBody>
                    <a:bodyPr/>
                    <a:lstStyle/>
                    <a:p>
                      <a:pPr marL="666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Показатели  конечного результата                                                         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(%)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7863">
                <a:tc>
                  <a:txBody>
                    <a:bodyPr/>
                    <a:lstStyle/>
                    <a:p>
                      <a:pPr marL="666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Исполнение финансовых обязательств нижестоящего бюджета на компенсацию потерь вышестоящего бюджета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100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100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032" name="Rectangle 687"/>
          <p:cNvSpPr>
            <a:spLocks noChangeArrowheads="1"/>
          </p:cNvSpPr>
          <p:nvPr/>
        </p:nvSpPr>
        <p:spPr bwMode="auto">
          <a:xfrm>
            <a:off x="0" y="0"/>
            <a:ext cx="9144000" cy="908050"/>
          </a:xfrm>
          <a:prstGeom prst="rect">
            <a:avLst/>
          </a:prstGeom>
          <a:solidFill>
            <a:srgbClr val="0066FF"/>
          </a:solidFill>
          <a:ln w="9525" algn="ctr">
            <a:solidFill>
              <a:srgbClr val="3399FF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1600">
                <a:solidFill>
                  <a:srgbClr val="FFFFFF"/>
                </a:solidFill>
                <a:latin typeface="Arial" charset="0"/>
                <a:cs typeface="DejaVu Sans"/>
              </a:rPr>
              <a:t>БЮДЖЕТНАЯ ПРОГРАММА</a:t>
            </a:r>
            <a:r>
              <a:rPr lang="ru-RU" sz="2000">
                <a:solidFill>
                  <a:srgbClr val="FFFFFF"/>
                </a:solidFill>
                <a:latin typeface="Arial" charset="0"/>
                <a:cs typeface="DejaVu Sans"/>
              </a:rPr>
              <a:t/>
            </a:r>
            <a:br>
              <a:rPr lang="ru-RU" sz="2000">
                <a:solidFill>
                  <a:srgbClr val="FFFFFF"/>
                </a:solidFill>
                <a:latin typeface="Arial" charset="0"/>
                <a:cs typeface="DejaVu Sans"/>
              </a:rPr>
            </a:br>
            <a:r>
              <a:rPr lang="ru-RU" sz="1600" u="sng">
                <a:solidFill>
                  <a:srgbClr val="FFFFFF"/>
                </a:solidFill>
                <a:latin typeface="Arial" charset="0"/>
                <a:cs typeface="DejaVu Sans"/>
              </a:rPr>
              <a:t>257 024 «Целевые текущие трансферты из нижестоящего бюджета на компенсацию потерь вышестоящего бюджета в связи с изменением законодательства» </a:t>
            </a:r>
          </a:p>
        </p:txBody>
      </p:sp>
      <p:sp>
        <p:nvSpPr>
          <p:cNvPr id="42033" name="Rectangle 53"/>
          <p:cNvSpPr>
            <a:spLocks noChangeArrowheads="1"/>
          </p:cNvSpPr>
          <p:nvPr/>
        </p:nvSpPr>
        <p:spPr bwMode="auto">
          <a:xfrm>
            <a:off x="0" y="4724400"/>
            <a:ext cx="9144000" cy="127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0488">
              <a:spcBef>
                <a:spcPts val="338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ru-RU" sz="1500" i="1">
                <a:latin typeface="Arial" charset="0"/>
                <a:cs typeface="DejaVu Sans"/>
              </a:rPr>
              <a:t>По данной бюджетной программе производится перечисление средств на компенсацию потерь республиканского бюджета в связи с изменением законодательства в период действия трехлетних объемов трансфертов общего характера.</a:t>
            </a:r>
          </a:p>
          <a:p>
            <a:pPr marL="90488">
              <a:spcBef>
                <a:spcPts val="338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ru-RU" sz="1500" i="1">
                <a:latin typeface="Arial" charset="0"/>
                <a:cs typeface="DejaVu Sans"/>
              </a:rPr>
              <a:t>В 2020 году компенсация потерь республиканского  бюджета  в связи с введением режима чрезвычайного положения в республике,  составила 9 596 561,0 тыс. тенге</a:t>
            </a:r>
            <a:r>
              <a:rPr lang="ru-RU" sz="1500" b="0" i="1">
                <a:latin typeface="Arial" charset="0"/>
                <a:cs typeface="DejaVu Sans"/>
              </a:rPr>
              <a:t>.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ustomShape 2"/>
          <p:cNvSpPr/>
          <p:nvPr/>
        </p:nvSpPr>
        <p:spPr>
          <a:xfrm>
            <a:off x="6267450" y="6184900"/>
            <a:ext cx="2876550" cy="714375"/>
          </a:xfrm>
          <a:custGeom>
            <a:avLst/>
            <a:gdLst/>
            <a:ahLst/>
            <a:cxnLst/>
            <a:rect l="l" t="t" r="r" b="b"/>
            <a:pathLst>
              <a:path w="2876550" h="714375">
                <a:moveTo>
                  <a:pt x="2876410" y="0"/>
                </a:moveTo>
                <a:lnTo>
                  <a:pt x="2870034" y="0"/>
                </a:lnTo>
                <a:lnTo>
                  <a:pt x="2748851" y="20091"/>
                </a:lnTo>
                <a:lnTo>
                  <a:pt x="2625547" y="42405"/>
                </a:lnTo>
                <a:lnTo>
                  <a:pt x="2370442" y="91516"/>
                </a:lnTo>
                <a:lnTo>
                  <a:pt x="2102561" y="149555"/>
                </a:lnTo>
                <a:lnTo>
                  <a:pt x="1821941" y="216509"/>
                </a:lnTo>
                <a:lnTo>
                  <a:pt x="1564703" y="281241"/>
                </a:lnTo>
                <a:lnTo>
                  <a:pt x="841882" y="444182"/>
                </a:lnTo>
                <a:lnTo>
                  <a:pt x="620775" y="488823"/>
                </a:lnTo>
                <a:lnTo>
                  <a:pt x="199847" y="566953"/>
                </a:lnTo>
                <a:lnTo>
                  <a:pt x="0" y="600430"/>
                </a:lnTo>
                <a:lnTo>
                  <a:pt x="270001" y="638378"/>
                </a:lnTo>
                <a:lnTo>
                  <a:pt x="397560" y="653999"/>
                </a:lnTo>
                <a:lnTo>
                  <a:pt x="644169" y="680783"/>
                </a:lnTo>
                <a:lnTo>
                  <a:pt x="873772" y="698639"/>
                </a:lnTo>
                <a:lnTo>
                  <a:pt x="984313" y="705345"/>
                </a:lnTo>
                <a:lnTo>
                  <a:pt x="1092746" y="709803"/>
                </a:lnTo>
                <a:lnTo>
                  <a:pt x="1296835" y="714273"/>
                </a:lnTo>
                <a:lnTo>
                  <a:pt x="1394625" y="714273"/>
                </a:lnTo>
                <a:lnTo>
                  <a:pt x="1583829" y="709803"/>
                </a:lnTo>
                <a:lnTo>
                  <a:pt x="1673123" y="705345"/>
                </a:lnTo>
                <a:lnTo>
                  <a:pt x="1843201" y="691946"/>
                </a:lnTo>
                <a:lnTo>
                  <a:pt x="1926107" y="683018"/>
                </a:lnTo>
                <a:lnTo>
                  <a:pt x="2083434" y="660692"/>
                </a:lnTo>
                <a:lnTo>
                  <a:pt x="2232253" y="633907"/>
                </a:lnTo>
                <a:lnTo>
                  <a:pt x="2372563" y="602665"/>
                </a:lnTo>
                <a:lnTo>
                  <a:pt x="2506497" y="566953"/>
                </a:lnTo>
                <a:lnTo>
                  <a:pt x="2634056" y="526770"/>
                </a:lnTo>
                <a:lnTo>
                  <a:pt x="2755239" y="482130"/>
                </a:lnTo>
                <a:lnTo>
                  <a:pt x="2872155" y="435254"/>
                </a:lnTo>
                <a:lnTo>
                  <a:pt x="2876410" y="433019"/>
                </a:lnTo>
                <a:lnTo>
                  <a:pt x="2876410" y="0"/>
                </a:lnTo>
                <a:close/>
              </a:path>
            </a:pathLst>
          </a:custGeom>
          <a:solidFill>
            <a:srgbClr val="C6E7FC">
              <a:alpha val="3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aphicFrame>
        <p:nvGraphicFramePr>
          <p:cNvPr id="43119" name="Group 111"/>
          <p:cNvGraphicFramePr>
            <a:graphicFrameLocks noGrp="1"/>
          </p:cNvGraphicFramePr>
          <p:nvPr/>
        </p:nvGraphicFramePr>
        <p:xfrm>
          <a:off x="0" y="1341438"/>
          <a:ext cx="8785225" cy="5183187"/>
        </p:xfrm>
        <a:graphic>
          <a:graphicData uri="http://schemas.openxmlformats.org/drawingml/2006/table">
            <a:tbl>
              <a:tblPr/>
              <a:tblGrid>
                <a:gridCol w="420688"/>
                <a:gridCol w="585787"/>
                <a:gridCol w="431800"/>
                <a:gridCol w="5834063"/>
                <a:gridCol w="1512887"/>
              </a:tblGrid>
              <a:tr h="31273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АБП</a:t>
                      </a: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БП</a:t>
                      </a:r>
                    </a:p>
                  </a:txBody>
                  <a:tcPr marL="5455" marR="5455" marT="591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БПП</a:t>
                      </a:r>
                    </a:p>
                  </a:txBody>
                  <a:tcPr marL="5455" marR="5455" marT="591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Наименование </a:t>
                      </a: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2020 год</a:t>
                      </a: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 1</a:t>
                      </a: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</a:t>
                      </a:r>
                    </a:p>
                  </a:txBody>
                  <a:tcPr marL="5455" marR="5455" marT="591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3 </a:t>
                      </a:r>
                    </a:p>
                  </a:txBody>
                  <a:tcPr marL="5455" marR="5455" marT="591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4</a:t>
                      </a: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5</a:t>
                      </a: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257</a:t>
                      </a: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Управление финансов области</a:t>
                      </a:r>
                    </a:p>
                  </a:txBody>
                  <a:tcPr marL="72000" marR="72000" marT="72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129 166 841,0</a:t>
                      </a:r>
                    </a:p>
                  </a:txBody>
                  <a:tcPr marL="72000" marR="72000" marT="72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1.</a:t>
                      </a: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Государственные услуги общего характера</a:t>
                      </a:r>
                    </a:p>
                  </a:txBody>
                  <a:tcPr marL="72000" marR="72000" marT="72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207 831,0</a:t>
                      </a:r>
                    </a:p>
                  </a:txBody>
                  <a:tcPr marL="72000" marR="72000" marT="72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421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 </a:t>
                      </a: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001</a:t>
                      </a: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 </a:t>
                      </a: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Услуги по реализации государственной политики в области исполнения местного бюджета и управления коммунальной собственностью</a:t>
                      </a:r>
                    </a:p>
                  </a:txBody>
                  <a:tcPr marL="72000" marR="72000" marT="72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golian Baiti" pitchFamily="66" charset="0"/>
                        <a:ea typeface="DejaVu Sans"/>
                        <a:cs typeface="DejaVu Sans"/>
                      </a:endParaRPr>
                    </a:p>
                  </a:txBody>
                  <a:tcPr marL="72000" marR="72000" marT="72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015</a:t>
                      </a: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За счет средств местного бюджета</a:t>
                      </a:r>
                    </a:p>
                  </a:txBody>
                  <a:tcPr marL="72000" marR="72000" marT="72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147 412,0</a:t>
                      </a:r>
                    </a:p>
                  </a:txBody>
                  <a:tcPr marL="72000" marR="72000" marT="72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421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009</a:t>
                      </a: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Приватизация, управление коммунальным имуществом, пост приватизационная деятельность и регулирование споров, связанных с этим</a:t>
                      </a:r>
                    </a:p>
                  </a:txBody>
                  <a:tcPr marL="72000" marR="72000" marT="72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golian Baiti" pitchFamily="66" charset="0"/>
                        <a:ea typeface="DejaVu Sans"/>
                        <a:cs typeface="DejaVu Sans"/>
                      </a:endParaRPr>
                    </a:p>
                  </a:txBody>
                  <a:tcPr marL="72000" marR="72000" marT="72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015</a:t>
                      </a: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За счет средств местного бюджета</a:t>
                      </a:r>
                    </a:p>
                  </a:txBody>
                  <a:tcPr marL="72000" marR="72000" marT="72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12 312,0</a:t>
                      </a:r>
                    </a:p>
                  </a:txBody>
                  <a:tcPr marL="72000" marR="72000" marT="72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 </a:t>
                      </a: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013</a:t>
                      </a: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 </a:t>
                      </a: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Капитальные расходы государственного органа</a:t>
                      </a:r>
                    </a:p>
                  </a:txBody>
                  <a:tcPr marL="72000" marR="72000" marT="72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golian Baiti" pitchFamily="66" charset="0"/>
                        <a:ea typeface="DejaVu Sans"/>
                        <a:cs typeface="DejaVu Sans"/>
                      </a:endParaRPr>
                    </a:p>
                  </a:txBody>
                  <a:tcPr marL="72000" marR="72000" marT="72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015</a:t>
                      </a: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За счет средств местного бюджета</a:t>
                      </a:r>
                    </a:p>
                  </a:txBody>
                  <a:tcPr marL="72000" marR="72000" marT="72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1 107,0</a:t>
                      </a:r>
                    </a:p>
                  </a:txBody>
                  <a:tcPr marL="72000" marR="72000" marT="72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 </a:t>
                      </a: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028</a:t>
                      </a: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 </a:t>
                      </a: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Приобретение имущества в коммунальную собственность</a:t>
                      </a:r>
                    </a:p>
                  </a:txBody>
                  <a:tcPr marL="72000" marR="72000" marT="72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golian Baiti" pitchFamily="66" charset="0"/>
                        <a:ea typeface="DejaVu Sans"/>
                        <a:cs typeface="DejaVu Sans"/>
                      </a:endParaRPr>
                    </a:p>
                  </a:txBody>
                  <a:tcPr marL="72000" marR="72000" marT="72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015</a:t>
                      </a: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За счет средств местного бюджета</a:t>
                      </a:r>
                    </a:p>
                  </a:txBody>
                  <a:tcPr marL="72000" marR="72000" marT="72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47 000,0</a:t>
                      </a:r>
                    </a:p>
                  </a:txBody>
                  <a:tcPr marL="72000" marR="72000" marT="72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13.</a:t>
                      </a: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Прочие</a:t>
                      </a:r>
                    </a:p>
                  </a:txBody>
                  <a:tcPr marL="72000" marR="72000" marT="72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2 523 967,0</a:t>
                      </a:r>
                    </a:p>
                  </a:txBody>
                  <a:tcPr marL="72000" marR="72000" marT="72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012</a:t>
                      </a: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marL="5455" marR="5455" marT="591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Резерв местного исполнительного органа области</a:t>
                      </a:r>
                    </a:p>
                  </a:txBody>
                  <a:tcPr marL="72000" marR="72000" marT="72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</a:txBody>
                  <a:tcPr marL="72000" marR="72000" marT="720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104" name="Rectangle 687"/>
          <p:cNvSpPr>
            <a:spLocks noChangeArrowheads="1"/>
          </p:cNvSpPr>
          <p:nvPr/>
        </p:nvSpPr>
        <p:spPr bwMode="auto">
          <a:xfrm>
            <a:off x="0" y="0"/>
            <a:ext cx="9144000" cy="1196975"/>
          </a:xfrm>
          <a:prstGeom prst="rect">
            <a:avLst/>
          </a:prstGeom>
          <a:solidFill>
            <a:srgbClr val="0066FF"/>
          </a:solidFill>
          <a:ln w="9525" algn="ctr">
            <a:solidFill>
              <a:srgbClr val="3399FF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000">
                <a:solidFill>
                  <a:srgbClr val="FFFFFF"/>
                </a:solidFill>
                <a:latin typeface="Arial" charset="0"/>
                <a:cs typeface="DejaVu Sans"/>
              </a:rPr>
              <a:t/>
            </a:r>
            <a:br>
              <a:rPr lang="ru-RU" sz="2000">
                <a:solidFill>
                  <a:srgbClr val="FFFFFF"/>
                </a:solidFill>
                <a:latin typeface="Arial" charset="0"/>
                <a:cs typeface="DejaVu Sans"/>
              </a:rPr>
            </a:br>
            <a:r>
              <a:rPr lang="ru-RU" sz="2000">
                <a:solidFill>
                  <a:srgbClr val="FFFFFF"/>
                </a:solidFill>
                <a:latin typeface="Arial" charset="0"/>
                <a:cs typeface="DejaVu Sans"/>
              </a:rPr>
              <a:t> </a:t>
            </a:r>
            <a:r>
              <a:rPr lang="ru-RU" sz="1800">
                <a:solidFill>
                  <a:srgbClr val="FFFFFF"/>
                </a:solidFill>
                <a:latin typeface="Arial" charset="0"/>
                <a:cs typeface="DejaVu Sans"/>
              </a:rPr>
              <a:t>БЮДЖЕТНЫЕ  ПРОГРАММЫ (ПОДПРОГРАММЫ)</a:t>
            </a:r>
          </a:p>
          <a:p>
            <a:pPr algn="ctr"/>
            <a:r>
              <a:rPr lang="ru-RU" sz="1800">
                <a:solidFill>
                  <a:srgbClr val="FFFFFF"/>
                </a:solidFill>
                <a:latin typeface="Arial" charset="0"/>
                <a:cs typeface="DejaVu Sans"/>
              </a:rPr>
              <a:t>реализуемые  ГУ «Управлением финансов Алматинской области»</a:t>
            </a:r>
            <a:r>
              <a:rPr lang="ru-RU" sz="2000">
                <a:solidFill>
                  <a:srgbClr val="FFFFFF"/>
                </a:solidFill>
                <a:latin typeface="Arial" charset="0"/>
                <a:cs typeface="DejaVu Sans"/>
              </a:rPr>
              <a:t>  </a:t>
            </a:r>
          </a:p>
          <a:p>
            <a:pPr algn="ctr"/>
            <a:r>
              <a:rPr lang="ru-RU" sz="1800">
                <a:solidFill>
                  <a:srgbClr val="FFFFFF"/>
                </a:solidFill>
                <a:latin typeface="Arial" charset="0"/>
                <a:cs typeface="DejaVu Sans"/>
              </a:rPr>
              <a:t>в  2020 финансовом году</a:t>
            </a:r>
            <a:endParaRPr lang="ru-RU" sz="2000" u="sng">
              <a:solidFill>
                <a:srgbClr val="FFFFFF"/>
              </a:solidFill>
              <a:latin typeface="Arial" charset="0"/>
              <a:cs typeface="DejaVu Sans"/>
            </a:endParaRPr>
          </a:p>
        </p:txBody>
      </p:sp>
      <p:sp>
        <p:nvSpPr>
          <p:cNvPr id="43105" name="Text Box 307"/>
          <p:cNvSpPr txBox="1">
            <a:spLocks noChangeArrowheads="1"/>
          </p:cNvSpPr>
          <p:nvPr/>
        </p:nvSpPr>
        <p:spPr bwMode="auto">
          <a:xfrm>
            <a:off x="7308850" y="836613"/>
            <a:ext cx="1584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i="1">
                <a:latin typeface="Arial" charset="0"/>
                <a:cs typeface="DejaVu Sans"/>
              </a:rPr>
              <a:t>в тыс</a:t>
            </a:r>
            <a:r>
              <a:rPr lang="ru-RU" sz="1200" b="0" i="1">
                <a:latin typeface="Arial" charset="0"/>
                <a:cs typeface="DejaVu Sans"/>
              </a:rPr>
              <a:t>.</a:t>
            </a:r>
            <a:r>
              <a:rPr lang="ru-RU" sz="1200" b="0" i="1">
                <a:solidFill>
                  <a:srgbClr val="FFFFFF"/>
                </a:solidFill>
                <a:latin typeface="Arial" charset="0"/>
                <a:cs typeface="DejaVu Sans"/>
              </a:rPr>
              <a:t> </a:t>
            </a:r>
            <a:r>
              <a:rPr lang="ru-RU" sz="1400" i="1">
                <a:latin typeface="Arial" charset="0"/>
                <a:cs typeface="DejaVu Sans"/>
              </a:rPr>
              <a:t>тенге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ustomShape 2"/>
          <p:cNvSpPr/>
          <p:nvPr/>
        </p:nvSpPr>
        <p:spPr>
          <a:xfrm>
            <a:off x="6267450" y="6184900"/>
            <a:ext cx="2876550" cy="714375"/>
          </a:xfrm>
          <a:custGeom>
            <a:avLst/>
            <a:gdLst/>
            <a:ahLst/>
            <a:cxnLst/>
            <a:rect l="l" t="t" r="r" b="b"/>
            <a:pathLst>
              <a:path w="2876550" h="714375">
                <a:moveTo>
                  <a:pt x="2876410" y="0"/>
                </a:moveTo>
                <a:lnTo>
                  <a:pt x="2870034" y="0"/>
                </a:lnTo>
                <a:lnTo>
                  <a:pt x="2748851" y="20091"/>
                </a:lnTo>
                <a:lnTo>
                  <a:pt x="2625547" y="42405"/>
                </a:lnTo>
                <a:lnTo>
                  <a:pt x="2370442" y="91516"/>
                </a:lnTo>
                <a:lnTo>
                  <a:pt x="2102561" y="149555"/>
                </a:lnTo>
                <a:lnTo>
                  <a:pt x="1821941" y="216509"/>
                </a:lnTo>
                <a:lnTo>
                  <a:pt x="1564703" y="281241"/>
                </a:lnTo>
                <a:lnTo>
                  <a:pt x="841882" y="444182"/>
                </a:lnTo>
                <a:lnTo>
                  <a:pt x="620775" y="488823"/>
                </a:lnTo>
                <a:lnTo>
                  <a:pt x="199847" y="566953"/>
                </a:lnTo>
                <a:lnTo>
                  <a:pt x="0" y="600430"/>
                </a:lnTo>
                <a:lnTo>
                  <a:pt x="270001" y="638378"/>
                </a:lnTo>
                <a:lnTo>
                  <a:pt x="397560" y="653999"/>
                </a:lnTo>
                <a:lnTo>
                  <a:pt x="644169" y="680783"/>
                </a:lnTo>
                <a:lnTo>
                  <a:pt x="873772" y="698639"/>
                </a:lnTo>
                <a:lnTo>
                  <a:pt x="984313" y="705345"/>
                </a:lnTo>
                <a:lnTo>
                  <a:pt x="1092746" y="709803"/>
                </a:lnTo>
                <a:lnTo>
                  <a:pt x="1296835" y="714273"/>
                </a:lnTo>
                <a:lnTo>
                  <a:pt x="1394625" y="714273"/>
                </a:lnTo>
                <a:lnTo>
                  <a:pt x="1583829" y="709803"/>
                </a:lnTo>
                <a:lnTo>
                  <a:pt x="1673123" y="705345"/>
                </a:lnTo>
                <a:lnTo>
                  <a:pt x="1843201" y="691946"/>
                </a:lnTo>
                <a:lnTo>
                  <a:pt x="1926107" y="683018"/>
                </a:lnTo>
                <a:lnTo>
                  <a:pt x="2083434" y="660692"/>
                </a:lnTo>
                <a:lnTo>
                  <a:pt x="2232253" y="633907"/>
                </a:lnTo>
                <a:lnTo>
                  <a:pt x="2372563" y="602665"/>
                </a:lnTo>
                <a:lnTo>
                  <a:pt x="2506497" y="566953"/>
                </a:lnTo>
                <a:lnTo>
                  <a:pt x="2634056" y="526770"/>
                </a:lnTo>
                <a:lnTo>
                  <a:pt x="2755239" y="482130"/>
                </a:lnTo>
                <a:lnTo>
                  <a:pt x="2872155" y="435254"/>
                </a:lnTo>
                <a:lnTo>
                  <a:pt x="2876410" y="433019"/>
                </a:lnTo>
                <a:lnTo>
                  <a:pt x="2876410" y="0"/>
                </a:lnTo>
                <a:close/>
              </a:path>
            </a:pathLst>
          </a:custGeom>
          <a:solidFill>
            <a:srgbClr val="C6E7FC">
              <a:alpha val="3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aphicFrame>
        <p:nvGraphicFramePr>
          <p:cNvPr id="44171" name="Group 139"/>
          <p:cNvGraphicFramePr>
            <a:graphicFrameLocks noGrp="1"/>
          </p:cNvGraphicFramePr>
          <p:nvPr/>
        </p:nvGraphicFramePr>
        <p:xfrm>
          <a:off x="0" y="333375"/>
          <a:ext cx="8893175" cy="6008688"/>
        </p:xfrm>
        <a:graphic>
          <a:graphicData uri="http://schemas.openxmlformats.org/drawingml/2006/table">
            <a:tbl>
              <a:tblPr/>
              <a:tblGrid>
                <a:gridCol w="420688"/>
                <a:gridCol w="585787"/>
                <a:gridCol w="541338"/>
                <a:gridCol w="5832475"/>
                <a:gridCol w="1512887"/>
              </a:tblGrid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1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4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5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100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Чрезвычайный резерв местного исполнительного органа области для ликвидации чрезвычайных ситуаций природного и техногенного характера на территории области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1 500 000,0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101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Резерв местного исполнительного органа области на неотложные затраты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1 223 967,0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102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Резерв местного исполнительного органа на исполнение обязательств по решениям судов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150 000,0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14.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Обслуживание долга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21 129,0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 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004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 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Обслуживание долга местных исполнительных органов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golian Baiti" pitchFamily="66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8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100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Выплаты вознаграждений и иных платежей по займам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17 846,0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016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Обслуживание долга местных исполнительных органов по выплате вознаграждений и иных платежей по займам из республиканского бюджета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8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015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За счет средств местного бюджета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3 283,0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8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 15.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 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Трансферты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120 800 187,0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007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Субвенции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015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За счет средств местного бюджета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110 686 334,0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11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011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Возврат неиспользованных (недоиспользованных)  целевых трансфертов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015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За счет средств местного бюджета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122 938,0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ustomShape 2"/>
          <p:cNvSpPr/>
          <p:nvPr/>
        </p:nvSpPr>
        <p:spPr>
          <a:xfrm>
            <a:off x="6267450" y="6184900"/>
            <a:ext cx="2876550" cy="714375"/>
          </a:xfrm>
          <a:custGeom>
            <a:avLst/>
            <a:gdLst/>
            <a:ahLst/>
            <a:cxnLst/>
            <a:rect l="l" t="t" r="r" b="b"/>
            <a:pathLst>
              <a:path w="2876550" h="714375">
                <a:moveTo>
                  <a:pt x="2876410" y="0"/>
                </a:moveTo>
                <a:lnTo>
                  <a:pt x="2870034" y="0"/>
                </a:lnTo>
                <a:lnTo>
                  <a:pt x="2748851" y="20091"/>
                </a:lnTo>
                <a:lnTo>
                  <a:pt x="2625547" y="42405"/>
                </a:lnTo>
                <a:lnTo>
                  <a:pt x="2370442" y="91516"/>
                </a:lnTo>
                <a:lnTo>
                  <a:pt x="2102561" y="149555"/>
                </a:lnTo>
                <a:lnTo>
                  <a:pt x="1821941" y="216509"/>
                </a:lnTo>
                <a:lnTo>
                  <a:pt x="1564703" y="281241"/>
                </a:lnTo>
                <a:lnTo>
                  <a:pt x="841882" y="444182"/>
                </a:lnTo>
                <a:lnTo>
                  <a:pt x="620775" y="488823"/>
                </a:lnTo>
                <a:lnTo>
                  <a:pt x="199847" y="566953"/>
                </a:lnTo>
                <a:lnTo>
                  <a:pt x="0" y="600430"/>
                </a:lnTo>
                <a:lnTo>
                  <a:pt x="270001" y="638378"/>
                </a:lnTo>
                <a:lnTo>
                  <a:pt x="397560" y="653999"/>
                </a:lnTo>
                <a:lnTo>
                  <a:pt x="644169" y="680783"/>
                </a:lnTo>
                <a:lnTo>
                  <a:pt x="873772" y="698639"/>
                </a:lnTo>
                <a:lnTo>
                  <a:pt x="984313" y="705345"/>
                </a:lnTo>
                <a:lnTo>
                  <a:pt x="1092746" y="709803"/>
                </a:lnTo>
                <a:lnTo>
                  <a:pt x="1296835" y="714273"/>
                </a:lnTo>
                <a:lnTo>
                  <a:pt x="1394625" y="714273"/>
                </a:lnTo>
                <a:lnTo>
                  <a:pt x="1583829" y="709803"/>
                </a:lnTo>
                <a:lnTo>
                  <a:pt x="1673123" y="705345"/>
                </a:lnTo>
                <a:lnTo>
                  <a:pt x="1843201" y="691946"/>
                </a:lnTo>
                <a:lnTo>
                  <a:pt x="1926107" y="683018"/>
                </a:lnTo>
                <a:lnTo>
                  <a:pt x="2083434" y="660692"/>
                </a:lnTo>
                <a:lnTo>
                  <a:pt x="2232253" y="633907"/>
                </a:lnTo>
                <a:lnTo>
                  <a:pt x="2372563" y="602665"/>
                </a:lnTo>
                <a:lnTo>
                  <a:pt x="2506497" y="566953"/>
                </a:lnTo>
                <a:lnTo>
                  <a:pt x="2634056" y="526770"/>
                </a:lnTo>
                <a:lnTo>
                  <a:pt x="2755239" y="482130"/>
                </a:lnTo>
                <a:lnTo>
                  <a:pt x="2872155" y="435254"/>
                </a:lnTo>
                <a:lnTo>
                  <a:pt x="2876410" y="433019"/>
                </a:lnTo>
                <a:lnTo>
                  <a:pt x="2876410" y="0"/>
                </a:lnTo>
                <a:close/>
              </a:path>
            </a:pathLst>
          </a:custGeom>
          <a:solidFill>
            <a:srgbClr val="C6E7FC">
              <a:alpha val="3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aphicFrame>
        <p:nvGraphicFramePr>
          <p:cNvPr id="45202" name="Group 146"/>
          <p:cNvGraphicFramePr>
            <a:graphicFrameLocks noGrp="1"/>
          </p:cNvGraphicFramePr>
          <p:nvPr/>
        </p:nvGraphicFramePr>
        <p:xfrm>
          <a:off x="0" y="333375"/>
          <a:ext cx="8701088" cy="5767388"/>
        </p:xfrm>
        <a:graphic>
          <a:graphicData uri="http://schemas.openxmlformats.org/drawingml/2006/table">
            <a:tbl>
              <a:tblPr/>
              <a:tblGrid>
                <a:gridCol w="420688"/>
                <a:gridCol w="585787"/>
                <a:gridCol w="431800"/>
                <a:gridCol w="5761038"/>
                <a:gridCol w="1501775"/>
              </a:tblGrid>
              <a:tr h="2079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1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4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5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</a:tr>
              <a:tr h="44608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024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Целевые текущие трансферты из нижестоящего бюджета на компенсацию потерь вышестоящего бюджета в связи с изменением законодательства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015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За счет средств местного бюджета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9 596 561,0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566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053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Возврат сумм неиспользованных (недоиспользованных)  целевых трансфертов, выделенных из республиканского бюджета за счет целевого трансферта из Национального фонда Республики Казахстан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81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015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За счет средств местного бюджета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394 354,0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81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16.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Погашение займов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5 613 727,0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008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Погашение долга местного исполнительного органа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025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Погашение основного долга по государственным эмиссионным ценным бумагам, размещенным на  внутреннем рынке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3 157 447,0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015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Погашение долга местного исполнительного органа перед вышестоящим бюджетом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015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За счет средств местного бюджета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2 456 242,0 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018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Возврат неиспользованных бюджетных кредитов, выданных из республиканского бюджета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015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За счет средств местного бюджета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38,0</a:t>
                      </a:r>
                    </a:p>
                  </a:txBody>
                  <a:tcPr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339" name="PubHalfFrame"/>
          <p:cNvSpPr>
            <a:spLocks noEditPoints="1" noChangeArrowheads="1"/>
          </p:cNvSpPr>
          <p:nvPr/>
        </p:nvSpPr>
        <p:spPr bwMode="auto">
          <a:xfrm rot="10800000">
            <a:off x="7380288" y="5876925"/>
            <a:ext cx="1763712" cy="981075"/>
          </a:xfrm>
          <a:custGeom>
            <a:avLst/>
            <a:gdLst>
              <a:gd name="G0" fmla="+- 0 0 0"/>
              <a:gd name="G1" fmla="+- 7497 0 0"/>
              <a:gd name="G2" fmla="+- 21600 0 7200"/>
              <a:gd name="G3" fmla="*/ 7200 1 2"/>
              <a:gd name="G4" fmla="+- 21600 0 G3"/>
              <a:gd name="G5" fmla="+- 7200 0 0"/>
              <a:gd name="G6" fmla="+- 21600 0 7497"/>
              <a:gd name="G7" fmla="*/ 7497 1 2"/>
              <a:gd name="G8" fmla="+- 21600 0 G7"/>
              <a:gd name="T0" fmla="*/ 10800 w 21600"/>
              <a:gd name="T1" fmla="*/ 0 h 21600"/>
              <a:gd name="T2" fmla="*/ 0 w 21600"/>
              <a:gd name="T3" fmla="*/ 10800 h 21600"/>
              <a:gd name="T4" fmla="*/ 3749 w 21600"/>
              <a:gd name="T5" fmla="*/ 17851 h 21600"/>
              <a:gd name="T6" fmla="*/ 18000 w 21600"/>
              <a:gd name="T7" fmla="*/ 36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0 w 21600"/>
              <a:gd name="T13" fmla="*/ 0 h 21600"/>
              <a:gd name="T14" fmla="*/ G2 w 21600"/>
              <a:gd name="T15" fmla="*/ G5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0" y="21600"/>
                </a:lnTo>
                <a:lnTo>
                  <a:pt x="7497" y="14103"/>
                </a:lnTo>
                <a:lnTo>
                  <a:pt x="7497" y="7200"/>
                </a:lnTo>
                <a:lnTo>
                  <a:pt x="14400" y="72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>
              <a:defRPr/>
            </a:pPr>
            <a:endParaRPr lang="ru-RU" sz="1800" b="0" i="1">
              <a:solidFill>
                <a:srgbClr val="FFFFFF"/>
              </a:solidFill>
              <a:latin typeface="Arial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AutoShape 58"/>
          <p:cNvSpPr>
            <a:spLocks noChangeArrowheads="1"/>
          </p:cNvSpPr>
          <p:nvPr/>
        </p:nvSpPr>
        <p:spPr bwMode="auto">
          <a:xfrm>
            <a:off x="323850" y="1052513"/>
            <a:ext cx="8459788" cy="5399087"/>
          </a:xfrm>
          <a:prstGeom prst="foldedCorner">
            <a:avLst>
              <a:gd name="adj" fmla="val 13125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indent="266700" algn="ctr"/>
            <a:r>
              <a:rPr lang="ru-RU" altLang="zh-CN" sz="2200">
                <a:solidFill>
                  <a:schemeClr val="accent2"/>
                </a:solidFill>
                <a:cs typeface="DejaVu Sans"/>
              </a:rPr>
              <a:t>Вашему  вниманию  представляется  </a:t>
            </a:r>
          </a:p>
          <a:p>
            <a:pPr indent="266700" algn="ctr"/>
            <a:r>
              <a:rPr lang="ru-RU" altLang="zh-CN" sz="2200">
                <a:solidFill>
                  <a:schemeClr val="accent2"/>
                </a:solidFill>
                <a:cs typeface="DejaVu Sans"/>
              </a:rPr>
              <a:t>гражданский  бюджет </a:t>
            </a:r>
          </a:p>
          <a:p>
            <a:pPr indent="266700" algn="ctr"/>
            <a:r>
              <a:rPr lang="ru-RU" altLang="zh-CN" sz="2200">
                <a:solidFill>
                  <a:schemeClr val="accent2"/>
                </a:solidFill>
                <a:cs typeface="DejaVu Sans"/>
              </a:rPr>
              <a:t>ГУ «Управления  финансов  Алматинской  области»</a:t>
            </a:r>
          </a:p>
          <a:p>
            <a:pPr indent="266700" algn="ctr"/>
            <a:r>
              <a:rPr lang="ru-RU" altLang="zh-CN" sz="2200">
                <a:solidFill>
                  <a:schemeClr val="accent2"/>
                </a:solidFill>
                <a:cs typeface="DejaVu Sans"/>
              </a:rPr>
              <a:t>на 2021-2023 годы,  который содержит информацию </a:t>
            </a:r>
          </a:p>
          <a:p>
            <a:pPr indent="266700" algn="ctr"/>
            <a:r>
              <a:rPr lang="ru-RU" altLang="zh-CN" sz="2200">
                <a:solidFill>
                  <a:schemeClr val="accent2"/>
                </a:solidFill>
                <a:cs typeface="DejaVu Sans"/>
              </a:rPr>
              <a:t>о планируемых расходах управления и показателях</a:t>
            </a:r>
          </a:p>
          <a:p>
            <a:pPr indent="266700" algn="ctr"/>
            <a:r>
              <a:rPr lang="ru-RU" altLang="zh-CN" sz="2200">
                <a:solidFill>
                  <a:schemeClr val="accent2"/>
                </a:solidFill>
                <a:cs typeface="DejaVu Sans"/>
              </a:rPr>
              <a:t> их прямых и конечных результатов</a:t>
            </a:r>
            <a:endParaRPr lang="kk-KZ" altLang="zh-CN" sz="2000">
              <a:solidFill>
                <a:schemeClr val="accent2"/>
              </a:solidFill>
              <a:cs typeface="DejaVu Sans"/>
            </a:endParaRPr>
          </a:p>
        </p:txBody>
      </p:sp>
      <p:sp>
        <p:nvSpPr>
          <p:cNvPr id="27650" name="Rectangle 9"/>
          <p:cNvSpPr>
            <a:spLocks noChangeArrowheads="1"/>
          </p:cNvSpPr>
          <p:nvPr/>
        </p:nvSpPr>
        <p:spPr bwMode="auto">
          <a:xfrm>
            <a:off x="1042988" y="333375"/>
            <a:ext cx="72009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ru-RU" sz="2400">
                <a:solidFill>
                  <a:schemeClr val="accent2"/>
                </a:solidFill>
                <a:cs typeface="DejaVu Sans"/>
              </a:rPr>
              <a:t>УВАЖАЕМЫЕ ПОСЕТИТЕЛИ САЙТА!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AutoShape 58"/>
          <p:cNvSpPr>
            <a:spLocks noChangeArrowheads="1"/>
          </p:cNvSpPr>
          <p:nvPr/>
        </p:nvSpPr>
        <p:spPr bwMode="auto">
          <a:xfrm>
            <a:off x="323850" y="476250"/>
            <a:ext cx="8459788" cy="6048375"/>
          </a:xfrm>
          <a:prstGeom prst="foldedCorner">
            <a:avLst>
              <a:gd name="adj" fmla="val 13125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indent="266700"/>
            <a:r>
              <a:rPr lang="ru-RU" altLang="zh-CN" sz="1800" i="1">
                <a:solidFill>
                  <a:srgbClr val="FFFFFF"/>
                </a:solidFill>
                <a:cs typeface="DejaVu Sans"/>
              </a:rPr>
              <a:t>            </a:t>
            </a:r>
            <a:endParaRPr lang="kk-KZ" altLang="zh-CN" sz="2000">
              <a:solidFill>
                <a:schemeClr val="accent2"/>
              </a:solidFill>
              <a:latin typeface="Arial" charset="0"/>
              <a:cs typeface="DejaVu Sans"/>
            </a:endParaRPr>
          </a:p>
        </p:txBody>
      </p:sp>
      <p:sp>
        <p:nvSpPr>
          <p:cNvPr id="28674" name="Rectangle 4"/>
          <p:cNvSpPr>
            <a:spLocks noChangeArrowheads="1"/>
          </p:cNvSpPr>
          <p:nvPr/>
        </p:nvSpPr>
        <p:spPr bwMode="auto">
          <a:xfrm>
            <a:off x="323850" y="547688"/>
            <a:ext cx="8424863" cy="565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538163" algn="ctr"/>
            <a:r>
              <a:rPr lang="kk-KZ" altLang="zh-CN" sz="1800">
                <a:solidFill>
                  <a:schemeClr val="accent2"/>
                </a:solidFill>
                <a:cs typeface="DejaVu Sans"/>
              </a:rPr>
              <a:t>Формирование местного бюджета регламентировано </a:t>
            </a:r>
          </a:p>
          <a:p>
            <a:pPr indent="538163" algn="ctr"/>
            <a:r>
              <a:rPr lang="kk-KZ" altLang="zh-CN" sz="1800">
                <a:solidFill>
                  <a:schemeClr val="accent2"/>
                </a:solidFill>
                <a:cs typeface="DejaVu Sans"/>
              </a:rPr>
              <a:t>Бюджетным кодексом Республики Казахстан.</a:t>
            </a:r>
          </a:p>
          <a:p>
            <a:pPr indent="538163" algn="ctr"/>
            <a:endParaRPr lang="kk-KZ" altLang="zh-CN" sz="1800">
              <a:solidFill>
                <a:schemeClr val="accent2"/>
              </a:solidFill>
              <a:cs typeface="DejaVu Sans"/>
            </a:endParaRPr>
          </a:p>
          <a:p>
            <a:pPr indent="538163" algn="ctr"/>
            <a:endParaRPr lang="kk-KZ" altLang="zh-CN" sz="800">
              <a:solidFill>
                <a:schemeClr val="accent2"/>
              </a:solidFill>
              <a:cs typeface="DejaVu Sans"/>
            </a:endParaRPr>
          </a:p>
          <a:p>
            <a:pPr indent="538163"/>
            <a:r>
              <a:rPr lang="ru-RU" altLang="zh-CN" sz="1800">
                <a:solidFill>
                  <a:schemeClr val="accent2"/>
                </a:solidFill>
                <a:cs typeface="DejaVu Sans"/>
              </a:rPr>
              <a:t> В соответствии с Бюджетным кодексом РК, для планирования расходов местного бюджета администраторы местных бюджетных программ в срок до 15 мая текущего  финансового  года представляют  в местный уполномоченный орган по государственному планированию  бюджетные заявки   и  проекты  бюджетных программ.</a:t>
            </a:r>
          </a:p>
          <a:p>
            <a:pPr indent="538163"/>
            <a:endParaRPr lang="ru-RU" sz="1800">
              <a:solidFill>
                <a:schemeClr val="accent2"/>
              </a:solidFill>
              <a:cs typeface="DejaVu Sans"/>
            </a:endParaRPr>
          </a:p>
          <a:p>
            <a:pPr indent="538163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ru-RU" sz="1800">
                <a:solidFill>
                  <a:schemeClr val="accent2"/>
                </a:solidFill>
                <a:cs typeface="DejaVu Sans"/>
              </a:rPr>
              <a:t>Бюджетная заявка представляет собой совокупность  документов, составляемых администратором бюджетных программ на очередной плановый период  для обоснования объемов расходов;</a:t>
            </a:r>
          </a:p>
          <a:p>
            <a:pPr indent="538163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ru-RU" sz="1800">
              <a:solidFill>
                <a:schemeClr val="accent2"/>
              </a:solidFill>
              <a:cs typeface="DejaVu Sans"/>
            </a:endParaRPr>
          </a:p>
          <a:p>
            <a:pPr indent="538163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ru-RU" sz="1800">
                <a:solidFill>
                  <a:schemeClr val="accent2"/>
                </a:solidFill>
                <a:cs typeface="DejaVu Sans"/>
              </a:rPr>
              <a:t>Бюджетная программа администратора бюджетных программ определяет направление расходов бюджета,  взаимоувязанное с целями, целевыми индикаторами, определенными в соответствующей программе развития территории, полномочиями, определенными в положении о государственном органе.</a:t>
            </a:r>
          </a:p>
          <a:p>
            <a:pPr indent="538163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ru-RU" sz="1800">
              <a:solidFill>
                <a:schemeClr val="accent2"/>
              </a:solidFill>
              <a:cs typeface="DejaVu San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404813"/>
            <a:ext cx="8207375" cy="5903912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ru-RU" altLang="zh-CN" smtClean="0"/>
              <a:t>       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ru-RU" altLang="zh-CN" sz="2000" smtClean="0">
                <a:solidFill>
                  <a:schemeClr val="accent2"/>
                </a:solidFill>
              </a:rPr>
              <a:t>        ГУ  «Управление  финансов  Алматинской  области» -  местный уполномоченный   орган по  исполнению  бюджета, финансируемый из местного бюджета, осуществляющий функции в сфере   исполнения   бюджета,    ведения    бухгалтерского    отчета, бюджетного учета и бюджетной отчетности по исполнению местного бюджета,    является   уполномоченным   органом   по   управлению областной коммунальной собственностью.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ru-RU" altLang="zh-CN" sz="2000" smtClean="0">
              <a:solidFill>
                <a:schemeClr val="accent2"/>
              </a:solidFill>
            </a:endParaRP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kk-KZ" altLang="zh-CN" sz="2000" smtClean="0">
                <a:solidFill>
                  <a:schemeClr val="accent2"/>
                </a:solidFill>
              </a:rPr>
              <a:t>        Проекты бюджетных программ  </a:t>
            </a:r>
            <a:r>
              <a:rPr lang="ru-RU" altLang="zh-CN" sz="2000" smtClean="0">
                <a:solidFill>
                  <a:schemeClr val="accent2"/>
                </a:solidFill>
              </a:rPr>
              <a:t>ГУ «Управления  финансов  Алматинской области»</a:t>
            </a:r>
            <a:r>
              <a:rPr lang="kk-KZ" altLang="zh-CN" sz="2000" smtClean="0">
                <a:solidFill>
                  <a:schemeClr val="accent2"/>
                </a:solidFill>
              </a:rPr>
              <a:t> на стадии планирования  сформирован в соответствии с Бюджетным кодексом РК,  с прогнозом социально-экономического  развития Алматинской области на 2020-2024 годы,  утвержденным постановлением акимата Алматинской области  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kk-KZ" altLang="zh-CN" sz="2000" smtClean="0">
                <a:solidFill>
                  <a:schemeClr val="accent2"/>
                </a:solidFill>
              </a:rPr>
              <a:t>от 16 марта 2020 года №100,  полномочиями, установленными  положением Управления.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ru-RU" altLang="zh-CN" sz="2000" smtClean="0">
                <a:solidFill>
                  <a:schemeClr val="accent2"/>
                </a:solidFill>
              </a:rPr>
              <a:t>        Проекты бюджетных программ соде</a:t>
            </a:r>
            <a:r>
              <a:rPr lang="kk-KZ" altLang="zh-CN" sz="2000" smtClean="0">
                <a:solidFill>
                  <a:schemeClr val="accent2"/>
                </a:solidFill>
              </a:rPr>
              <a:t>р</a:t>
            </a:r>
            <a:r>
              <a:rPr lang="ru-RU" altLang="zh-CN" sz="2000" smtClean="0">
                <a:solidFill>
                  <a:schemeClr val="accent2"/>
                </a:solidFill>
              </a:rPr>
              <a:t>жит показател</a:t>
            </a:r>
            <a:r>
              <a:rPr lang="kk-KZ" altLang="zh-CN" sz="2000" smtClean="0">
                <a:solidFill>
                  <a:schemeClr val="accent2"/>
                </a:solidFill>
              </a:rPr>
              <a:t>и  </a:t>
            </a:r>
            <a:r>
              <a:rPr lang="ru-RU" altLang="zh-CN" sz="2000" smtClean="0">
                <a:solidFill>
                  <a:schemeClr val="accent2"/>
                </a:solidFill>
              </a:rPr>
              <a:t>прям</a:t>
            </a:r>
            <a:r>
              <a:rPr lang="kk-KZ" altLang="zh-CN" sz="2000" smtClean="0">
                <a:solidFill>
                  <a:schemeClr val="accent2"/>
                </a:solidFill>
              </a:rPr>
              <a:t>ого</a:t>
            </a:r>
            <a:r>
              <a:rPr lang="ru-RU" altLang="zh-CN" sz="2000" smtClean="0">
                <a:solidFill>
                  <a:schemeClr val="accent2"/>
                </a:solidFill>
              </a:rPr>
              <a:t> и конечн</a:t>
            </a:r>
            <a:r>
              <a:rPr lang="kk-KZ" altLang="zh-CN" sz="2000" smtClean="0">
                <a:solidFill>
                  <a:schemeClr val="accent2"/>
                </a:solidFill>
              </a:rPr>
              <a:t>ого </a:t>
            </a:r>
            <a:r>
              <a:rPr lang="ru-RU" altLang="zh-CN" sz="2000" smtClean="0">
                <a:solidFill>
                  <a:schemeClr val="accent2"/>
                </a:solidFill>
              </a:rPr>
              <a:t> результатов, объемы бюджетных </a:t>
            </a:r>
            <a:r>
              <a:rPr lang="kk-KZ" altLang="zh-CN" sz="2000" smtClean="0">
                <a:solidFill>
                  <a:schemeClr val="accent2"/>
                </a:solidFill>
              </a:rPr>
              <a:t> </a:t>
            </a:r>
            <a:r>
              <a:rPr lang="ru-RU" altLang="zh-CN" sz="2000" smtClean="0">
                <a:solidFill>
                  <a:schemeClr val="accent2"/>
                </a:solidFill>
              </a:rPr>
              <a:t>средств</a:t>
            </a:r>
            <a:r>
              <a:rPr lang="kk-KZ" altLang="zh-CN" sz="2000" smtClean="0">
                <a:solidFill>
                  <a:schemeClr val="accent2"/>
                </a:solidFill>
              </a:rPr>
              <a:t> </a:t>
            </a:r>
            <a:r>
              <a:rPr lang="ru-RU" altLang="zh-CN" sz="2000" smtClean="0">
                <a:solidFill>
                  <a:schemeClr val="accent2"/>
                </a:solidFill>
              </a:rPr>
              <a:t> на планируемый  период.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ru-RU" sz="2000" smtClean="0">
              <a:solidFill>
                <a:schemeClr val="accent2"/>
              </a:solidFill>
            </a:endParaRPr>
          </a:p>
        </p:txBody>
      </p:sp>
      <p:sp>
        <p:nvSpPr>
          <p:cNvPr id="29698" name="AutoShape 58"/>
          <p:cNvSpPr>
            <a:spLocks noChangeArrowheads="1"/>
          </p:cNvSpPr>
          <p:nvPr/>
        </p:nvSpPr>
        <p:spPr bwMode="auto">
          <a:xfrm>
            <a:off x="323850" y="476250"/>
            <a:ext cx="8459788" cy="6048375"/>
          </a:xfrm>
          <a:prstGeom prst="foldedCorner">
            <a:avLst>
              <a:gd name="adj" fmla="val 13125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indent="266700"/>
            <a:r>
              <a:rPr lang="ru-RU" altLang="zh-CN" sz="1800" i="1">
                <a:solidFill>
                  <a:srgbClr val="FFFFFF"/>
                </a:solidFill>
                <a:cs typeface="DejaVu Sans"/>
              </a:rPr>
              <a:t>            </a:t>
            </a:r>
            <a:endParaRPr lang="kk-KZ" altLang="zh-CN" sz="2000">
              <a:solidFill>
                <a:schemeClr val="accent2"/>
              </a:solidFill>
              <a:latin typeface="Arial" charset="0"/>
              <a:cs typeface="DejaVu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73" name="Group 53"/>
          <p:cNvGraphicFramePr>
            <a:graphicFrameLocks noGrp="1"/>
          </p:cNvGraphicFramePr>
          <p:nvPr/>
        </p:nvGraphicFramePr>
        <p:xfrm>
          <a:off x="0" y="1700213"/>
          <a:ext cx="9144000" cy="5081587"/>
        </p:xfrm>
        <a:graphic>
          <a:graphicData uri="http://schemas.openxmlformats.org/drawingml/2006/table">
            <a:tbl>
              <a:tblPr/>
              <a:tblGrid>
                <a:gridCol w="4568825"/>
                <a:gridCol w="1528763"/>
                <a:gridCol w="1527175"/>
                <a:gridCol w="1519237"/>
              </a:tblGrid>
              <a:tr h="349250">
                <a:tc rowSpan="2">
                  <a:txBody>
                    <a:bodyPr/>
                    <a:lstStyle/>
                    <a:p>
                      <a:pPr marL="904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Наименование показателей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Плановый период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27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2021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2022 год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2023 год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</a:tr>
              <a:tr h="341313">
                <a:tc gridSpan="4">
                  <a:txBody>
                    <a:bodyPr/>
                    <a:lstStyle/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Расходы по бюджетной программе, всего                                      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(тыс. тенге)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96938">
                <a:tc>
                  <a:txBody>
                    <a:bodyPr/>
                    <a:lstStyle/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Услуги по реализации государственной политики в области исполнения местного бюджета и управления коммунальной собственностью</a:t>
                      </a: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 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kk-KZ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DejaVu Sans"/>
                          <a:cs typeface="Times New Roman" pitchFamily="18" charset="0"/>
                        </a:rPr>
                        <a:t>149 770,0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kk-KZ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DejaVu Sans"/>
                          <a:cs typeface="Times New Roman" pitchFamily="18" charset="0"/>
                        </a:rPr>
                        <a:t>152 208,0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kk-KZ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DejaVu Sans"/>
                          <a:cs typeface="Times New Roman" pitchFamily="18" charset="0"/>
                        </a:rPr>
                        <a:t>155 368,0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</a:tr>
              <a:tr h="37147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Показатели прямого результата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                                         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(количество платежей)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28675">
                <a:tc>
                  <a:txBody>
                    <a:bodyPr/>
                    <a:lstStyle/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Количество штатной численности управления, выполняющих возложенные на него функции по оказанию государственных услуг</a:t>
                      </a: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 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36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36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36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1313">
                <a:tc gridSpan="4">
                  <a:txBody>
                    <a:bodyPr/>
                    <a:lstStyle/>
                    <a:p>
                      <a:pPr marL="666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Показатели  конечного результата                                                         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(%)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00150">
                <a:tc>
                  <a:txBody>
                    <a:bodyPr/>
                    <a:lstStyle/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Times New Roman" pitchFamily="18" charset="0"/>
                        </a:rPr>
                        <a:t>Осуществление мониторинга исполнения бюджета, услуги по содержанию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Times New Roman" pitchFamily="18" charset="0"/>
                        </a:rPr>
                        <a:t> аппарата </a:t>
                      </a: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Times New Roman" pitchFamily="18" charset="0"/>
                        </a:rPr>
                        <a:t>управления, учет и сохранность имущества управления.  Ведение бухгалтерского учета, бюджетного учета и бюджетной отчетности по исполнению местного бюджета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100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100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100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4" name="CustomShape 2"/>
          <p:cNvSpPr/>
          <p:nvPr/>
        </p:nvSpPr>
        <p:spPr>
          <a:xfrm>
            <a:off x="6267450" y="6184900"/>
            <a:ext cx="2876550" cy="714375"/>
          </a:xfrm>
          <a:custGeom>
            <a:avLst/>
            <a:gdLst/>
            <a:ahLst/>
            <a:cxnLst/>
            <a:rect l="l" t="t" r="r" b="b"/>
            <a:pathLst>
              <a:path w="2876550" h="714375">
                <a:moveTo>
                  <a:pt x="2876410" y="0"/>
                </a:moveTo>
                <a:lnTo>
                  <a:pt x="2870034" y="0"/>
                </a:lnTo>
                <a:lnTo>
                  <a:pt x="2748851" y="20091"/>
                </a:lnTo>
                <a:lnTo>
                  <a:pt x="2625547" y="42405"/>
                </a:lnTo>
                <a:lnTo>
                  <a:pt x="2370442" y="91516"/>
                </a:lnTo>
                <a:lnTo>
                  <a:pt x="2102561" y="149555"/>
                </a:lnTo>
                <a:lnTo>
                  <a:pt x="1821941" y="216509"/>
                </a:lnTo>
                <a:lnTo>
                  <a:pt x="1564703" y="281241"/>
                </a:lnTo>
                <a:lnTo>
                  <a:pt x="841882" y="444182"/>
                </a:lnTo>
                <a:lnTo>
                  <a:pt x="620775" y="488823"/>
                </a:lnTo>
                <a:lnTo>
                  <a:pt x="199847" y="566953"/>
                </a:lnTo>
                <a:lnTo>
                  <a:pt x="0" y="600430"/>
                </a:lnTo>
                <a:lnTo>
                  <a:pt x="270001" y="638378"/>
                </a:lnTo>
                <a:lnTo>
                  <a:pt x="397560" y="653999"/>
                </a:lnTo>
                <a:lnTo>
                  <a:pt x="644169" y="680783"/>
                </a:lnTo>
                <a:lnTo>
                  <a:pt x="873772" y="698639"/>
                </a:lnTo>
                <a:lnTo>
                  <a:pt x="984313" y="705345"/>
                </a:lnTo>
                <a:lnTo>
                  <a:pt x="1092746" y="709803"/>
                </a:lnTo>
                <a:lnTo>
                  <a:pt x="1296835" y="714273"/>
                </a:lnTo>
                <a:lnTo>
                  <a:pt x="1394625" y="714273"/>
                </a:lnTo>
                <a:lnTo>
                  <a:pt x="1583829" y="709803"/>
                </a:lnTo>
                <a:lnTo>
                  <a:pt x="1673123" y="705345"/>
                </a:lnTo>
                <a:lnTo>
                  <a:pt x="1843201" y="691946"/>
                </a:lnTo>
                <a:lnTo>
                  <a:pt x="1926107" y="683018"/>
                </a:lnTo>
                <a:lnTo>
                  <a:pt x="2083434" y="660692"/>
                </a:lnTo>
                <a:lnTo>
                  <a:pt x="2232253" y="633907"/>
                </a:lnTo>
                <a:lnTo>
                  <a:pt x="2372563" y="602665"/>
                </a:lnTo>
                <a:lnTo>
                  <a:pt x="2506497" y="566953"/>
                </a:lnTo>
                <a:lnTo>
                  <a:pt x="2634056" y="526770"/>
                </a:lnTo>
                <a:lnTo>
                  <a:pt x="2755239" y="482130"/>
                </a:lnTo>
                <a:lnTo>
                  <a:pt x="2872155" y="435254"/>
                </a:lnTo>
                <a:lnTo>
                  <a:pt x="2876410" y="433019"/>
                </a:lnTo>
                <a:lnTo>
                  <a:pt x="2876410" y="0"/>
                </a:lnTo>
                <a:close/>
              </a:path>
            </a:pathLst>
          </a:custGeom>
          <a:solidFill>
            <a:srgbClr val="C6E7FC">
              <a:alpha val="3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0769" name="Rectangle 687"/>
          <p:cNvSpPr>
            <a:spLocks noChangeArrowheads="1"/>
          </p:cNvSpPr>
          <p:nvPr/>
        </p:nvSpPr>
        <p:spPr bwMode="auto">
          <a:xfrm>
            <a:off x="0" y="0"/>
            <a:ext cx="9144000" cy="1341438"/>
          </a:xfrm>
          <a:prstGeom prst="rect">
            <a:avLst/>
          </a:prstGeom>
          <a:solidFill>
            <a:srgbClr val="0066FF"/>
          </a:solidFill>
          <a:ln w="9525" algn="ctr">
            <a:solidFill>
              <a:srgbClr val="3399FF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1800">
                <a:solidFill>
                  <a:srgbClr val="FFFFFF"/>
                </a:solidFill>
                <a:latin typeface="Arial" charset="0"/>
                <a:cs typeface="DejaVu Sans"/>
              </a:rPr>
              <a:t>БЮДЖЕТНАЯ ПРОГРАММА</a:t>
            </a:r>
            <a:br>
              <a:rPr lang="ru-RU" sz="1800">
                <a:solidFill>
                  <a:srgbClr val="FFFFFF"/>
                </a:solidFill>
                <a:latin typeface="Arial" charset="0"/>
                <a:cs typeface="DejaVu Sans"/>
              </a:rPr>
            </a:br>
            <a:r>
              <a:rPr lang="ru-RU" sz="1700" u="sng">
                <a:solidFill>
                  <a:srgbClr val="FFFFFF"/>
                </a:solidFill>
                <a:latin typeface="Arial" charset="0"/>
                <a:cs typeface="DejaVu Sans"/>
              </a:rPr>
              <a:t>257 001 </a:t>
            </a:r>
            <a:r>
              <a:rPr lang="kk-KZ" sz="1700" u="sng">
                <a:solidFill>
                  <a:srgbClr val="FFFFFF"/>
                </a:solidFill>
                <a:latin typeface="Arial" charset="0"/>
                <a:cs typeface="DejaVu Sans"/>
              </a:rPr>
              <a:t>«</a:t>
            </a:r>
            <a:r>
              <a:rPr lang="ru-RU" sz="1700" u="sng">
                <a:solidFill>
                  <a:srgbClr val="FFFFFF"/>
                </a:solidFill>
                <a:latin typeface="Arial" charset="0"/>
                <a:cs typeface="DejaVu Sans"/>
              </a:rPr>
              <a:t>Услуги по реализации государственной политики в области исполнения местного бюджета и управления коммунальной собственностью области</a:t>
            </a:r>
            <a:r>
              <a:rPr lang="kk-KZ" sz="1700" u="sng">
                <a:solidFill>
                  <a:srgbClr val="FFFFFF"/>
                </a:solidFill>
                <a:latin typeface="Arial" charset="0"/>
                <a:cs typeface="DejaVu Sans"/>
              </a:rPr>
              <a:t>»</a:t>
            </a:r>
            <a:endParaRPr lang="ru-RU" sz="1700" u="sng">
              <a:solidFill>
                <a:srgbClr val="FFFFFF"/>
              </a:solidFill>
              <a:latin typeface="Arial" charset="0"/>
              <a:cs typeface="DejaVu San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95" name="Group 51"/>
          <p:cNvGraphicFramePr>
            <a:graphicFrameLocks noGrp="1"/>
          </p:cNvGraphicFramePr>
          <p:nvPr/>
        </p:nvGraphicFramePr>
        <p:xfrm>
          <a:off x="0" y="1125538"/>
          <a:ext cx="9144000" cy="4943475"/>
        </p:xfrm>
        <a:graphic>
          <a:graphicData uri="http://schemas.openxmlformats.org/drawingml/2006/table">
            <a:tbl>
              <a:tblPr/>
              <a:tblGrid>
                <a:gridCol w="4549775"/>
                <a:gridCol w="1535113"/>
                <a:gridCol w="1533525"/>
                <a:gridCol w="1525587"/>
              </a:tblGrid>
              <a:tr h="357188">
                <a:tc rowSpan="2">
                  <a:txBody>
                    <a:bodyPr/>
                    <a:lstStyle/>
                    <a:p>
                      <a:pPr marL="904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Наименование показателей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Плановый период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14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2021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2022 год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2023 год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</a:tr>
              <a:tr h="373063">
                <a:tc gridSpan="4">
                  <a:txBody>
                    <a:bodyPr/>
                    <a:lstStyle/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Расходы по бюджетной программе, всего                                      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(тыс. тенге)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98500">
                <a:tc>
                  <a:txBody>
                    <a:bodyPr/>
                    <a:lstStyle/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Осуществление мероприятий по приватизации, управлению коммунальным имуществом, постприватизационной деятельностью и регулирование споров, связанных с этим 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kk-KZ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DejaVu Sans"/>
                          <a:cs typeface="Times New Roman" pitchFamily="18" charset="0"/>
                        </a:rPr>
                        <a:t>12 743,0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kk-KZ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DejaVu Sans"/>
                          <a:cs typeface="Times New Roman" pitchFamily="18" charset="0"/>
                        </a:rPr>
                        <a:t>13 189,0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kk-KZ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DejaVu Sans"/>
                          <a:cs typeface="Times New Roman" pitchFamily="18" charset="0"/>
                        </a:rPr>
                        <a:t>13 651,0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</a:tr>
              <a:tr h="407988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Показатели прямого результата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                                                      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(%)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8963">
                <a:tc>
                  <a:txBody>
                    <a:bodyPr/>
                    <a:lstStyle/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определения стоимости приватизируемого государственного имущества 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100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100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100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 gridSpan="4">
                  <a:txBody>
                    <a:bodyPr/>
                    <a:lstStyle/>
                    <a:p>
                      <a:pPr marL="666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Показатели  конечного результата                                                         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(%)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2238">
                <a:tc>
                  <a:txBody>
                    <a:bodyPr/>
                    <a:lstStyle/>
                    <a:p>
                      <a:pPr marL="666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Увеличение прозрачности деятельности государственных организаций и юридических лиц с государственным участием, обеспечение проведения процедур приватизации, аренды объектов коммунальной собственности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100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100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100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4" name="CustomShape 2"/>
          <p:cNvSpPr/>
          <p:nvPr/>
        </p:nvSpPr>
        <p:spPr>
          <a:xfrm>
            <a:off x="6267450" y="6184900"/>
            <a:ext cx="2876550" cy="714375"/>
          </a:xfrm>
          <a:custGeom>
            <a:avLst/>
            <a:gdLst/>
            <a:ahLst/>
            <a:cxnLst/>
            <a:rect l="l" t="t" r="r" b="b"/>
            <a:pathLst>
              <a:path w="2876550" h="714375">
                <a:moveTo>
                  <a:pt x="2876410" y="0"/>
                </a:moveTo>
                <a:lnTo>
                  <a:pt x="2870034" y="0"/>
                </a:lnTo>
                <a:lnTo>
                  <a:pt x="2748851" y="20091"/>
                </a:lnTo>
                <a:lnTo>
                  <a:pt x="2625547" y="42405"/>
                </a:lnTo>
                <a:lnTo>
                  <a:pt x="2370442" y="91516"/>
                </a:lnTo>
                <a:lnTo>
                  <a:pt x="2102561" y="149555"/>
                </a:lnTo>
                <a:lnTo>
                  <a:pt x="1821941" y="216509"/>
                </a:lnTo>
                <a:lnTo>
                  <a:pt x="1564703" y="281241"/>
                </a:lnTo>
                <a:lnTo>
                  <a:pt x="841882" y="444182"/>
                </a:lnTo>
                <a:lnTo>
                  <a:pt x="620775" y="488823"/>
                </a:lnTo>
                <a:lnTo>
                  <a:pt x="199847" y="566953"/>
                </a:lnTo>
                <a:lnTo>
                  <a:pt x="0" y="600430"/>
                </a:lnTo>
                <a:lnTo>
                  <a:pt x="270001" y="638378"/>
                </a:lnTo>
                <a:lnTo>
                  <a:pt x="397560" y="653999"/>
                </a:lnTo>
                <a:lnTo>
                  <a:pt x="644169" y="680783"/>
                </a:lnTo>
                <a:lnTo>
                  <a:pt x="873772" y="698639"/>
                </a:lnTo>
                <a:lnTo>
                  <a:pt x="984313" y="705345"/>
                </a:lnTo>
                <a:lnTo>
                  <a:pt x="1092746" y="709803"/>
                </a:lnTo>
                <a:lnTo>
                  <a:pt x="1296835" y="714273"/>
                </a:lnTo>
                <a:lnTo>
                  <a:pt x="1394625" y="714273"/>
                </a:lnTo>
                <a:lnTo>
                  <a:pt x="1583829" y="709803"/>
                </a:lnTo>
                <a:lnTo>
                  <a:pt x="1673123" y="705345"/>
                </a:lnTo>
                <a:lnTo>
                  <a:pt x="1843201" y="691946"/>
                </a:lnTo>
                <a:lnTo>
                  <a:pt x="1926107" y="683018"/>
                </a:lnTo>
                <a:lnTo>
                  <a:pt x="2083434" y="660692"/>
                </a:lnTo>
                <a:lnTo>
                  <a:pt x="2232253" y="633907"/>
                </a:lnTo>
                <a:lnTo>
                  <a:pt x="2372563" y="602665"/>
                </a:lnTo>
                <a:lnTo>
                  <a:pt x="2506497" y="566953"/>
                </a:lnTo>
                <a:lnTo>
                  <a:pt x="2634056" y="526770"/>
                </a:lnTo>
                <a:lnTo>
                  <a:pt x="2755239" y="482130"/>
                </a:lnTo>
                <a:lnTo>
                  <a:pt x="2872155" y="435254"/>
                </a:lnTo>
                <a:lnTo>
                  <a:pt x="2876410" y="433019"/>
                </a:lnTo>
                <a:lnTo>
                  <a:pt x="2876410" y="0"/>
                </a:lnTo>
                <a:close/>
              </a:path>
            </a:pathLst>
          </a:custGeom>
          <a:solidFill>
            <a:srgbClr val="C6E7FC">
              <a:alpha val="3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1793" name="Rectangle 687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ect">
            <a:avLst/>
          </a:prstGeom>
          <a:solidFill>
            <a:srgbClr val="0066FF"/>
          </a:solidFill>
          <a:ln w="9525" algn="ctr">
            <a:solidFill>
              <a:srgbClr val="3399FF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000">
                <a:solidFill>
                  <a:srgbClr val="FFFFFF"/>
                </a:solidFill>
                <a:latin typeface="Arial" charset="0"/>
                <a:cs typeface="DejaVu Sans"/>
              </a:rPr>
              <a:t/>
            </a:r>
            <a:br>
              <a:rPr lang="ru-RU" sz="2000">
                <a:solidFill>
                  <a:srgbClr val="FFFFFF"/>
                </a:solidFill>
                <a:latin typeface="Arial" charset="0"/>
                <a:cs typeface="DejaVu Sans"/>
              </a:rPr>
            </a:br>
            <a:r>
              <a:rPr lang="ru-RU" sz="1800">
                <a:solidFill>
                  <a:srgbClr val="FFFFFF"/>
                </a:solidFill>
                <a:latin typeface="Arial" charset="0"/>
                <a:cs typeface="DejaVu Sans"/>
              </a:rPr>
              <a:t>БЮДЖЕТНАЯ ПРОГРАММА</a:t>
            </a:r>
            <a:br>
              <a:rPr lang="ru-RU" sz="1800">
                <a:solidFill>
                  <a:srgbClr val="FFFFFF"/>
                </a:solidFill>
                <a:latin typeface="Arial" charset="0"/>
                <a:cs typeface="DejaVu Sans"/>
              </a:rPr>
            </a:br>
            <a:r>
              <a:rPr lang="ru-RU" sz="1800" u="sng">
                <a:solidFill>
                  <a:srgbClr val="FFFFFF"/>
                </a:solidFill>
                <a:latin typeface="Arial" charset="0"/>
                <a:cs typeface="DejaVu Sans"/>
              </a:rPr>
              <a:t>257 009 </a:t>
            </a:r>
            <a:r>
              <a:rPr lang="kk-KZ" sz="1800" u="sng">
                <a:solidFill>
                  <a:srgbClr val="FFFFFF"/>
                </a:solidFill>
                <a:latin typeface="Arial" charset="0"/>
                <a:cs typeface="DejaVu Sans"/>
              </a:rPr>
              <a:t>«</a:t>
            </a:r>
            <a:r>
              <a:rPr lang="ru-RU" sz="1500" u="sng">
                <a:solidFill>
                  <a:srgbClr val="FFFFFF"/>
                </a:solidFill>
                <a:cs typeface="DejaVu Sans"/>
              </a:rPr>
              <a:t>Приватизация, управление коммунальным имуществом, постприватизационная деятельность и регулирование споров, связанных с этим</a:t>
            </a:r>
            <a:r>
              <a:rPr lang="kk-KZ" sz="1800" u="sng">
                <a:solidFill>
                  <a:srgbClr val="FFFFFF"/>
                </a:solidFill>
                <a:latin typeface="Arial" charset="0"/>
                <a:cs typeface="DejaVu Sans"/>
              </a:rPr>
              <a:t>»</a:t>
            </a:r>
            <a:r>
              <a:rPr lang="ru-RU" sz="1800" u="sng">
                <a:solidFill>
                  <a:srgbClr val="FFFFFF"/>
                </a:solidFill>
                <a:latin typeface="Arial" charset="0"/>
                <a:cs typeface="DejaVu Sans"/>
              </a:rPr>
              <a:t/>
            </a:r>
            <a:br>
              <a:rPr lang="ru-RU" sz="1800" u="sng">
                <a:solidFill>
                  <a:srgbClr val="FFFFFF"/>
                </a:solidFill>
                <a:latin typeface="Arial" charset="0"/>
                <a:cs typeface="DejaVu Sans"/>
              </a:rPr>
            </a:br>
            <a:endParaRPr lang="ru-RU" sz="1800" u="sng">
              <a:solidFill>
                <a:srgbClr val="FFFFFF"/>
              </a:solidFill>
              <a:latin typeface="Arial" charset="0"/>
              <a:cs typeface="DejaVu San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509" name="Group 69"/>
          <p:cNvGraphicFramePr>
            <a:graphicFrameLocks noGrp="1"/>
          </p:cNvGraphicFramePr>
          <p:nvPr/>
        </p:nvGraphicFramePr>
        <p:xfrm>
          <a:off x="0" y="1412875"/>
          <a:ext cx="9144000" cy="3759200"/>
        </p:xfrm>
        <a:graphic>
          <a:graphicData uri="http://schemas.openxmlformats.org/drawingml/2006/table">
            <a:tbl>
              <a:tblPr/>
              <a:tblGrid>
                <a:gridCol w="4549775"/>
                <a:gridCol w="1535113"/>
                <a:gridCol w="1533525"/>
                <a:gridCol w="1525587"/>
              </a:tblGrid>
              <a:tr h="193675">
                <a:tc rowSpan="2">
                  <a:txBody>
                    <a:bodyPr/>
                    <a:lstStyle/>
                    <a:p>
                      <a:pPr marL="904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Наименование показателей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Плановый период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08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2021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2022 год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2023 год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</a:tr>
              <a:tr h="352425">
                <a:tc gridSpan="4">
                  <a:txBody>
                    <a:bodyPr/>
                    <a:lstStyle/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Расходы по бюджетной программе, всего                                      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(тыс. тенге)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9288">
                <a:tc>
                  <a:txBody>
                    <a:bodyPr/>
                    <a:lstStyle/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Укрепление МТБ государственного органа</a:t>
                      </a: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1 146,0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1 186,0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1 228,0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</a:tr>
              <a:tr h="38417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Показатели прямого результата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                                         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(100%)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5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Приобретение основных средств и нематериальные активы в количестве 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100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100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100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13">
                <a:tc gridSpan="4">
                  <a:txBody>
                    <a:bodyPr/>
                    <a:lstStyle/>
                    <a:p>
                      <a:pPr marL="666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Показатели  конечного результата                                                         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(%)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2238">
                <a:tc>
                  <a:txBody>
                    <a:bodyPr/>
                    <a:lstStyle/>
                    <a:p>
                      <a:pPr marL="666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Улучшения материально-технической обеспеченности сотрудников управления финансов области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100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100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100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4" name="CustomShape 2"/>
          <p:cNvSpPr/>
          <p:nvPr/>
        </p:nvSpPr>
        <p:spPr>
          <a:xfrm>
            <a:off x="6267450" y="6184900"/>
            <a:ext cx="2876550" cy="714375"/>
          </a:xfrm>
          <a:custGeom>
            <a:avLst/>
            <a:gdLst/>
            <a:ahLst/>
            <a:cxnLst/>
            <a:rect l="l" t="t" r="r" b="b"/>
            <a:pathLst>
              <a:path w="2876550" h="714375">
                <a:moveTo>
                  <a:pt x="2876410" y="0"/>
                </a:moveTo>
                <a:lnTo>
                  <a:pt x="2870034" y="0"/>
                </a:lnTo>
                <a:lnTo>
                  <a:pt x="2748851" y="20091"/>
                </a:lnTo>
                <a:lnTo>
                  <a:pt x="2625547" y="42405"/>
                </a:lnTo>
                <a:lnTo>
                  <a:pt x="2370442" y="91516"/>
                </a:lnTo>
                <a:lnTo>
                  <a:pt x="2102561" y="149555"/>
                </a:lnTo>
                <a:lnTo>
                  <a:pt x="1821941" y="216509"/>
                </a:lnTo>
                <a:lnTo>
                  <a:pt x="1564703" y="281241"/>
                </a:lnTo>
                <a:lnTo>
                  <a:pt x="841882" y="444182"/>
                </a:lnTo>
                <a:lnTo>
                  <a:pt x="620775" y="488823"/>
                </a:lnTo>
                <a:lnTo>
                  <a:pt x="199847" y="566953"/>
                </a:lnTo>
                <a:lnTo>
                  <a:pt x="0" y="600430"/>
                </a:lnTo>
                <a:lnTo>
                  <a:pt x="270001" y="638378"/>
                </a:lnTo>
                <a:lnTo>
                  <a:pt x="397560" y="653999"/>
                </a:lnTo>
                <a:lnTo>
                  <a:pt x="644169" y="680783"/>
                </a:lnTo>
                <a:lnTo>
                  <a:pt x="873772" y="698639"/>
                </a:lnTo>
                <a:lnTo>
                  <a:pt x="984313" y="705345"/>
                </a:lnTo>
                <a:lnTo>
                  <a:pt x="1092746" y="709803"/>
                </a:lnTo>
                <a:lnTo>
                  <a:pt x="1296835" y="714273"/>
                </a:lnTo>
                <a:lnTo>
                  <a:pt x="1394625" y="714273"/>
                </a:lnTo>
                <a:lnTo>
                  <a:pt x="1583829" y="709803"/>
                </a:lnTo>
                <a:lnTo>
                  <a:pt x="1673123" y="705345"/>
                </a:lnTo>
                <a:lnTo>
                  <a:pt x="1843201" y="691946"/>
                </a:lnTo>
                <a:lnTo>
                  <a:pt x="1926107" y="683018"/>
                </a:lnTo>
                <a:lnTo>
                  <a:pt x="2083434" y="660692"/>
                </a:lnTo>
                <a:lnTo>
                  <a:pt x="2232253" y="633907"/>
                </a:lnTo>
                <a:lnTo>
                  <a:pt x="2372563" y="602665"/>
                </a:lnTo>
                <a:lnTo>
                  <a:pt x="2506497" y="566953"/>
                </a:lnTo>
                <a:lnTo>
                  <a:pt x="2634056" y="526770"/>
                </a:lnTo>
                <a:lnTo>
                  <a:pt x="2755239" y="482130"/>
                </a:lnTo>
                <a:lnTo>
                  <a:pt x="2872155" y="435254"/>
                </a:lnTo>
                <a:lnTo>
                  <a:pt x="2876410" y="433019"/>
                </a:lnTo>
                <a:lnTo>
                  <a:pt x="2876410" y="0"/>
                </a:lnTo>
                <a:close/>
              </a:path>
            </a:pathLst>
          </a:custGeom>
          <a:solidFill>
            <a:srgbClr val="C6E7FC">
              <a:alpha val="3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2817" name="Rectangle 687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ect">
            <a:avLst/>
          </a:prstGeom>
          <a:solidFill>
            <a:srgbClr val="0066FF"/>
          </a:solidFill>
          <a:ln w="9525" algn="ctr">
            <a:solidFill>
              <a:srgbClr val="3399FF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000">
                <a:solidFill>
                  <a:srgbClr val="FFFFFF"/>
                </a:solidFill>
                <a:latin typeface="Arial" charset="0"/>
                <a:cs typeface="DejaVu Sans"/>
              </a:rPr>
              <a:t/>
            </a:r>
            <a:br>
              <a:rPr lang="ru-RU" sz="2000">
                <a:solidFill>
                  <a:srgbClr val="FFFFFF"/>
                </a:solidFill>
                <a:latin typeface="Arial" charset="0"/>
                <a:cs typeface="DejaVu Sans"/>
              </a:rPr>
            </a:br>
            <a:r>
              <a:rPr lang="ru-RU" sz="1800">
                <a:solidFill>
                  <a:srgbClr val="FFFFFF"/>
                </a:solidFill>
                <a:latin typeface="Arial" charset="0"/>
                <a:cs typeface="DejaVu Sans"/>
              </a:rPr>
              <a:t>БЮДЖЕТНАЯ ПРОГРАММА</a:t>
            </a:r>
            <a:br>
              <a:rPr lang="ru-RU" sz="1800">
                <a:solidFill>
                  <a:srgbClr val="FFFFFF"/>
                </a:solidFill>
                <a:latin typeface="Arial" charset="0"/>
                <a:cs typeface="DejaVu Sans"/>
              </a:rPr>
            </a:br>
            <a:r>
              <a:rPr lang="ru-RU" sz="1700">
                <a:solidFill>
                  <a:srgbClr val="FFFFFF"/>
                </a:solidFill>
                <a:latin typeface="Arial" charset="0"/>
                <a:cs typeface="DejaVu Sans"/>
              </a:rPr>
              <a:t>257 013 </a:t>
            </a:r>
            <a:r>
              <a:rPr lang="kk-KZ" sz="1700">
                <a:solidFill>
                  <a:srgbClr val="FFFFFF"/>
                </a:solidFill>
                <a:latin typeface="Arial" charset="0"/>
                <a:cs typeface="DejaVu Sans"/>
              </a:rPr>
              <a:t>«</a:t>
            </a:r>
            <a:r>
              <a:rPr lang="ru-RU" sz="1700">
                <a:solidFill>
                  <a:srgbClr val="FFFFFF"/>
                </a:solidFill>
                <a:cs typeface="DejaVu Sans"/>
              </a:rPr>
              <a:t>Капитальные расходы  государственного органа</a:t>
            </a:r>
            <a:r>
              <a:rPr lang="kk-KZ" sz="1700">
                <a:solidFill>
                  <a:srgbClr val="FFFFFF"/>
                </a:solidFill>
                <a:latin typeface="Arial" charset="0"/>
                <a:cs typeface="DejaVu Sans"/>
              </a:rPr>
              <a:t>»</a:t>
            </a:r>
            <a:r>
              <a:rPr lang="ru-RU" sz="1700">
                <a:solidFill>
                  <a:srgbClr val="FFFFFF"/>
                </a:solidFill>
                <a:latin typeface="Arial" charset="0"/>
                <a:cs typeface="DejaVu Sans"/>
              </a:rPr>
              <a:t/>
            </a:r>
            <a:br>
              <a:rPr lang="ru-RU" sz="1700">
                <a:solidFill>
                  <a:srgbClr val="FFFFFF"/>
                </a:solidFill>
                <a:latin typeface="Arial" charset="0"/>
                <a:cs typeface="DejaVu Sans"/>
              </a:rPr>
            </a:br>
            <a:endParaRPr lang="ru-RU" sz="1700">
              <a:solidFill>
                <a:srgbClr val="FFFFFF"/>
              </a:solidFill>
              <a:latin typeface="Arial" charset="0"/>
              <a:cs typeface="DejaVu San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430" name="Group 62"/>
          <p:cNvGraphicFramePr>
            <a:graphicFrameLocks noGrp="1"/>
          </p:cNvGraphicFramePr>
          <p:nvPr/>
        </p:nvGraphicFramePr>
        <p:xfrm>
          <a:off x="0" y="1052513"/>
          <a:ext cx="9109075" cy="4541837"/>
        </p:xfrm>
        <a:graphic>
          <a:graphicData uri="http://schemas.openxmlformats.org/drawingml/2006/table">
            <a:tbl>
              <a:tblPr/>
              <a:tblGrid>
                <a:gridCol w="4549775"/>
                <a:gridCol w="1535113"/>
                <a:gridCol w="1533525"/>
                <a:gridCol w="1490662"/>
              </a:tblGrid>
              <a:tr h="288925">
                <a:tc rowSpan="2">
                  <a:txBody>
                    <a:bodyPr/>
                    <a:lstStyle/>
                    <a:p>
                      <a:pPr marL="904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Наименование показателей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Плановый период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90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2021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2022 год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2023 год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</a:tr>
              <a:tr h="319088">
                <a:tc gridSpan="4">
                  <a:txBody>
                    <a:bodyPr/>
                    <a:lstStyle/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Расходы по бюджетной программе, всего                                      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(тыс. тенге)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7388">
                <a:tc>
                  <a:txBody>
                    <a:bodyPr/>
                    <a:lstStyle/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Выплаты вознаграждений  на депозитарное обслуживание по муниципальным облигациям  МИО области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kk-KZ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DejaVu Sans"/>
                          <a:cs typeface="Times New Roman" pitchFamily="18" charset="0"/>
                        </a:rPr>
                        <a:t>4 909,0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kk-KZ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DejaVu Sans"/>
                          <a:cs typeface="Times New Roman" pitchFamily="18" charset="0"/>
                        </a:rPr>
                        <a:t>0,0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kk-KZ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DejaVu Sans"/>
                          <a:cs typeface="Times New Roman" pitchFamily="18" charset="0"/>
                        </a:rPr>
                        <a:t>0,0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</a:tr>
              <a:tr h="347663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Показатели прямого результата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                                         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(количество платежей)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39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Формирование счетов для оплаты купонных вознаграждений по муниципальным облигациям местного исполнительного органа области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2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 gridSpan="4">
                  <a:txBody>
                    <a:bodyPr/>
                    <a:lstStyle/>
                    <a:p>
                      <a:pPr marL="666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Показатели  конечного результата                                                         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(%)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2238">
                <a:tc>
                  <a:txBody>
                    <a:bodyPr/>
                    <a:lstStyle/>
                    <a:p>
                      <a:pPr marL="666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Своевременное выполнение обязательств купонного вознаграждения  в соответствии  с условиями  размещения и погашения государственных эмиссионных ценных бумаг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100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4" name="CustomShape 2"/>
          <p:cNvSpPr/>
          <p:nvPr/>
        </p:nvSpPr>
        <p:spPr>
          <a:xfrm>
            <a:off x="6267450" y="6184900"/>
            <a:ext cx="2876550" cy="714375"/>
          </a:xfrm>
          <a:custGeom>
            <a:avLst/>
            <a:gdLst/>
            <a:ahLst/>
            <a:cxnLst/>
            <a:rect l="l" t="t" r="r" b="b"/>
            <a:pathLst>
              <a:path w="2876550" h="714375">
                <a:moveTo>
                  <a:pt x="2876410" y="0"/>
                </a:moveTo>
                <a:lnTo>
                  <a:pt x="2870034" y="0"/>
                </a:lnTo>
                <a:lnTo>
                  <a:pt x="2748851" y="20091"/>
                </a:lnTo>
                <a:lnTo>
                  <a:pt x="2625547" y="42405"/>
                </a:lnTo>
                <a:lnTo>
                  <a:pt x="2370442" y="91516"/>
                </a:lnTo>
                <a:lnTo>
                  <a:pt x="2102561" y="149555"/>
                </a:lnTo>
                <a:lnTo>
                  <a:pt x="1821941" y="216509"/>
                </a:lnTo>
                <a:lnTo>
                  <a:pt x="1564703" y="281241"/>
                </a:lnTo>
                <a:lnTo>
                  <a:pt x="841882" y="444182"/>
                </a:lnTo>
                <a:lnTo>
                  <a:pt x="620775" y="488823"/>
                </a:lnTo>
                <a:lnTo>
                  <a:pt x="199847" y="566953"/>
                </a:lnTo>
                <a:lnTo>
                  <a:pt x="0" y="600430"/>
                </a:lnTo>
                <a:lnTo>
                  <a:pt x="270001" y="638378"/>
                </a:lnTo>
                <a:lnTo>
                  <a:pt x="397560" y="653999"/>
                </a:lnTo>
                <a:lnTo>
                  <a:pt x="644169" y="680783"/>
                </a:lnTo>
                <a:lnTo>
                  <a:pt x="873772" y="698639"/>
                </a:lnTo>
                <a:lnTo>
                  <a:pt x="984313" y="705345"/>
                </a:lnTo>
                <a:lnTo>
                  <a:pt x="1092746" y="709803"/>
                </a:lnTo>
                <a:lnTo>
                  <a:pt x="1296835" y="714273"/>
                </a:lnTo>
                <a:lnTo>
                  <a:pt x="1394625" y="714273"/>
                </a:lnTo>
                <a:lnTo>
                  <a:pt x="1583829" y="709803"/>
                </a:lnTo>
                <a:lnTo>
                  <a:pt x="1673123" y="705345"/>
                </a:lnTo>
                <a:lnTo>
                  <a:pt x="1843201" y="691946"/>
                </a:lnTo>
                <a:lnTo>
                  <a:pt x="1926107" y="683018"/>
                </a:lnTo>
                <a:lnTo>
                  <a:pt x="2083434" y="660692"/>
                </a:lnTo>
                <a:lnTo>
                  <a:pt x="2232253" y="633907"/>
                </a:lnTo>
                <a:lnTo>
                  <a:pt x="2372563" y="602665"/>
                </a:lnTo>
                <a:lnTo>
                  <a:pt x="2506497" y="566953"/>
                </a:lnTo>
                <a:lnTo>
                  <a:pt x="2634056" y="526770"/>
                </a:lnTo>
                <a:lnTo>
                  <a:pt x="2755239" y="482130"/>
                </a:lnTo>
                <a:lnTo>
                  <a:pt x="2872155" y="435254"/>
                </a:lnTo>
                <a:lnTo>
                  <a:pt x="2876410" y="433019"/>
                </a:lnTo>
                <a:lnTo>
                  <a:pt x="2876410" y="0"/>
                </a:lnTo>
                <a:close/>
              </a:path>
            </a:pathLst>
          </a:custGeom>
          <a:solidFill>
            <a:srgbClr val="C6E7FC">
              <a:alpha val="3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3841" name="Rectangle 687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ect">
            <a:avLst/>
          </a:prstGeom>
          <a:solidFill>
            <a:srgbClr val="0066FF"/>
          </a:solidFill>
          <a:ln w="9525" algn="ctr">
            <a:solidFill>
              <a:srgbClr val="3399FF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000">
                <a:solidFill>
                  <a:srgbClr val="FFFFFF"/>
                </a:solidFill>
                <a:latin typeface="Arial" charset="0"/>
                <a:cs typeface="DejaVu Sans"/>
              </a:rPr>
              <a:t/>
            </a:r>
            <a:br>
              <a:rPr lang="ru-RU" sz="2000">
                <a:solidFill>
                  <a:srgbClr val="FFFFFF"/>
                </a:solidFill>
                <a:latin typeface="Arial" charset="0"/>
                <a:cs typeface="DejaVu Sans"/>
              </a:rPr>
            </a:br>
            <a:r>
              <a:rPr lang="ru-RU" sz="1800">
                <a:solidFill>
                  <a:srgbClr val="FFFFFF"/>
                </a:solidFill>
                <a:latin typeface="Arial" charset="0"/>
                <a:cs typeface="DejaVu Sans"/>
              </a:rPr>
              <a:t>БЮДЖЕТНАЯ ПРОГРАММА</a:t>
            </a:r>
            <a:br>
              <a:rPr lang="ru-RU" sz="1800">
                <a:solidFill>
                  <a:srgbClr val="FFFFFF"/>
                </a:solidFill>
                <a:latin typeface="Arial" charset="0"/>
                <a:cs typeface="DejaVu Sans"/>
              </a:rPr>
            </a:br>
            <a:r>
              <a:rPr lang="ru-RU" sz="1800" u="sng">
                <a:solidFill>
                  <a:srgbClr val="FFFFFF"/>
                </a:solidFill>
                <a:latin typeface="Arial" charset="0"/>
                <a:cs typeface="DejaVu Sans"/>
              </a:rPr>
              <a:t>257 004 </a:t>
            </a:r>
            <a:r>
              <a:rPr lang="kk-KZ" sz="1800" u="sng">
                <a:solidFill>
                  <a:srgbClr val="FFFFFF"/>
                </a:solidFill>
                <a:latin typeface="Arial" charset="0"/>
                <a:cs typeface="DejaVu Sans"/>
              </a:rPr>
              <a:t>«Обслуживание долга местных исполнительных органов»</a:t>
            </a:r>
            <a:r>
              <a:rPr lang="ru-RU" sz="1800" u="sng">
                <a:solidFill>
                  <a:srgbClr val="FFFFFF"/>
                </a:solidFill>
                <a:latin typeface="Arial" charset="0"/>
                <a:cs typeface="DejaVu Sans"/>
              </a:rPr>
              <a:t/>
            </a:r>
            <a:br>
              <a:rPr lang="ru-RU" sz="1800" u="sng">
                <a:solidFill>
                  <a:srgbClr val="FFFFFF"/>
                </a:solidFill>
                <a:latin typeface="Arial" charset="0"/>
                <a:cs typeface="DejaVu Sans"/>
              </a:rPr>
            </a:br>
            <a:endParaRPr lang="ru-RU" sz="1800" u="sng">
              <a:solidFill>
                <a:srgbClr val="FFFFFF"/>
              </a:solidFill>
              <a:latin typeface="Arial" charset="0"/>
              <a:cs typeface="DejaVu San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749" name="Group 53"/>
          <p:cNvGraphicFramePr>
            <a:graphicFrameLocks noGrp="1"/>
          </p:cNvGraphicFramePr>
          <p:nvPr/>
        </p:nvGraphicFramePr>
        <p:xfrm>
          <a:off x="0" y="908050"/>
          <a:ext cx="9144000" cy="4052888"/>
        </p:xfrm>
        <a:graphic>
          <a:graphicData uri="http://schemas.openxmlformats.org/drawingml/2006/table">
            <a:tbl>
              <a:tblPr/>
              <a:tblGrid>
                <a:gridCol w="4549775"/>
                <a:gridCol w="1535113"/>
                <a:gridCol w="1533525"/>
                <a:gridCol w="1525587"/>
              </a:tblGrid>
              <a:tr h="319088">
                <a:tc rowSpan="2">
                  <a:txBody>
                    <a:bodyPr/>
                    <a:lstStyle/>
                    <a:p>
                      <a:pPr marL="904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Наименование показателей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Плановый период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06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2021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2022 год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813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ea typeface="DejaVu Sans"/>
                          <a:cs typeface="DejaVu Sans"/>
                        </a:rPr>
                        <a:t>2023 год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</a:tr>
              <a:tr h="280988">
                <a:tc gridSpan="4">
                  <a:txBody>
                    <a:bodyPr/>
                    <a:lstStyle/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Расходы по бюджетной программе, всего                                      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(тыс. тенге)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71525">
                <a:tc>
                  <a:txBody>
                    <a:bodyPr/>
                    <a:lstStyle/>
                    <a:p>
                      <a:pPr marL="904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Субвенции  передаваемые из областного бюджета в районные и бюджеты городов областного значения, Всего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kk-KZ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DejaVu Sans"/>
                          <a:cs typeface="Times New Roman" pitchFamily="18" charset="0"/>
                        </a:rPr>
                        <a:t>97 944 109,0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kk-KZ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DejaVu Sans"/>
                          <a:cs typeface="Times New Roman" pitchFamily="18" charset="0"/>
                        </a:rPr>
                        <a:t>95 802 369,0 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kk-KZ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DejaVu Sans"/>
                          <a:cs typeface="Times New Roman" pitchFamily="18" charset="0"/>
                        </a:rPr>
                        <a:t>0,0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Times New Roman" pitchFamily="18" charset="0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5FE"/>
                    </a:solidFill>
                  </a:tcPr>
                </a:tc>
              </a:tr>
              <a:tr h="36195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Показатели прямого результата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                                                   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(единица)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08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Количество профинансированных районных бюджетов (городов областного значения)  субвенциями из республиканского бюджета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18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18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0,0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75">
                <a:tc gridSpan="4">
                  <a:txBody>
                    <a:bodyPr/>
                    <a:lstStyle/>
                    <a:p>
                      <a:pPr marL="666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Показатели  конечного результата                                                         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(%)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ea typeface="DejaVu Sans"/>
                        <a:cs typeface="DejaVu Sans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0888">
                <a:tc>
                  <a:txBody>
                    <a:bodyPr/>
                    <a:lstStyle/>
                    <a:p>
                      <a:pPr marL="666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Уровень исполнения финансовых обязательств государства путем выплаты субвенций в местные бюджеты</a:t>
                      </a:r>
                      <a:endParaRPr kumimoji="0" lang="ru-RU" sz="2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100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100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DejaVu Sans"/>
                        <a:cs typeface="DejaVu Sans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DejaVu Sans"/>
                          <a:cs typeface="DejaVu Sans"/>
                        </a:rPr>
                        <a:t>0</a:t>
                      </a:r>
                    </a:p>
                  </a:txBody>
                  <a:tcPr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4" name="CustomShape 2"/>
          <p:cNvSpPr/>
          <p:nvPr/>
        </p:nvSpPr>
        <p:spPr>
          <a:xfrm>
            <a:off x="6267450" y="6184900"/>
            <a:ext cx="2876550" cy="714375"/>
          </a:xfrm>
          <a:custGeom>
            <a:avLst/>
            <a:gdLst/>
            <a:ahLst/>
            <a:cxnLst/>
            <a:rect l="l" t="t" r="r" b="b"/>
            <a:pathLst>
              <a:path w="2876550" h="714375">
                <a:moveTo>
                  <a:pt x="2876410" y="0"/>
                </a:moveTo>
                <a:lnTo>
                  <a:pt x="2870034" y="0"/>
                </a:lnTo>
                <a:lnTo>
                  <a:pt x="2748851" y="20091"/>
                </a:lnTo>
                <a:lnTo>
                  <a:pt x="2625547" y="42405"/>
                </a:lnTo>
                <a:lnTo>
                  <a:pt x="2370442" y="91516"/>
                </a:lnTo>
                <a:lnTo>
                  <a:pt x="2102561" y="149555"/>
                </a:lnTo>
                <a:lnTo>
                  <a:pt x="1821941" y="216509"/>
                </a:lnTo>
                <a:lnTo>
                  <a:pt x="1564703" y="281241"/>
                </a:lnTo>
                <a:lnTo>
                  <a:pt x="841882" y="444182"/>
                </a:lnTo>
                <a:lnTo>
                  <a:pt x="620775" y="488823"/>
                </a:lnTo>
                <a:lnTo>
                  <a:pt x="199847" y="566953"/>
                </a:lnTo>
                <a:lnTo>
                  <a:pt x="0" y="600430"/>
                </a:lnTo>
                <a:lnTo>
                  <a:pt x="270001" y="638378"/>
                </a:lnTo>
                <a:lnTo>
                  <a:pt x="397560" y="653999"/>
                </a:lnTo>
                <a:lnTo>
                  <a:pt x="644169" y="680783"/>
                </a:lnTo>
                <a:lnTo>
                  <a:pt x="873772" y="698639"/>
                </a:lnTo>
                <a:lnTo>
                  <a:pt x="984313" y="705345"/>
                </a:lnTo>
                <a:lnTo>
                  <a:pt x="1092746" y="709803"/>
                </a:lnTo>
                <a:lnTo>
                  <a:pt x="1296835" y="714273"/>
                </a:lnTo>
                <a:lnTo>
                  <a:pt x="1394625" y="714273"/>
                </a:lnTo>
                <a:lnTo>
                  <a:pt x="1583829" y="709803"/>
                </a:lnTo>
                <a:lnTo>
                  <a:pt x="1673123" y="705345"/>
                </a:lnTo>
                <a:lnTo>
                  <a:pt x="1843201" y="691946"/>
                </a:lnTo>
                <a:lnTo>
                  <a:pt x="1926107" y="683018"/>
                </a:lnTo>
                <a:lnTo>
                  <a:pt x="2083434" y="660692"/>
                </a:lnTo>
                <a:lnTo>
                  <a:pt x="2232253" y="633907"/>
                </a:lnTo>
                <a:lnTo>
                  <a:pt x="2372563" y="602665"/>
                </a:lnTo>
                <a:lnTo>
                  <a:pt x="2506497" y="566953"/>
                </a:lnTo>
                <a:lnTo>
                  <a:pt x="2634056" y="526770"/>
                </a:lnTo>
                <a:lnTo>
                  <a:pt x="2755239" y="482130"/>
                </a:lnTo>
                <a:lnTo>
                  <a:pt x="2872155" y="435254"/>
                </a:lnTo>
                <a:lnTo>
                  <a:pt x="2876410" y="433019"/>
                </a:lnTo>
                <a:lnTo>
                  <a:pt x="2876410" y="0"/>
                </a:lnTo>
                <a:close/>
              </a:path>
            </a:pathLst>
          </a:custGeom>
          <a:solidFill>
            <a:srgbClr val="C6E7FC">
              <a:alpha val="3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4865" name="AutoShape 58"/>
          <p:cNvSpPr>
            <a:spLocks noChangeArrowheads="1"/>
          </p:cNvSpPr>
          <p:nvPr/>
        </p:nvSpPr>
        <p:spPr bwMode="auto">
          <a:xfrm>
            <a:off x="0" y="5229225"/>
            <a:ext cx="9144000" cy="1439863"/>
          </a:xfrm>
          <a:prstGeom prst="foldedCorner">
            <a:avLst>
              <a:gd name="adj" fmla="val 26894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ru-RU" sz="1800" b="0" i="1">
                <a:solidFill>
                  <a:srgbClr val="FFFFFF"/>
                </a:solidFill>
                <a:cs typeface="DejaVu Sans"/>
              </a:rPr>
              <a:t>Согласно статьи 45 бюджетного кодекса РК объемы трансфертов общего </a:t>
            </a:r>
          </a:p>
          <a:p>
            <a:r>
              <a:rPr lang="ru-RU" sz="1800" b="0" i="1">
                <a:solidFill>
                  <a:srgbClr val="FFFFFF"/>
                </a:solidFill>
                <a:cs typeface="DejaVu Sans"/>
              </a:rPr>
              <a:t>характера </a:t>
            </a:r>
            <a:r>
              <a:rPr lang="ru-RU" sz="1800" b="0" i="1">
                <a:solidFill>
                  <a:srgbClr val="FFFFFF"/>
                </a:solidFill>
                <a:latin typeface="Arial" charset="0"/>
                <a:cs typeface="DejaVu Sans"/>
              </a:rPr>
              <a:t> подлежат  изменению  через каждые три года</a:t>
            </a:r>
            <a:r>
              <a:rPr lang="ru-RU" sz="1600" b="0" i="1">
                <a:solidFill>
                  <a:srgbClr val="FFFFFF"/>
                </a:solidFill>
                <a:latin typeface="Arial" charset="0"/>
                <a:cs typeface="DejaVu Sans"/>
              </a:rPr>
              <a:t> </a:t>
            </a:r>
          </a:p>
        </p:txBody>
      </p:sp>
      <p:sp>
        <p:nvSpPr>
          <p:cNvPr id="34866" name="Rectangle 687"/>
          <p:cNvSpPr>
            <a:spLocks noChangeArrowheads="1"/>
          </p:cNvSpPr>
          <p:nvPr/>
        </p:nvSpPr>
        <p:spPr bwMode="auto">
          <a:xfrm>
            <a:off x="0" y="0"/>
            <a:ext cx="9144000" cy="836613"/>
          </a:xfrm>
          <a:prstGeom prst="rect">
            <a:avLst/>
          </a:prstGeom>
          <a:solidFill>
            <a:srgbClr val="0066FF"/>
          </a:solidFill>
          <a:ln w="9525" algn="ctr">
            <a:solidFill>
              <a:srgbClr val="3399FF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000">
                <a:solidFill>
                  <a:srgbClr val="FFFFFF"/>
                </a:solidFill>
                <a:latin typeface="Arial" charset="0"/>
                <a:cs typeface="DejaVu Sans"/>
              </a:rPr>
              <a:t/>
            </a:r>
            <a:br>
              <a:rPr lang="ru-RU" sz="2000">
                <a:solidFill>
                  <a:srgbClr val="FFFFFF"/>
                </a:solidFill>
                <a:latin typeface="Arial" charset="0"/>
                <a:cs typeface="DejaVu Sans"/>
              </a:rPr>
            </a:br>
            <a:r>
              <a:rPr lang="ru-RU" sz="1800">
                <a:solidFill>
                  <a:srgbClr val="FFFFFF"/>
                </a:solidFill>
                <a:latin typeface="Arial" charset="0"/>
                <a:cs typeface="DejaVu Sans"/>
              </a:rPr>
              <a:t>БЮДЖЕТНАЯ ПРОГРАММА</a:t>
            </a:r>
            <a:br>
              <a:rPr lang="ru-RU" sz="1800">
                <a:solidFill>
                  <a:srgbClr val="FFFFFF"/>
                </a:solidFill>
                <a:latin typeface="Arial" charset="0"/>
                <a:cs typeface="DejaVu Sans"/>
              </a:rPr>
            </a:br>
            <a:r>
              <a:rPr lang="ru-RU" sz="1800" u="sng">
                <a:solidFill>
                  <a:srgbClr val="FFFFFF"/>
                </a:solidFill>
                <a:latin typeface="Arial" charset="0"/>
                <a:cs typeface="DejaVu Sans"/>
              </a:rPr>
              <a:t>257 007 </a:t>
            </a:r>
            <a:r>
              <a:rPr lang="kk-KZ" sz="1800" u="sng">
                <a:solidFill>
                  <a:srgbClr val="FFFFFF"/>
                </a:solidFill>
                <a:latin typeface="Arial" charset="0"/>
                <a:cs typeface="DejaVu Sans"/>
              </a:rPr>
              <a:t>«Субвенции»</a:t>
            </a:r>
            <a:r>
              <a:rPr lang="ru-RU" sz="2000" u="sng">
                <a:solidFill>
                  <a:srgbClr val="FFFFFF"/>
                </a:solidFill>
                <a:latin typeface="Arial" charset="0"/>
                <a:cs typeface="DejaVu Sans"/>
              </a:rPr>
              <a:t/>
            </a:r>
            <a:br>
              <a:rPr lang="ru-RU" sz="2000" u="sng">
                <a:solidFill>
                  <a:srgbClr val="FFFFFF"/>
                </a:solidFill>
                <a:latin typeface="Arial" charset="0"/>
                <a:cs typeface="DejaVu Sans"/>
              </a:rPr>
            </a:br>
            <a:endParaRPr lang="ru-RU" sz="2000" u="sng">
              <a:solidFill>
                <a:srgbClr val="FFFFFF"/>
              </a:solidFill>
              <a:latin typeface="Arial" charset="0"/>
              <a:cs typeface="DejaVu San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666666"/>
        </a:dk2>
        <a:lt2>
          <a:srgbClr val="D2D2D2"/>
        </a:lt2>
        <a:accent1>
          <a:srgbClr val="FF388C"/>
        </a:accent1>
        <a:accent2>
          <a:srgbClr val="E40059"/>
        </a:accent2>
        <a:accent3>
          <a:srgbClr val="FFFFFF"/>
        </a:accent3>
        <a:accent4>
          <a:srgbClr val="000000"/>
        </a:accent4>
        <a:accent5>
          <a:srgbClr val="FFAEC5"/>
        </a:accent5>
        <a:accent6>
          <a:srgbClr val="CF0050"/>
        </a:accent6>
        <a:hlink>
          <a:srgbClr val="17BBFD"/>
        </a:hlink>
        <a:folHlink>
          <a:srgbClr val="FF79C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0066FF"/>
        </a:lt1>
        <a:dk2>
          <a:srgbClr val="000000"/>
        </a:dk2>
        <a:lt2>
          <a:srgbClr val="3333FF"/>
        </a:lt2>
        <a:accent1>
          <a:srgbClr val="0000FF"/>
        </a:accent1>
        <a:accent2>
          <a:srgbClr val="790571"/>
        </a:accent2>
        <a:accent3>
          <a:srgbClr val="AAB8FF"/>
        </a:accent3>
        <a:accent4>
          <a:srgbClr val="000000"/>
        </a:accent4>
        <a:accent5>
          <a:srgbClr val="AAAAFF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0066FF"/>
        </a:lt1>
        <a:dk2>
          <a:srgbClr val="000000"/>
        </a:dk2>
        <a:lt2>
          <a:srgbClr val="3333FF"/>
        </a:lt2>
        <a:accent1>
          <a:srgbClr val="0000FF"/>
        </a:accent1>
        <a:accent2>
          <a:srgbClr val="1D1767"/>
        </a:accent2>
        <a:accent3>
          <a:srgbClr val="AAB8FF"/>
        </a:accent3>
        <a:accent4>
          <a:srgbClr val="000000"/>
        </a:accent4>
        <a:accent5>
          <a:srgbClr val="AAAAFF"/>
        </a:accent5>
        <a:accent6>
          <a:srgbClr val="19145D"/>
        </a:accent6>
        <a:hlink>
          <a:srgbClr val="00FFFF"/>
        </a:hlink>
        <a:folHlink>
          <a:srgbClr val="D6DD4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0066FF"/>
        </a:lt1>
        <a:dk2>
          <a:srgbClr val="000000"/>
        </a:dk2>
        <a:lt2>
          <a:srgbClr val="3333FF"/>
        </a:lt2>
        <a:accent1>
          <a:srgbClr val="0000FF"/>
        </a:accent1>
        <a:accent2>
          <a:srgbClr val="1D1767"/>
        </a:accent2>
        <a:accent3>
          <a:srgbClr val="AAB8FF"/>
        </a:accent3>
        <a:accent4>
          <a:srgbClr val="000000"/>
        </a:accent4>
        <a:accent5>
          <a:srgbClr val="AAAAFF"/>
        </a:accent5>
        <a:accent6>
          <a:srgbClr val="19145D"/>
        </a:accent6>
        <a:hlink>
          <a:srgbClr val="00F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0066FF"/>
        </a:lt1>
        <a:dk2>
          <a:srgbClr val="0066CC"/>
        </a:dk2>
        <a:lt2>
          <a:srgbClr val="3333FF"/>
        </a:lt2>
        <a:accent1>
          <a:srgbClr val="0000FF"/>
        </a:accent1>
        <a:accent2>
          <a:srgbClr val="1D1767"/>
        </a:accent2>
        <a:accent3>
          <a:srgbClr val="AAB8FF"/>
        </a:accent3>
        <a:accent4>
          <a:srgbClr val="000000"/>
        </a:accent4>
        <a:accent5>
          <a:srgbClr val="AAAAFF"/>
        </a:accent5>
        <a:accent6>
          <a:srgbClr val="19145D"/>
        </a:accent6>
        <a:hlink>
          <a:srgbClr val="00F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0066FF"/>
        </a:lt1>
        <a:dk2>
          <a:srgbClr val="0066CC"/>
        </a:dk2>
        <a:lt2>
          <a:srgbClr val="3333FF"/>
        </a:lt2>
        <a:accent1>
          <a:srgbClr val="0000FF"/>
        </a:accent1>
        <a:accent2>
          <a:srgbClr val="00CCFF"/>
        </a:accent2>
        <a:accent3>
          <a:srgbClr val="AAB8FF"/>
        </a:accent3>
        <a:accent4>
          <a:srgbClr val="000000"/>
        </a:accent4>
        <a:accent5>
          <a:srgbClr val="AAAAFF"/>
        </a:accent5>
        <a:accent6>
          <a:srgbClr val="00B9E7"/>
        </a:accent6>
        <a:hlink>
          <a:srgbClr val="00F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66CC"/>
        </a:dk2>
        <a:lt2>
          <a:srgbClr val="3333FF"/>
        </a:lt2>
        <a:accent1>
          <a:srgbClr val="0000FF"/>
        </a:accent1>
        <a:accent2>
          <a:srgbClr val="00CCFF"/>
        </a:accent2>
        <a:accent3>
          <a:srgbClr val="FFFFFF"/>
        </a:accent3>
        <a:accent4>
          <a:srgbClr val="000000"/>
        </a:accent4>
        <a:accent5>
          <a:srgbClr val="AAAAFF"/>
        </a:accent5>
        <a:accent6>
          <a:srgbClr val="00B9E7"/>
        </a:accent6>
        <a:hlink>
          <a:srgbClr val="00F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66CC"/>
        </a:dk2>
        <a:lt2>
          <a:srgbClr val="3333FF"/>
        </a:lt2>
        <a:accent1>
          <a:srgbClr val="0000FF"/>
        </a:accent1>
        <a:accent2>
          <a:srgbClr val="00CCFF"/>
        </a:accent2>
        <a:accent3>
          <a:srgbClr val="FFFFFF"/>
        </a:accent3>
        <a:accent4>
          <a:srgbClr val="000000"/>
        </a:accent4>
        <a:accent5>
          <a:srgbClr val="AAAAFF"/>
        </a:accent5>
        <a:accent6>
          <a:srgbClr val="00B9E7"/>
        </a:accent6>
        <a:hlink>
          <a:srgbClr val="FFFF66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0066FF"/>
        </a:lt1>
        <a:dk2>
          <a:srgbClr val="0066CC"/>
        </a:dk2>
        <a:lt2>
          <a:srgbClr val="3333FF"/>
        </a:lt2>
        <a:accent1>
          <a:srgbClr val="0000FF"/>
        </a:accent1>
        <a:accent2>
          <a:srgbClr val="67710D"/>
        </a:accent2>
        <a:accent3>
          <a:srgbClr val="AAB8FF"/>
        </a:accent3>
        <a:accent4>
          <a:srgbClr val="000000"/>
        </a:accent4>
        <a:accent5>
          <a:srgbClr val="AAAAFF"/>
        </a:accent5>
        <a:accent6>
          <a:srgbClr val="5D660B"/>
        </a:accent6>
        <a:hlink>
          <a:srgbClr val="00F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0">
        <a:dk1>
          <a:srgbClr val="000000"/>
        </a:dk1>
        <a:lt1>
          <a:srgbClr val="0066FF"/>
        </a:lt1>
        <a:dk2>
          <a:srgbClr val="0066CC"/>
        </a:dk2>
        <a:lt2>
          <a:srgbClr val="3333FF"/>
        </a:lt2>
        <a:accent1>
          <a:srgbClr val="0000FF"/>
        </a:accent1>
        <a:accent2>
          <a:srgbClr val="FFFF00"/>
        </a:accent2>
        <a:accent3>
          <a:srgbClr val="AAB8FF"/>
        </a:accent3>
        <a:accent4>
          <a:srgbClr val="000000"/>
        </a:accent4>
        <a:accent5>
          <a:srgbClr val="AAAAFF"/>
        </a:accent5>
        <a:accent6>
          <a:srgbClr val="E7E700"/>
        </a:accent6>
        <a:hlink>
          <a:srgbClr val="00F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1">
        <a:dk1>
          <a:srgbClr val="000000"/>
        </a:dk1>
        <a:lt1>
          <a:srgbClr val="0066FF"/>
        </a:lt1>
        <a:dk2>
          <a:srgbClr val="0066CC"/>
        </a:dk2>
        <a:lt2>
          <a:srgbClr val="3333FF"/>
        </a:lt2>
        <a:accent1>
          <a:srgbClr val="0000FF"/>
        </a:accent1>
        <a:accent2>
          <a:srgbClr val="0000CC"/>
        </a:accent2>
        <a:accent3>
          <a:srgbClr val="AAB8FF"/>
        </a:accent3>
        <a:accent4>
          <a:srgbClr val="000000"/>
        </a:accent4>
        <a:accent5>
          <a:srgbClr val="AAAAFF"/>
        </a:accent5>
        <a:accent6>
          <a:srgbClr val="0000B9"/>
        </a:accent6>
        <a:hlink>
          <a:srgbClr val="FFFF00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Пиксел">
  <a:themeElements>
    <a:clrScheme name="">
      <a:dk1>
        <a:srgbClr val="000000"/>
      </a:dk1>
      <a:lt1>
        <a:srgbClr val="0066FF"/>
      </a:lt1>
      <a:dk2>
        <a:srgbClr val="0066CC"/>
      </a:dk2>
      <a:lt2>
        <a:srgbClr val="3333FF"/>
      </a:lt2>
      <a:accent1>
        <a:srgbClr val="0000FF"/>
      </a:accent1>
      <a:accent2>
        <a:srgbClr val="0000CC"/>
      </a:accent2>
      <a:accent3>
        <a:srgbClr val="AAB8FF"/>
      </a:accent3>
      <a:accent4>
        <a:srgbClr val="000000"/>
      </a:accent4>
      <a:accent5>
        <a:srgbClr val="AAAAFF"/>
      </a:accent5>
      <a:accent6>
        <a:srgbClr val="0000B9"/>
      </a:accent6>
      <a:hlink>
        <a:srgbClr val="FFFF00"/>
      </a:hlink>
      <a:folHlink>
        <a:srgbClr val="99CCFF"/>
      </a:folHlink>
    </a:clrScheme>
    <a:fontScheme name="Пиксел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3">
        <a:dk1>
          <a:srgbClr val="000000"/>
        </a:dk1>
        <a:lt1>
          <a:srgbClr val="0066FF"/>
        </a:lt1>
        <a:dk2>
          <a:srgbClr val="000000"/>
        </a:dk2>
        <a:lt2>
          <a:srgbClr val="3333FF"/>
        </a:lt2>
        <a:accent1>
          <a:srgbClr val="0000FF"/>
        </a:accent1>
        <a:accent2>
          <a:srgbClr val="790571"/>
        </a:accent2>
        <a:accent3>
          <a:srgbClr val="AAB8FF"/>
        </a:accent3>
        <a:accent4>
          <a:srgbClr val="000000"/>
        </a:accent4>
        <a:accent5>
          <a:srgbClr val="AAAAFF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4">
        <a:dk1>
          <a:srgbClr val="000000"/>
        </a:dk1>
        <a:lt1>
          <a:srgbClr val="0066FF"/>
        </a:lt1>
        <a:dk2>
          <a:srgbClr val="000000"/>
        </a:dk2>
        <a:lt2>
          <a:srgbClr val="3333FF"/>
        </a:lt2>
        <a:accent1>
          <a:srgbClr val="0000FF"/>
        </a:accent1>
        <a:accent2>
          <a:srgbClr val="1D1767"/>
        </a:accent2>
        <a:accent3>
          <a:srgbClr val="AAB8FF"/>
        </a:accent3>
        <a:accent4>
          <a:srgbClr val="000000"/>
        </a:accent4>
        <a:accent5>
          <a:srgbClr val="AAAAFF"/>
        </a:accent5>
        <a:accent6>
          <a:srgbClr val="19145D"/>
        </a:accent6>
        <a:hlink>
          <a:srgbClr val="00FFFF"/>
        </a:hlink>
        <a:folHlink>
          <a:srgbClr val="D6DD4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5">
        <a:dk1>
          <a:srgbClr val="000000"/>
        </a:dk1>
        <a:lt1>
          <a:srgbClr val="0066FF"/>
        </a:lt1>
        <a:dk2>
          <a:srgbClr val="000000"/>
        </a:dk2>
        <a:lt2>
          <a:srgbClr val="3333FF"/>
        </a:lt2>
        <a:accent1>
          <a:srgbClr val="0000FF"/>
        </a:accent1>
        <a:accent2>
          <a:srgbClr val="1D1767"/>
        </a:accent2>
        <a:accent3>
          <a:srgbClr val="AAB8FF"/>
        </a:accent3>
        <a:accent4>
          <a:srgbClr val="000000"/>
        </a:accent4>
        <a:accent5>
          <a:srgbClr val="AAAAFF"/>
        </a:accent5>
        <a:accent6>
          <a:srgbClr val="19145D"/>
        </a:accent6>
        <a:hlink>
          <a:srgbClr val="00F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6">
        <a:dk1>
          <a:srgbClr val="000000"/>
        </a:dk1>
        <a:lt1>
          <a:srgbClr val="0066FF"/>
        </a:lt1>
        <a:dk2>
          <a:srgbClr val="0066CC"/>
        </a:dk2>
        <a:lt2>
          <a:srgbClr val="3333FF"/>
        </a:lt2>
        <a:accent1>
          <a:srgbClr val="0000FF"/>
        </a:accent1>
        <a:accent2>
          <a:srgbClr val="1D1767"/>
        </a:accent2>
        <a:accent3>
          <a:srgbClr val="AAB8FF"/>
        </a:accent3>
        <a:accent4>
          <a:srgbClr val="000000"/>
        </a:accent4>
        <a:accent5>
          <a:srgbClr val="AAAAFF"/>
        </a:accent5>
        <a:accent6>
          <a:srgbClr val="19145D"/>
        </a:accent6>
        <a:hlink>
          <a:srgbClr val="00F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4804</TotalTime>
  <Words>1874</Words>
  <Application>Microsoft Office PowerPoint</Application>
  <PresentationFormat>Экран (4:3)</PresentationFormat>
  <Paragraphs>557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Шаблон оформления</vt:lpstr>
      </vt:variant>
      <vt:variant>
        <vt:i4>14</vt:i4>
      </vt:variant>
      <vt:variant>
        <vt:lpstr>Заголовки слайдов</vt:lpstr>
      </vt:variant>
      <vt:variant>
        <vt:i4>18</vt:i4>
      </vt:variant>
    </vt:vector>
  </HeadingPairs>
  <TitlesOfParts>
    <vt:vector size="40" baseType="lpstr">
      <vt:lpstr>Times New Roman</vt:lpstr>
      <vt:lpstr>DejaVu Sans</vt:lpstr>
      <vt:lpstr>Arial</vt:lpstr>
      <vt:lpstr>Calibri</vt:lpstr>
      <vt:lpstr>Wingdings</vt:lpstr>
      <vt:lpstr>Corbel</vt:lpstr>
      <vt:lpstr>Arial Black</vt:lpstr>
      <vt:lpstr>Mongolian Baiti</vt:lpstr>
      <vt:lpstr>Office Theme</vt:lpstr>
      <vt:lpstr>Пиксел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Пиксел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ГРАЖДАНСКИЙ БЮДЖЕТ</dc:title>
  <dc:creator>Назарчук</dc:creator>
  <cp:lastModifiedBy>Microsoft Office</cp:lastModifiedBy>
  <cp:revision>281</cp:revision>
  <cp:lastPrinted>2018-10-16T09:27:48Z</cp:lastPrinted>
  <dcterms:created xsi:type="dcterms:W3CDTF">2018-06-11T11:37:09Z</dcterms:created>
  <dcterms:modified xsi:type="dcterms:W3CDTF">2020-05-25T07:00:53Z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reated">
    <vt:filetime>2018-03-07T00:00:00Z</vt:filetime>
  </property>
  <property fmtid="{D5CDD505-2E9C-101B-9397-08002B2CF9AE}" pid="4" name="Creator">
    <vt:lpwstr>Acrobat PDFMaker 10.1 для PowerPoint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2018-06-11T00:00:00Z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Экран (4:3)</vt:lpwstr>
  </property>
  <property fmtid="{D5CDD505-2E9C-101B-9397-08002B2CF9AE}" pid="12" name="ScaleCrop">
    <vt:bool>false</vt:bool>
  </property>
  <property fmtid="{D5CDD505-2E9C-101B-9397-08002B2CF9AE}" pid="13" name="ShareDoc">
    <vt:bool>false</vt:bool>
  </property>
  <property fmtid="{D5CDD505-2E9C-101B-9397-08002B2CF9AE}" pid="14" name="Slides">
    <vt:i4>15</vt:i4>
  </property>
</Properties>
</file>