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 advClick="0" advTm="3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1066800"/>
          </a:xfrm>
        </p:spPr>
        <p:txBody>
          <a:bodyPr>
            <a:normAutofit/>
          </a:bodyPr>
          <a:lstStyle/>
          <a:p>
            <a:r>
              <a:rPr lang="kk-KZ" sz="3600" dirty="0" smtClean="0"/>
              <a:t>Бюджеттік бағдарлама 451001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001000" cy="16764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ББ </a:t>
            </a:r>
            <a:r>
              <a:rPr lang="ru-RU" sz="2400" dirty="0" err="1" smtClean="0">
                <a:solidFill>
                  <a:schemeClr val="tx1"/>
                </a:solidFill>
              </a:rPr>
              <a:t>атауы</a:t>
            </a:r>
            <a:r>
              <a:rPr lang="ru-RU" sz="2400" dirty="0" smtClean="0">
                <a:solidFill>
                  <a:schemeClr val="tx1"/>
                </a:solidFill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</a:rPr>
              <a:t>Жергілікті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деңгейде халық үшін әлеуметтік бағдарламаларды жұмыспен қамтуды қамтамасыз ету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және іске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асыру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саласындағы мемлекеттік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саясатты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іске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асыру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жөніндегі қызметтер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33400" y="3581400"/>
            <a:ext cx="1905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057400" y="4038600"/>
            <a:ext cx="48768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i="1" dirty="0" smtClean="0"/>
              <a:t>Мемлекеттік қызметкерлердің  штаттық бірлігі- 6 адам.</a:t>
            </a:r>
          </a:p>
          <a:p>
            <a:pPr algn="ctr"/>
            <a:r>
              <a:rPr lang="kk-KZ" i="1" dirty="0" smtClean="0"/>
              <a:t>Техникалық қызметкерлер  бірлігі-2 адам.  Бөлімді </a:t>
            </a:r>
            <a:r>
              <a:rPr lang="kk-KZ" i="1" dirty="0" smtClean="0"/>
              <a:t>ұстауға-21527,0 </a:t>
            </a:r>
            <a:r>
              <a:rPr lang="kk-KZ" i="1" dirty="0" smtClean="0"/>
              <a:t>мың теңге қаражат бөлінді.</a:t>
            </a:r>
            <a:endParaRPr lang="ru-RU" i="1" dirty="0"/>
          </a:p>
        </p:txBody>
      </p:sp>
      <p:sp>
        <p:nvSpPr>
          <p:cNvPr id="12" name="Прямоугольник 11"/>
          <p:cNvSpPr/>
          <p:nvPr/>
        </p:nvSpPr>
        <p:spPr>
          <a:xfrm rot="10800000" flipH="1" flipV="1">
            <a:off x="3200400" y="3124200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2020  </a:t>
            </a:r>
            <a:r>
              <a:rPr lang="kk-KZ" dirty="0" smtClean="0"/>
              <a:t>жылға нақтыланған жоспар</a:t>
            </a:r>
            <a:endParaRPr lang="ru-RU" dirty="0"/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Бюджеттік бағдарлама 451021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8001000" cy="609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ББ </a:t>
            </a:r>
            <a:r>
              <a:rPr lang="ru-RU" dirty="0" err="1" smtClean="0">
                <a:solidFill>
                  <a:schemeClr val="tx1"/>
                </a:solidFill>
              </a:rPr>
              <a:t>атауы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</a:rPr>
              <a:t>Мемлекеттік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органның  күрделі шығыстары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371600" y="1828800"/>
            <a:ext cx="6248400" cy="4800600"/>
          </a:xfrm>
          <a:prstGeom prst="triangle">
            <a:avLst>
              <a:gd name="adj" fmla="val 50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2020 жылға </a:t>
            </a:r>
            <a:r>
              <a:rPr lang="kk-KZ" dirty="0" smtClean="0"/>
              <a:t>бөлімге негізгі  және өзгеде құралдар сатып </a:t>
            </a:r>
            <a:r>
              <a:rPr lang="kk-KZ" dirty="0" smtClean="0"/>
              <a:t>алуға-200,0 </a:t>
            </a:r>
            <a:r>
              <a:rPr lang="kk-KZ" dirty="0" smtClean="0"/>
              <a:t>мың теңге қаражат бөлінді.</a:t>
            </a:r>
            <a:endParaRPr lang="ru-RU" dirty="0"/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 2015\Desktop\Картинки люди\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819400"/>
            <a:ext cx="6705600" cy="3886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199"/>
          </a:xfrm>
        </p:spPr>
        <p:txBody>
          <a:bodyPr/>
          <a:lstStyle/>
          <a:p>
            <a:r>
              <a:rPr lang="kk-KZ" dirty="0" smtClean="0"/>
              <a:t>Бюджеттік бағдарлама 451050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9906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ББ </a:t>
            </a:r>
            <a:r>
              <a:rPr lang="ru-RU" sz="2400" dirty="0" err="1" smtClean="0">
                <a:solidFill>
                  <a:schemeClr val="tx1"/>
                </a:solidFill>
              </a:rPr>
              <a:t>атауы</a:t>
            </a:r>
            <a:r>
              <a:rPr lang="ru-RU" sz="2400" dirty="0" smtClean="0">
                <a:solidFill>
                  <a:schemeClr val="tx1"/>
                </a:solidFill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</a:rPr>
              <a:t>Қазақстан Республикасында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мүгедектердің құқықтарын қамтамасыз етуге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және өмір сүру сапасын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жақсарту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133600"/>
            <a:ext cx="815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2020 </a:t>
            </a:r>
            <a:r>
              <a:rPr lang="kk-KZ" dirty="0" smtClean="0"/>
              <a:t>жылға  Инватакси  </a:t>
            </a:r>
            <a:r>
              <a:rPr lang="kk-KZ" dirty="0" smtClean="0"/>
              <a:t>қызметіне-7506,0 </a:t>
            </a:r>
            <a:r>
              <a:rPr lang="kk-KZ" dirty="0" smtClean="0"/>
              <a:t>мың теңге қаражат бөлінді.</a:t>
            </a:r>
            <a:endParaRPr lang="ru-RU" dirty="0"/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Бюджеттік бағдарлама 451004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295401"/>
            <a:ext cx="8229600" cy="12192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ББ </a:t>
            </a:r>
            <a:r>
              <a:rPr lang="ru-RU" dirty="0" err="1" smtClean="0">
                <a:solidFill>
                  <a:schemeClr val="tx1"/>
                </a:solidFill>
              </a:rPr>
              <a:t>атауы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/>
              <a:t>Ауылдық жерлерде</a:t>
            </a:r>
            <a:r>
              <a:rPr lang="ru-RU" dirty="0" smtClean="0"/>
              <a:t> </a:t>
            </a:r>
            <a:r>
              <a:rPr lang="ru-RU" dirty="0" err="1" smtClean="0"/>
              <a:t>тұратын денсаулық сақтау</a:t>
            </a:r>
            <a:r>
              <a:rPr lang="ru-RU" dirty="0" smtClean="0"/>
              <a:t>, </a:t>
            </a:r>
            <a:r>
              <a:rPr lang="ru-RU" dirty="0" err="1" smtClean="0"/>
              <a:t>білім</a:t>
            </a:r>
            <a:r>
              <a:rPr lang="ru-RU" dirty="0" smtClean="0"/>
              <a:t> беру, </a:t>
            </a:r>
            <a:r>
              <a:rPr lang="ru-RU" dirty="0" err="1" smtClean="0"/>
              <a:t>әлеуметтік қамтамасыз ету</a:t>
            </a:r>
            <a:r>
              <a:rPr lang="ru-RU" dirty="0" smtClean="0"/>
              <a:t>, </a:t>
            </a:r>
            <a:r>
              <a:rPr lang="ru-RU" dirty="0" err="1" smtClean="0"/>
              <a:t>мәдениет, </a:t>
            </a:r>
            <a:r>
              <a:rPr lang="ru-RU" dirty="0" smtClean="0"/>
              <a:t>спорт </a:t>
            </a:r>
            <a:r>
              <a:rPr lang="ru-RU" dirty="0" err="1" smtClean="0"/>
              <a:t>және </a:t>
            </a:r>
            <a:r>
              <a:rPr lang="ru-RU" dirty="0" smtClean="0"/>
              <a:t>ветеринария </a:t>
            </a:r>
            <a:r>
              <a:rPr lang="ru-RU" dirty="0" err="1" smtClean="0"/>
              <a:t>мамандарына</a:t>
            </a:r>
            <a:r>
              <a:rPr lang="ru-RU" dirty="0" smtClean="0"/>
              <a:t> </a:t>
            </a:r>
            <a:r>
              <a:rPr lang="ru-RU" dirty="0" err="1" smtClean="0"/>
              <a:t>отын</a:t>
            </a:r>
            <a:r>
              <a:rPr lang="ru-RU" dirty="0" smtClean="0"/>
              <a:t> </a:t>
            </a:r>
            <a:r>
              <a:rPr lang="ru-RU" dirty="0" err="1" smtClean="0"/>
              <a:t>сатып</a:t>
            </a:r>
            <a:r>
              <a:rPr lang="ru-RU" dirty="0" smtClean="0"/>
              <a:t> </a:t>
            </a:r>
            <a:r>
              <a:rPr lang="ru-RU" dirty="0" err="1" smtClean="0"/>
              <a:t>алуға  Қазақстан Республикасының заңнамасына  сәйкес әлеуметтік көмек көрсету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676400" y="3124200"/>
            <a:ext cx="6019800" cy="297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i="1" dirty="0" smtClean="0"/>
              <a:t>2020 </a:t>
            </a:r>
            <a:r>
              <a:rPr lang="kk-KZ" sz="2000" i="1" dirty="0" smtClean="0"/>
              <a:t>жылға  әлеуметтік сала қызметкерлеріне отын сатып алуына  </a:t>
            </a:r>
            <a:r>
              <a:rPr lang="kk-KZ" sz="2000" i="1" dirty="0" smtClean="0"/>
              <a:t>28644,0 мың </a:t>
            </a:r>
            <a:r>
              <a:rPr lang="kk-KZ" sz="2000" i="1" dirty="0" smtClean="0"/>
              <a:t>теңге  қарастырылды.</a:t>
            </a:r>
            <a:endParaRPr lang="ru-RU" sz="2000" i="1" dirty="0"/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kk-KZ" dirty="0" smtClean="0"/>
              <a:t>Бюджеттік бағдарлама 451005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334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ББ </a:t>
            </a:r>
            <a:r>
              <a:rPr lang="ru-RU" dirty="0" err="1" smtClean="0">
                <a:solidFill>
                  <a:schemeClr val="tx1"/>
                </a:solidFill>
              </a:rPr>
              <a:t>атауы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i="1" dirty="0" err="1" smtClean="0"/>
              <a:t>Мемлекеттік</a:t>
            </a:r>
            <a:r>
              <a:rPr lang="ru-RU" i="1" dirty="0" smtClean="0"/>
              <a:t> </a:t>
            </a:r>
            <a:r>
              <a:rPr lang="ru-RU" i="1" dirty="0" err="1" smtClean="0"/>
              <a:t>атаулы</a:t>
            </a:r>
            <a:r>
              <a:rPr lang="ru-RU" i="1" dirty="0" smtClean="0"/>
              <a:t> </a:t>
            </a:r>
            <a:r>
              <a:rPr lang="ru-RU" i="1" dirty="0" err="1" smtClean="0"/>
              <a:t>әлеуметтік көмек</a:t>
            </a:r>
            <a:endParaRPr lang="ru-RU" i="1" dirty="0"/>
          </a:p>
        </p:txBody>
      </p:sp>
      <p:pic>
        <p:nvPicPr>
          <p:cNvPr id="2050" name="Picture 2" descr="C:\Users\User 2015\Desktop\Картинки люди\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038600"/>
            <a:ext cx="4052454" cy="2286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95400" y="18288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2020 </a:t>
            </a:r>
            <a:r>
              <a:rPr lang="kk-KZ" dirty="0" smtClean="0"/>
              <a:t>жылға жоспар бойынша  атаулы әлеуметтік көмек алушы  отбасыларына  </a:t>
            </a:r>
            <a:r>
              <a:rPr lang="kk-KZ" dirty="0" smtClean="0"/>
              <a:t>571089,0 </a:t>
            </a:r>
            <a:r>
              <a:rPr lang="kk-KZ" dirty="0" smtClean="0"/>
              <a:t>мың теңге қаржы бөлінді</a:t>
            </a:r>
            <a:r>
              <a:rPr lang="kk-KZ" dirty="0" smtClean="0"/>
              <a:t>. </a:t>
            </a:r>
            <a:r>
              <a:rPr lang="ru-RU" dirty="0" smtClean="0"/>
              <a:t>АӘК </a:t>
            </a:r>
            <a:r>
              <a:rPr lang="ru-RU" dirty="0" err="1" smtClean="0"/>
              <a:t>алушылардың қатарынан </a:t>
            </a:r>
            <a:r>
              <a:rPr lang="ru-RU" dirty="0" smtClean="0"/>
              <a:t>1 </a:t>
            </a:r>
            <a:r>
              <a:rPr lang="ru-RU" dirty="0" err="1" smtClean="0"/>
              <a:t>жастан</a:t>
            </a:r>
            <a:r>
              <a:rPr lang="ru-RU" dirty="0" smtClean="0"/>
              <a:t> </a:t>
            </a:r>
            <a:r>
              <a:rPr lang="ru-RU" dirty="0" smtClean="0"/>
              <a:t>6 </a:t>
            </a:r>
            <a:r>
              <a:rPr lang="ru-RU" dirty="0" err="1" smtClean="0"/>
              <a:t>жасқа </a:t>
            </a:r>
            <a:r>
              <a:rPr lang="ru-RU" dirty="0" err="1" smtClean="0"/>
              <a:t>дейінгі</a:t>
            </a:r>
            <a:r>
              <a:rPr lang="ru-RU" dirty="0" smtClean="0"/>
              <a:t> </a:t>
            </a:r>
            <a:r>
              <a:rPr lang="ru-RU" dirty="0" err="1" smtClean="0"/>
              <a:t>жастағы </a:t>
            </a:r>
            <a:r>
              <a:rPr lang="ru-RU" dirty="0" err="1" smtClean="0"/>
              <a:t>балаларға кепілдендірілген</a:t>
            </a:r>
            <a:r>
              <a:rPr lang="ru-RU" dirty="0" smtClean="0"/>
              <a:t> </a:t>
            </a:r>
            <a:r>
              <a:rPr lang="ru-RU" dirty="0" err="1" smtClean="0"/>
              <a:t>әлеуметтік топтама</a:t>
            </a:r>
            <a:r>
              <a:rPr lang="ru-RU" dirty="0" smtClean="0"/>
              <a:t> (</a:t>
            </a:r>
            <a:r>
              <a:rPr lang="ru-RU" dirty="0" err="1" smtClean="0"/>
              <a:t>азық-түлік </a:t>
            </a:r>
            <a:r>
              <a:rPr lang="ru-RU" dirty="0" err="1" smtClean="0"/>
              <a:t>жиынтығы</a:t>
            </a:r>
            <a:r>
              <a:rPr lang="ru-RU" dirty="0" smtClean="0"/>
              <a:t>) </a:t>
            </a:r>
            <a:r>
              <a:rPr lang="ru-RU" dirty="0" err="1" smtClean="0"/>
              <a:t>сатып</a:t>
            </a:r>
            <a:r>
              <a:rPr lang="ru-RU" dirty="0" smtClean="0"/>
              <a:t> </a:t>
            </a:r>
            <a:r>
              <a:rPr lang="ru-RU" dirty="0" err="1" smtClean="0"/>
              <a:t>алуға республикалық бюджеттен</a:t>
            </a:r>
            <a:r>
              <a:rPr lang="ru-RU" dirty="0" smtClean="0"/>
              <a:t> 66300,0 </a:t>
            </a:r>
            <a:r>
              <a:rPr lang="ru-RU" dirty="0" err="1" smtClean="0"/>
              <a:t>мың теңге бөлінді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4039394" y="3656806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User 2015\Desktop\2020 документы\Гражданский бюджет 2020\соц-600x3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1" y="3997960"/>
            <a:ext cx="3733799" cy="232664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838199"/>
          </a:xfrm>
        </p:spPr>
        <p:txBody>
          <a:bodyPr/>
          <a:lstStyle/>
          <a:p>
            <a:r>
              <a:rPr lang="kk-KZ" dirty="0" smtClean="0"/>
              <a:t>Бюджеттік бағдарлама 451006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6096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ББ </a:t>
            </a:r>
            <a:r>
              <a:rPr lang="ru-RU" dirty="0" err="1" smtClean="0">
                <a:solidFill>
                  <a:schemeClr val="tx1"/>
                </a:solidFill>
              </a:rPr>
              <a:t>атауы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</a:rPr>
              <a:t>Тұрғын үйге  көмек көрсету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895600" y="2286000"/>
            <a:ext cx="3276600" cy="2133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2020 </a:t>
            </a:r>
            <a:r>
              <a:rPr lang="kk-KZ" dirty="0" smtClean="0"/>
              <a:t>жылға нақтыланған жоспар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4800600"/>
            <a:ext cx="3048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Тұрғын үй көмегін алушы  </a:t>
            </a:r>
            <a:r>
              <a:rPr lang="kk-KZ" dirty="0" smtClean="0"/>
              <a:t>отбасыларына-4900,0 </a:t>
            </a:r>
            <a:r>
              <a:rPr lang="kk-KZ" dirty="0" smtClean="0"/>
              <a:t>мың теңге қаржы бөлінді.</a:t>
            </a:r>
            <a:endParaRPr lang="ru-RU" dirty="0"/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142999"/>
          </a:xfrm>
        </p:spPr>
        <p:txBody>
          <a:bodyPr/>
          <a:lstStyle/>
          <a:p>
            <a:r>
              <a:rPr lang="kk-KZ" u="sng" dirty="0" smtClean="0"/>
              <a:t>Бюджеттік бағдарлама 451007</a:t>
            </a:r>
            <a:endParaRPr lang="ru-RU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458200" cy="16764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ББ </a:t>
            </a:r>
            <a:r>
              <a:rPr lang="ru-RU" dirty="0" err="1" smtClean="0">
                <a:solidFill>
                  <a:schemeClr val="tx1"/>
                </a:solidFill>
              </a:rPr>
              <a:t>атауы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</a:rPr>
              <a:t>Жергілікті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өкілетті органдардың шешімдері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бойынша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мұқтаж азаматтардың жекелеген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топтарына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әлеуметтік көмек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76400" y="3200400"/>
            <a:ext cx="56388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2020 </a:t>
            </a:r>
            <a:r>
              <a:rPr lang="ru-RU" sz="2000" dirty="0" err="1" smtClean="0">
                <a:solidFill>
                  <a:schemeClr val="tx1"/>
                </a:solidFill>
              </a:rPr>
              <a:t>жылға мұқтаж азаматтардың жекелеген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топтарына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әлеуметтік </a:t>
            </a:r>
            <a:r>
              <a:rPr lang="ru-RU" sz="2000" dirty="0" smtClean="0">
                <a:solidFill>
                  <a:schemeClr val="tx1"/>
                </a:solidFill>
              </a:rPr>
              <a:t>көмекке-48406,0  </a:t>
            </a:r>
            <a:r>
              <a:rPr lang="ru-RU" sz="2000" dirty="0" err="1" smtClean="0">
                <a:solidFill>
                  <a:schemeClr val="tx1"/>
                </a:solidFill>
              </a:rPr>
              <a:t>мың теңге қаражат  бөлінді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kk-KZ" u="sng" dirty="0" smtClean="0"/>
              <a:t>Бюджеттік бағдарлама 451010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229600" cy="11430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ББ </a:t>
            </a:r>
            <a:r>
              <a:rPr lang="ru-RU" dirty="0" err="1" smtClean="0">
                <a:solidFill>
                  <a:schemeClr val="tx1"/>
                </a:solidFill>
              </a:rPr>
              <a:t>атауы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</a:rPr>
              <a:t>Үйден тәрбиеленіп оқытылатын мүгедек балаларды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материалдық қамтамасыз ету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User 2015\Desktop\Картинки люди\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3886200"/>
            <a:ext cx="5715000" cy="297180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209800" y="2514600"/>
            <a:ext cx="4953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2020 </a:t>
            </a:r>
            <a:r>
              <a:rPr lang="kk-KZ" dirty="0" smtClean="0"/>
              <a:t>жылға– </a:t>
            </a:r>
            <a:r>
              <a:rPr lang="kk-KZ" dirty="0" smtClean="0"/>
              <a:t>4772,0 </a:t>
            </a:r>
            <a:r>
              <a:rPr lang="kk-KZ" dirty="0" smtClean="0"/>
              <a:t>мың теңге  қаражат бөлінді.</a:t>
            </a:r>
            <a:endParaRPr lang="ru-RU" dirty="0"/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kk-KZ" u="sng" dirty="0" smtClean="0"/>
              <a:t>Бюджеттік бағдарлама 451011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848600" cy="1371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ББ </a:t>
            </a:r>
            <a:r>
              <a:rPr lang="ru-RU" dirty="0" err="1" smtClean="0">
                <a:solidFill>
                  <a:schemeClr val="tx1"/>
                </a:solidFill>
              </a:rPr>
              <a:t>атауы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i="1" dirty="0" err="1" smtClean="0">
                <a:solidFill>
                  <a:schemeClr val="tx1"/>
                </a:solidFill>
              </a:rPr>
              <a:t>Жәрдемақыларды және басқа </a:t>
            </a:r>
            <a:r>
              <a:rPr lang="ru-RU" i="1" dirty="0" smtClean="0">
                <a:solidFill>
                  <a:schemeClr val="tx1"/>
                </a:solidFill>
              </a:rPr>
              <a:t>да </a:t>
            </a:r>
            <a:r>
              <a:rPr lang="ru-RU" i="1" dirty="0" err="1" smtClean="0">
                <a:solidFill>
                  <a:schemeClr val="tx1"/>
                </a:solidFill>
              </a:rPr>
              <a:t>әлеуметтік төлемдерді есептеу</a:t>
            </a:r>
            <a:r>
              <a:rPr lang="ru-RU" i="1" dirty="0" smtClean="0">
                <a:solidFill>
                  <a:schemeClr val="tx1"/>
                </a:solidFill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</a:rPr>
              <a:t>төлеу </a:t>
            </a:r>
            <a:r>
              <a:rPr lang="ru-RU" i="1" dirty="0" smtClean="0">
                <a:solidFill>
                  <a:schemeClr val="tx1"/>
                </a:solidFill>
              </a:rPr>
              <a:t>мен </a:t>
            </a:r>
            <a:r>
              <a:rPr lang="ru-RU" i="1" dirty="0" err="1" smtClean="0">
                <a:solidFill>
                  <a:schemeClr val="tx1"/>
                </a:solidFill>
              </a:rPr>
              <a:t>жеткізу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бойынша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қызметтерге ақы төлеу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5" name="Блок-схема: подготовка 4"/>
          <p:cNvSpPr/>
          <p:nvPr/>
        </p:nvSpPr>
        <p:spPr>
          <a:xfrm>
            <a:off x="1600201" y="2971800"/>
            <a:ext cx="5333999" cy="35052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2020  </a:t>
            </a:r>
            <a:r>
              <a:rPr lang="ru-RU" i="1" dirty="0" err="1" smtClean="0">
                <a:solidFill>
                  <a:schemeClr val="tx1"/>
                </a:solidFill>
              </a:rPr>
              <a:t>жылға  әлеуметтік төлемдерді есептеу</a:t>
            </a:r>
            <a:r>
              <a:rPr lang="ru-RU" i="1" dirty="0" smtClean="0">
                <a:solidFill>
                  <a:schemeClr val="tx1"/>
                </a:solidFill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</a:rPr>
              <a:t>төлеу </a:t>
            </a:r>
            <a:r>
              <a:rPr lang="ru-RU" i="1" dirty="0" smtClean="0">
                <a:solidFill>
                  <a:schemeClr val="tx1"/>
                </a:solidFill>
              </a:rPr>
              <a:t>мен </a:t>
            </a:r>
            <a:r>
              <a:rPr lang="ru-RU" i="1" dirty="0" err="1" smtClean="0">
                <a:solidFill>
                  <a:schemeClr val="tx1"/>
                </a:solidFill>
              </a:rPr>
              <a:t>жеткізу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бойынша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қызметтерге </a:t>
            </a:r>
            <a:r>
              <a:rPr lang="ru-RU" i="1" dirty="0" smtClean="0">
                <a:solidFill>
                  <a:schemeClr val="tx1"/>
                </a:solidFill>
              </a:rPr>
              <a:t>-18853,0 </a:t>
            </a:r>
            <a:r>
              <a:rPr lang="ru-RU" i="1" dirty="0" err="1" smtClean="0">
                <a:solidFill>
                  <a:schemeClr val="tx1"/>
                </a:solidFill>
              </a:rPr>
              <a:t>мың </a:t>
            </a:r>
            <a:r>
              <a:rPr lang="ru-RU" i="1" dirty="0" err="1" smtClean="0">
                <a:solidFill>
                  <a:schemeClr val="tx1"/>
                </a:solidFill>
              </a:rPr>
              <a:t>теңге  қаржы бөлінді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399"/>
          </a:xfrm>
        </p:spPr>
        <p:txBody>
          <a:bodyPr/>
          <a:lstStyle/>
          <a:p>
            <a:r>
              <a:rPr lang="kk-KZ" u="sng" dirty="0" smtClean="0"/>
              <a:t>Бюджеттік бағдарлама 451014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ББ </a:t>
            </a:r>
            <a:r>
              <a:rPr lang="ru-RU" dirty="0" err="1" smtClean="0">
                <a:solidFill>
                  <a:schemeClr val="tx1"/>
                </a:solidFill>
              </a:rPr>
              <a:t>атауы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</a:rPr>
              <a:t>Мұқтаж азаматтарға үйде әлеуметт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ru-RU" dirty="0" smtClean="0">
                <a:solidFill>
                  <a:schemeClr val="tx1"/>
                </a:solidFill>
              </a:rPr>
              <a:t>к </a:t>
            </a:r>
            <a:r>
              <a:rPr lang="ru-RU" dirty="0" err="1" smtClean="0">
                <a:solidFill>
                  <a:schemeClr val="tx1"/>
                </a:solidFill>
              </a:rPr>
              <a:t>көмек көрсету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User 2015\Desktop\Картинки люди\kartinka_invalid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9600" y="4572000"/>
            <a:ext cx="3886200" cy="1981200"/>
          </a:xfrm>
          <a:prstGeom prst="rect">
            <a:avLst/>
          </a:prstGeom>
          <a:noFill/>
        </p:spPr>
      </p:pic>
      <p:pic>
        <p:nvPicPr>
          <p:cNvPr id="4099" name="Picture 3" descr="C:\Users\User 2015\Desktop\Картинки люди\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419600"/>
            <a:ext cx="3962400" cy="2133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81200" y="2590800"/>
            <a:ext cx="5130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Әлеуметтік қызметкерлердің штат бірлігі-35 адам.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3200401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2020 </a:t>
            </a:r>
            <a:r>
              <a:rPr lang="kk-KZ" dirty="0" smtClean="0"/>
              <a:t>жылға жоспар бойынша әлеуметтік қызметкерлерді  ұстауға </a:t>
            </a:r>
            <a:r>
              <a:rPr lang="kk-KZ" dirty="0" smtClean="0"/>
              <a:t>57199,0 мың </a:t>
            </a:r>
            <a:r>
              <a:rPr lang="kk-KZ" dirty="0" smtClean="0"/>
              <a:t>теңге қаражат бөлінді.</a:t>
            </a:r>
            <a:endParaRPr lang="ru-RU" dirty="0"/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90600"/>
          </a:xfrm>
        </p:spPr>
        <p:txBody>
          <a:bodyPr>
            <a:normAutofit/>
          </a:bodyPr>
          <a:lstStyle/>
          <a:p>
            <a:r>
              <a:rPr lang="kk-KZ" u="sng" dirty="0" smtClean="0"/>
              <a:t>Бюджеттік бағдарлама 451017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305800" cy="1524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ББ </a:t>
            </a:r>
            <a:r>
              <a:rPr lang="ru-RU" dirty="0" err="1" smtClean="0">
                <a:solidFill>
                  <a:schemeClr val="tx1"/>
                </a:solidFill>
              </a:rPr>
              <a:t>атауы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</a:rPr>
              <a:t>Оңалтудың  жеке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бағдарламасына сәйкес мұқтаж мүгедектерд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ru-RU" dirty="0" err="1" smtClean="0">
                <a:solidFill>
                  <a:schemeClr val="tx1"/>
                </a:solidFill>
              </a:rPr>
              <a:t>ндетт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гигиеналық құралдармен қамтамасыз ету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қозғалуға қиындығы </a:t>
            </a:r>
            <a:r>
              <a:rPr lang="ru-RU" dirty="0" smtClean="0">
                <a:solidFill>
                  <a:schemeClr val="tx1"/>
                </a:solidFill>
              </a:rPr>
              <a:t>бар </a:t>
            </a:r>
            <a:r>
              <a:rPr lang="ru-RU" dirty="0" err="1" smtClean="0">
                <a:solidFill>
                  <a:schemeClr val="tx1"/>
                </a:solidFill>
              </a:rPr>
              <a:t>бірінші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топтағы мүгедектерге жеке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көмекшінің және есту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бойынша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мүгедектерге қолмен көрсетет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ru-RU" dirty="0" err="1" smtClean="0">
                <a:solidFill>
                  <a:schemeClr val="tx1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тіл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маманының қызметтерін ұсыну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76400" y="2957651"/>
            <a:ext cx="6430457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2020 </a:t>
            </a:r>
            <a:r>
              <a:rPr lang="kk-KZ" dirty="0" smtClean="0">
                <a:solidFill>
                  <a:schemeClr val="tx1"/>
                </a:solidFill>
              </a:rPr>
              <a:t>жылға  міндетті гигиеналық құралдарды сатып </a:t>
            </a:r>
            <a:r>
              <a:rPr lang="kk-KZ" dirty="0" smtClean="0">
                <a:solidFill>
                  <a:schemeClr val="tx1"/>
                </a:solidFill>
              </a:rPr>
              <a:t>алуға-31794,0 мың </a:t>
            </a:r>
            <a:r>
              <a:rPr lang="kk-KZ" dirty="0" smtClean="0">
                <a:solidFill>
                  <a:schemeClr val="tx1"/>
                </a:solidFill>
              </a:rPr>
              <a:t>теңге, жеке көмекші мен ымдау тілі маманы </a:t>
            </a:r>
            <a:r>
              <a:rPr lang="kk-KZ" dirty="0" smtClean="0">
                <a:solidFill>
                  <a:schemeClr val="tx1"/>
                </a:solidFill>
              </a:rPr>
              <a:t>қызметіне-51171,0 мың </a:t>
            </a:r>
            <a:r>
              <a:rPr lang="kk-KZ" dirty="0" smtClean="0">
                <a:solidFill>
                  <a:schemeClr val="tx1"/>
                </a:solidFill>
              </a:rPr>
              <a:t>теңге қаржы бөлінді. Барлығы </a:t>
            </a:r>
            <a:r>
              <a:rPr lang="kk-KZ" dirty="0" smtClean="0">
                <a:solidFill>
                  <a:schemeClr val="tx1"/>
                </a:solidFill>
              </a:rPr>
              <a:t>543265,0 </a:t>
            </a:r>
            <a:r>
              <a:rPr lang="kk-KZ" dirty="0" smtClean="0">
                <a:solidFill>
                  <a:schemeClr val="tx1"/>
                </a:solidFill>
              </a:rPr>
              <a:t>мың теңгені құрады.</a:t>
            </a:r>
            <a:endParaRPr lang="ru-RU" dirty="0"/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417</Words>
  <PresentationFormat>Экран (4:3)</PresentationFormat>
  <Paragraphs>37</Paragraphs>
  <Slides>11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Бюджеттік бағдарлама 451001</vt:lpstr>
      <vt:lpstr>Бюджеттік бағдарлама 451004</vt:lpstr>
      <vt:lpstr>Бюджеттік бағдарлама 451005</vt:lpstr>
      <vt:lpstr>Бюджеттік бағдарлама 451006</vt:lpstr>
      <vt:lpstr>Бюджеттік бағдарлама 451007</vt:lpstr>
      <vt:lpstr>Бюджеттік бағдарлама 451010</vt:lpstr>
      <vt:lpstr>Бюджеттік бағдарлама 451011</vt:lpstr>
      <vt:lpstr>Бюджеттік бағдарлама 451014</vt:lpstr>
      <vt:lpstr>Бюджеттік бағдарлама 451017</vt:lpstr>
      <vt:lpstr>Бюджеттік бағдарлама 451021</vt:lpstr>
      <vt:lpstr>Бюджеттік бағдарлама 451050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Бюджеттік бағдарлама 451001</dc:title>
  <dc:creator>User 2015</dc:creator>
  <cp:lastModifiedBy>User 2015</cp:lastModifiedBy>
  <cp:revision>45</cp:revision>
  <dcterms:created xsi:type="dcterms:W3CDTF">2019-10-22T04:21:31Z</dcterms:created>
  <dcterms:modified xsi:type="dcterms:W3CDTF">2020-05-06T05:28:47Z</dcterms:modified>
</cp:coreProperties>
</file>