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12"/>
  </p:notesMasterIdLst>
  <p:handoutMasterIdLst>
    <p:handoutMasterId r:id="rId13"/>
  </p:handoutMasterIdLst>
  <p:sldIdLst>
    <p:sldId id="1078" r:id="rId2"/>
    <p:sldId id="1163" r:id="rId3"/>
    <p:sldId id="1172" r:id="rId4"/>
    <p:sldId id="1166" r:id="rId5"/>
    <p:sldId id="1167" r:id="rId6"/>
    <p:sldId id="1171" r:id="rId7"/>
    <p:sldId id="1168" r:id="rId8"/>
    <p:sldId id="1169" r:id="rId9"/>
    <p:sldId id="1173" r:id="rId10"/>
    <p:sldId id="1170" r:id="rId11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72"/>
            <p14:sldId id="1166"/>
            <p14:sldId id="1167"/>
            <p14:sldId id="1171"/>
            <p14:sldId id="1168"/>
            <p14:sldId id="1169"/>
            <p14:sldId id="1173"/>
            <p14:sldId id="11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CCFFFF"/>
    <a:srgbClr val="FFEACD"/>
    <a:srgbClr val="FFFFCC"/>
    <a:srgbClr val="CCECFF"/>
    <a:srgbClr val="33CCCC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Көксу ауданының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тұрғын </a:t>
            </a:r>
            <a:r>
              <a:rPr lang="kk-K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үй-коммуналдық шаруашылық және тұрғын үй инспекция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бөлімінің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</a:t>
            </a:r>
            <a:r>
              <a:rPr lang="kk-KZ" sz="3200" b="1" i="1" dirty="0"/>
              <a:t>жылға </a:t>
            </a:r>
            <a:r>
              <a:rPr lang="kk-KZ" sz="3200" b="1" i="1" dirty="0" smtClean="0"/>
              <a:t>қараша </a:t>
            </a:r>
            <a:r>
              <a:rPr lang="kk-KZ" sz="3200" b="1" i="1" dirty="0"/>
              <a:t>айының орындау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арналған</a:t>
            </a:r>
            <a:r>
              <a:rPr lang="en-US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азаматтық бюджеті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Балпық би ауылы 2020 </a:t>
            </a:r>
            <a:r>
              <a:rPr lang="kk-KZ" sz="2400" b="1" dirty="0">
                <a:latin typeface="Times New Roman" panose="02020603050405020304" pitchFamily="18" charset="0"/>
              </a:rPr>
              <a:t>ж</a:t>
            </a:r>
            <a:r>
              <a:rPr lang="ru-RU" sz="2400" b="1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980728"/>
            <a:ext cx="817507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672" y="908720"/>
            <a:ext cx="59766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k-KZ" dirty="0" smtClean="0"/>
              <a:t>                     </a:t>
            </a:r>
            <a:r>
              <a:rPr lang="kk-KZ" dirty="0"/>
              <a:t>Назарларыңызға </a:t>
            </a:r>
            <a:r>
              <a:rPr lang="kk-KZ" dirty="0" smtClean="0"/>
              <a:t>рахмет</a:t>
            </a:r>
            <a:r>
              <a:rPr lang="kk-KZ" dirty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3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656" y="908720"/>
            <a:ext cx="5516871" cy="310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32" y="4077072"/>
            <a:ext cx="3800873" cy="2181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28" y="3873751"/>
            <a:ext cx="4286250" cy="240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800872" y="1412776"/>
            <a:ext cx="4536504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 dirty="0"/>
              <a:t>2020 жылға арналған шығыстар бойынша Бюджет" Көксу ауданының тұрғын үй-коммуналдық шаруашылық және тұрғын үй инспекциясы бөлімі " мемлекеттік мекемесі 2020 жылға арналған міндеттемелер мен төлемдерді қаржыландыру жоспары </a:t>
            </a:r>
            <a:r>
              <a:rPr lang="kk-KZ" sz="1400" dirty="0" smtClean="0"/>
              <a:t>бойынша-3050339,00 </a:t>
            </a:r>
            <a:r>
              <a:rPr lang="kk-KZ" sz="1400" dirty="0"/>
              <a:t>мың теңге 2020 жылға </a:t>
            </a:r>
            <a:r>
              <a:rPr lang="kk-KZ" sz="1400" smtClean="0"/>
              <a:t>30 қарашадағы </a:t>
            </a:r>
            <a:r>
              <a:rPr lang="kk-KZ" sz="1400" dirty="0" smtClean="0"/>
              <a:t>игерілгені-1135324,14  </a:t>
            </a:r>
            <a:r>
              <a:rPr lang="kk-KZ" sz="1400" dirty="0"/>
              <a:t>мың теңге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Таблица базы данных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07" y="692696"/>
            <a:ext cx="8136904" cy="542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4568" y="764704"/>
            <a:ext cx="78488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600" dirty="0">
                <a:solidFill>
                  <a:srgbClr val="FFFF00"/>
                </a:solidFill>
              </a:rPr>
              <a:t>001 Жергілікті деңгейде тұрғын үй-коммуналдық шаруашылық және тұрғын үй қоры саласындағы мемлекеттік саясатты іске асыру жөніндегі қызметтер бөлімді ұстауға 2020 жылы - 17976,0 мың теңге </a:t>
            </a:r>
            <a:r>
              <a:rPr lang="kk-KZ" sz="1600" dirty="0" smtClean="0">
                <a:solidFill>
                  <a:srgbClr val="FFFF00"/>
                </a:solidFill>
              </a:rPr>
              <a:t>бөлінді,игерілгені-8394,02 </a:t>
            </a:r>
            <a:r>
              <a:rPr lang="kk-KZ" sz="1600" dirty="0">
                <a:solidFill>
                  <a:srgbClr val="FFFF00"/>
                </a:solidFill>
              </a:rPr>
              <a:t>мың теңге, оның ішінде штаттық бірліктер бойынша еңбекақы және табыс салығы және т. б. бөлінді-4410,0 мың </a:t>
            </a:r>
            <a:r>
              <a:rPr lang="kk-KZ" sz="1600" dirty="0" smtClean="0">
                <a:solidFill>
                  <a:srgbClr val="FFFF00"/>
                </a:solidFill>
              </a:rPr>
              <a:t>теңге.игерілгені-2798,00 </a:t>
            </a:r>
            <a:r>
              <a:rPr lang="kk-KZ" sz="1600" dirty="0">
                <a:solidFill>
                  <a:srgbClr val="FFFF00"/>
                </a:solidFill>
              </a:rPr>
              <a:t>мың теңге, сыйақы </a:t>
            </a:r>
            <a:r>
              <a:rPr lang="kk-KZ" sz="1600" dirty="0" smtClean="0">
                <a:solidFill>
                  <a:srgbClr val="FFFF00"/>
                </a:solidFill>
              </a:rPr>
              <a:t>1117,00 </a:t>
            </a:r>
            <a:r>
              <a:rPr lang="kk-KZ" sz="1600" dirty="0">
                <a:solidFill>
                  <a:srgbClr val="FFFF00"/>
                </a:solidFill>
              </a:rPr>
              <a:t>мың тенге игерілгені </a:t>
            </a:r>
            <a:r>
              <a:rPr lang="kk-KZ" sz="1600" dirty="0" smtClean="0">
                <a:solidFill>
                  <a:srgbClr val="FFFF00"/>
                </a:solidFill>
              </a:rPr>
              <a:t>1117,00 мың тенге, сауықтыруға 797,0 </a:t>
            </a:r>
            <a:r>
              <a:rPr lang="kk-KZ" sz="1600" dirty="0">
                <a:solidFill>
                  <a:srgbClr val="FFFF00"/>
                </a:solidFill>
              </a:rPr>
              <a:t>мың </a:t>
            </a:r>
            <a:r>
              <a:rPr lang="kk-KZ" sz="1600" dirty="0" smtClean="0">
                <a:solidFill>
                  <a:srgbClr val="FFFF00"/>
                </a:solidFill>
              </a:rPr>
              <a:t>теңге игерілгені 368,09 </a:t>
            </a:r>
            <a:r>
              <a:rPr lang="kk-KZ" sz="1600" dirty="0">
                <a:solidFill>
                  <a:srgbClr val="FFFF00"/>
                </a:solidFill>
              </a:rPr>
              <a:t>мың тенге әлеуметтік </a:t>
            </a:r>
            <a:r>
              <a:rPr lang="kk-KZ" sz="1600" dirty="0" smtClean="0">
                <a:solidFill>
                  <a:srgbClr val="FFFF00"/>
                </a:solidFill>
              </a:rPr>
              <a:t>салық-298,0 </a:t>
            </a:r>
            <a:r>
              <a:rPr lang="kk-KZ" sz="1600" dirty="0">
                <a:solidFill>
                  <a:srgbClr val="FFFF00"/>
                </a:solidFill>
              </a:rPr>
              <a:t>мың теңге </a:t>
            </a:r>
            <a:r>
              <a:rPr lang="kk-KZ" sz="1600" dirty="0" smtClean="0">
                <a:solidFill>
                  <a:srgbClr val="FFFF00"/>
                </a:solidFill>
              </a:rPr>
              <a:t>игерілгені-214,30 </a:t>
            </a:r>
            <a:r>
              <a:rPr lang="kk-KZ" sz="1600" dirty="0">
                <a:solidFill>
                  <a:srgbClr val="FFFF00"/>
                </a:solidFill>
              </a:rPr>
              <a:t>мың теңге, әлеуметтік </a:t>
            </a:r>
            <a:r>
              <a:rPr lang="kk-KZ" sz="1600" dirty="0" smtClean="0">
                <a:solidFill>
                  <a:srgbClr val="FFFF00"/>
                </a:solidFill>
              </a:rPr>
              <a:t>аударымдар-161,0 </a:t>
            </a:r>
            <a:r>
              <a:rPr lang="kk-KZ" sz="1600" dirty="0">
                <a:solidFill>
                  <a:srgbClr val="FFFF00"/>
                </a:solidFill>
              </a:rPr>
              <a:t>мың теңге</a:t>
            </a:r>
            <a:r>
              <a:rPr lang="kk-KZ" sz="1600" dirty="0" smtClean="0">
                <a:solidFill>
                  <a:srgbClr val="FFFF00"/>
                </a:solidFill>
              </a:rPr>
              <a:t>,-116,89 </a:t>
            </a:r>
            <a:r>
              <a:rPr lang="kk-KZ" sz="1600" dirty="0">
                <a:solidFill>
                  <a:srgbClr val="FFFF00"/>
                </a:solidFill>
              </a:rPr>
              <a:t>мың теңге шығын, автокөлікті сақтандыру-18,0 мың теңге, медициналық </a:t>
            </a:r>
            <a:r>
              <a:rPr lang="kk-KZ" sz="1600" dirty="0" smtClean="0">
                <a:solidFill>
                  <a:srgbClr val="FFFF00"/>
                </a:solidFill>
              </a:rPr>
              <a:t>сақтандыру-102,0 </a:t>
            </a:r>
            <a:r>
              <a:rPr lang="kk-KZ" sz="1600" dirty="0">
                <a:solidFill>
                  <a:srgbClr val="FFFF00"/>
                </a:solidFill>
              </a:rPr>
              <a:t>мың теңге </a:t>
            </a:r>
            <a:r>
              <a:rPr lang="kk-KZ" sz="1600" dirty="0" smtClean="0">
                <a:solidFill>
                  <a:srgbClr val="FFFF00"/>
                </a:solidFill>
              </a:rPr>
              <a:t>игерілгені-77,25 </a:t>
            </a:r>
            <a:r>
              <a:rPr lang="kk-KZ" sz="1600" dirty="0">
                <a:solidFill>
                  <a:srgbClr val="FFFF00"/>
                </a:solidFill>
              </a:rPr>
              <a:t>мың теңге,техникалық қызметкерлердің еңбекақысы – </a:t>
            </a:r>
            <a:r>
              <a:rPr lang="kk-KZ" sz="1600" dirty="0" smtClean="0">
                <a:solidFill>
                  <a:srgbClr val="FFFF00"/>
                </a:solidFill>
              </a:rPr>
              <a:t>1748,0 </a:t>
            </a:r>
            <a:r>
              <a:rPr lang="kk-KZ" sz="1600" dirty="0">
                <a:solidFill>
                  <a:srgbClr val="FFFF00"/>
                </a:solidFill>
              </a:rPr>
              <a:t>мың теңге </a:t>
            </a:r>
            <a:r>
              <a:rPr lang="kk-KZ" sz="1600" dirty="0" smtClean="0">
                <a:solidFill>
                  <a:srgbClr val="FFFF00"/>
                </a:solidFill>
              </a:rPr>
              <a:t>орындалғаны-1301,27 </a:t>
            </a:r>
            <a:r>
              <a:rPr lang="kk-KZ" sz="1600" dirty="0">
                <a:solidFill>
                  <a:srgbClr val="FFFF00"/>
                </a:solidFill>
              </a:rPr>
              <a:t>мың теңге, техникалық қызметкерлердің </a:t>
            </a:r>
            <a:r>
              <a:rPr lang="kk-KZ" sz="1600" dirty="0" smtClean="0">
                <a:solidFill>
                  <a:srgbClr val="FFFF00"/>
                </a:solidFill>
              </a:rPr>
              <a:t>салықтары-180, </a:t>
            </a:r>
            <a:r>
              <a:rPr lang="kk-KZ" sz="1600" dirty="0">
                <a:solidFill>
                  <a:srgbClr val="FFFF00"/>
                </a:solidFill>
              </a:rPr>
              <a:t>0 мың </a:t>
            </a:r>
            <a:r>
              <a:rPr lang="kk-KZ" sz="1600" dirty="0" smtClean="0">
                <a:solidFill>
                  <a:srgbClr val="FFFF00"/>
                </a:solidFill>
              </a:rPr>
              <a:t>теңге,игерілгені-123,09 </a:t>
            </a:r>
            <a:r>
              <a:rPr lang="kk-KZ" sz="1600" dirty="0">
                <a:solidFill>
                  <a:srgbClr val="FFFF00"/>
                </a:solidFill>
              </a:rPr>
              <a:t>мың теңге жанар </a:t>
            </a:r>
            <a:r>
              <a:rPr lang="kk-KZ" sz="1600" dirty="0" smtClean="0">
                <a:solidFill>
                  <a:srgbClr val="FFFF00"/>
                </a:solidFill>
              </a:rPr>
              <a:t>майды </a:t>
            </a:r>
            <a:r>
              <a:rPr lang="kk-KZ" sz="1600" dirty="0">
                <a:solidFill>
                  <a:srgbClr val="FFFF00"/>
                </a:solidFill>
              </a:rPr>
              <a:t>сатып алуға 468,0 мың тенге бөлінді </a:t>
            </a:r>
            <a:r>
              <a:rPr lang="kk-KZ" sz="1600" dirty="0" smtClean="0">
                <a:solidFill>
                  <a:srgbClr val="FFFF00"/>
                </a:solidFill>
              </a:rPr>
              <a:t>игерілгені-296,08 </a:t>
            </a:r>
            <a:r>
              <a:rPr lang="kk-KZ" sz="1600" dirty="0">
                <a:solidFill>
                  <a:srgbClr val="FFFF00"/>
                </a:solidFill>
              </a:rPr>
              <a:t>мың тенге,Интернет желісіне қызмет көрсету - 384,0 мың теңге </a:t>
            </a:r>
            <a:r>
              <a:rPr lang="kk-KZ" sz="1600" dirty="0" smtClean="0">
                <a:solidFill>
                  <a:srgbClr val="FFFF00"/>
                </a:solidFill>
              </a:rPr>
              <a:t>игерілді-194,64 </a:t>
            </a:r>
            <a:r>
              <a:rPr lang="kk-KZ" sz="1600" dirty="0">
                <a:solidFill>
                  <a:srgbClr val="FFFF00"/>
                </a:solidFill>
              </a:rPr>
              <a:t>мың теңге, банктік қызметтер, ұйымдастыру техникасын жөндеу бойынша қызметтер, Автокөлікті жөндеу бойынша </a:t>
            </a:r>
            <a:r>
              <a:rPr lang="kk-KZ" sz="1600" dirty="0" smtClean="0">
                <a:solidFill>
                  <a:srgbClr val="FFFF00"/>
                </a:solidFill>
              </a:rPr>
              <a:t>қызметтер-7364,0 </a:t>
            </a:r>
            <a:r>
              <a:rPr lang="kk-KZ" sz="1600" dirty="0">
                <a:solidFill>
                  <a:srgbClr val="FFFF00"/>
                </a:solidFill>
              </a:rPr>
              <a:t>мың </a:t>
            </a:r>
            <a:r>
              <a:rPr lang="kk-KZ" sz="1600" dirty="0" smtClean="0">
                <a:solidFill>
                  <a:srgbClr val="FFFF00"/>
                </a:solidFill>
              </a:rPr>
              <a:t>теңге1469,64 </a:t>
            </a:r>
            <a:r>
              <a:rPr lang="kk-KZ" sz="1600" dirty="0">
                <a:solidFill>
                  <a:srgbClr val="FFFF00"/>
                </a:solidFill>
              </a:rPr>
              <a:t>мың теңге игерілді, іссапар-371,0 теңге жүмсылған қаражат 26,51 мың тенге, Басқа да ағымдағы шығыстар -33,0 мың </a:t>
            </a:r>
            <a:r>
              <a:rPr lang="kk-KZ" sz="1600" dirty="0" smtClean="0">
                <a:solidFill>
                  <a:srgbClr val="FFFF00"/>
                </a:solidFill>
              </a:rPr>
              <a:t>теңге</a:t>
            </a:r>
          </a:p>
          <a:p>
            <a:r>
              <a:rPr lang="ru-RU" sz="1600" dirty="0" err="1">
                <a:solidFill>
                  <a:srgbClr val="FFFF00"/>
                </a:solidFill>
              </a:rPr>
              <a:t>Мемлекеттік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органның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err="1">
                <a:solidFill>
                  <a:srgbClr val="FFFF00"/>
                </a:solidFill>
              </a:rPr>
              <a:t>күрделі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smtClean="0">
                <a:solidFill>
                  <a:srgbClr val="FFFF00"/>
                </a:solidFill>
              </a:rPr>
              <a:t>шығыстары-188,0 </a:t>
            </a:r>
            <a:r>
              <a:rPr lang="ru-RU" sz="1600" dirty="0" err="1" smtClean="0">
                <a:solidFill>
                  <a:srgbClr val="FFFF00"/>
                </a:solidFill>
              </a:rPr>
              <a:t>мың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теңге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0" y="764704"/>
            <a:ext cx="7971093" cy="520327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8584" y="908720"/>
            <a:ext cx="6220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/>
              <a:t>азаматтардың жекелеген санаттарын тұрғын үймен қамтамасыз ету-19500,0 мың теңге.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97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7" y="1772816"/>
            <a:ext cx="4016737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80" y="2996952"/>
            <a:ext cx="3882209" cy="2911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304" y="764704"/>
            <a:ext cx="361611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65868" y="1052736"/>
            <a:ext cx="4032448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kk-KZ" sz="3600" dirty="0" smtClean="0"/>
              <a:t>       Балпық Би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2920" y="1772816"/>
            <a:ext cx="4953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dirty="0">
                <a:solidFill>
                  <a:srgbClr val="00B050"/>
                </a:solidFill>
              </a:rPr>
              <a:t>елді мекендерді абаттандыру және көгалдандыру-755431,0 мың </a:t>
            </a:r>
            <a:r>
              <a:rPr lang="kk-KZ" dirty="0" smtClean="0">
                <a:solidFill>
                  <a:srgbClr val="00B050"/>
                </a:solidFill>
              </a:rPr>
              <a:t>теңге.игерілгені-310644,19 </a:t>
            </a:r>
            <a:r>
              <a:rPr lang="kk-KZ" dirty="0">
                <a:solidFill>
                  <a:srgbClr val="00B050"/>
                </a:solidFill>
              </a:rPr>
              <a:t>мың теңге </a:t>
            </a:r>
            <a:r>
              <a:rPr lang="ru-RU" i="1" dirty="0" smtClean="0">
                <a:solidFill>
                  <a:srgbClr val="00B050"/>
                </a:solidFill>
              </a:rPr>
              <a:t>.</a:t>
            </a:r>
            <a:endParaRPr lang="ru-RU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3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08" y="980728"/>
            <a:ext cx="4752528" cy="41490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68624" y="1844824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FFFF"/>
                </a:solidFill>
              </a:rPr>
              <a:t>Әлеуметтік</a:t>
            </a:r>
            <a:r>
              <a:rPr lang="ru-RU" dirty="0" smtClean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көмек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ретінде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тұрғын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үй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сертификаттарын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smtClean="0">
                <a:solidFill>
                  <a:srgbClr val="00FFFF"/>
                </a:solidFill>
              </a:rPr>
              <a:t>беру-10 000,00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 </a:t>
            </a:r>
            <a:r>
              <a:rPr lang="ru-RU" dirty="0" smtClean="0">
                <a:solidFill>
                  <a:srgbClr val="00FFFF"/>
                </a:solidFill>
              </a:rPr>
              <a:t>игерілгені-4224,00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 </a:t>
            </a:r>
            <a:endParaRPr lang="ru-RU" dirty="0" smtClean="0">
              <a:solidFill>
                <a:srgbClr val="00FFFF"/>
              </a:solidFill>
            </a:endParaRPr>
          </a:p>
          <a:p>
            <a:r>
              <a:rPr lang="ru-RU" dirty="0" err="1">
                <a:solidFill>
                  <a:srgbClr val="00FFFF"/>
                </a:solidFill>
              </a:rPr>
              <a:t>Әлеуметтік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қолдау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ретінде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тұрғын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үй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сертификаттарын</a:t>
            </a:r>
            <a:r>
              <a:rPr lang="ru-RU" dirty="0">
                <a:solidFill>
                  <a:srgbClr val="00FFFF"/>
                </a:solidFill>
              </a:rPr>
              <a:t> беру </a:t>
            </a:r>
            <a:r>
              <a:rPr lang="ru-RU" dirty="0" err="1">
                <a:solidFill>
                  <a:srgbClr val="00FFFF"/>
                </a:solidFill>
              </a:rPr>
              <a:t>үшін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бюджеттік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 smtClean="0">
                <a:solidFill>
                  <a:srgbClr val="00FFFF"/>
                </a:solidFill>
              </a:rPr>
              <a:t>кредиттер</a:t>
            </a:r>
            <a:r>
              <a:rPr lang="ru-RU" dirty="0" smtClean="0">
                <a:solidFill>
                  <a:srgbClr val="00FFFF"/>
                </a:solidFill>
              </a:rPr>
              <a:t>- 5000,00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 </a:t>
            </a:r>
            <a:r>
              <a:rPr lang="ru-RU" dirty="0" smtClean="0">
                <a:solidFill>
                  <a:srgbClr val="00FFFF"/>
                </a:solidFill>
              </a:rPr>
              <a:t>игерілгені-4612,00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теңге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endParaRPr lang="ru-RU" dirty="0" smtClean="0">
              <a:solidFill>
                <a:srgbClr val="00FFFF"/>
              </a:solidFill>
            </a:endParaRPr>
          </a:p>
          <a:p>
            <a:r>
              <a:rPr lang="ru-RU" dirty="0" err="1">
                <a:solidFill>
                  <a:srgbClr val="00FFFF"/>
                </a:solidFill>
              </a:rPr>
              <a:t>Сенім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білдірілген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агенттің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тұрғын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үй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сертификаттарын</a:t>
            </a:r>
            <a:r>
              <a:rPr lang="ru-RU" dirty="0">
                <a:solidFill>
                  <a:srgbClr val="00FFFF"/>
                </a:solidFill>
              </a:rPr>
              <a:t> беру </a:t>
            </a:r>
            <a:r>
              <a:rPr lang="ru-RU" dirty="0" err="1">
                <a:solidFill>
                  <a:srgbClr val="00FFFF"/>
                </a:solidFill>
              </a:rPr>
              <a:t>бойынша</a:t>
            </a:r>
            <a:r>
              <a:rPr lang="ru-RU" dirty="0">
                <a:solidFill>
                  <a:srgbClr val="00FFFF"/>
                </a:solidFill>
              </a:rPr>
              <a:t> (</a:t>
            </a:r>
            <a:r>
              <a:rPr lang="ru-RU" dirty="0" err="1">
                <a:solidFill>
                  <a:srgbClr val="00FFFF"/>
                </a:solidFill>
              </a:rPr>
              <a:t>бюджеттік</a:t>
            </a:r>
            <a:r>
              <a:rPr lang="ru-RU" dirty="0">
                <a:solidFill>
                  <a:srgbClr val="00FFFF"/>
                </a:solidFill>
              </a:rPr>
              <a:t> кредит </a:t>
            </a:r>
            <a:r>
              <a:rPr lang="ru-RU" dirty="0" err="1">
                <a:solidFill>
                  <a:srgbClr val="00FFFF"/>
                </a:solidFill>
              </a:rPr>
              <a:t>түріндегі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әлеуметтік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қолдау</a:t>
            </a:r>
            <a:r>
              <a:rPr lang="ru-RU" dirty="0">
                <a:solidFill>
                  <a:srgbClr val="00FFFF"/>
                </a:solidFill>
              </a:rPr>
              <a:t>) </a:t>
            </a:r>
            <a:r>
              <a:rPr lang="ru-RU" dirty="0" err="1">
                <a:solidFill>
                  <a:srgbClr val="00FFFF"/>
                </a:solidFill>
              </a:rPr>
              <a:t>қызметтеріне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>
                <a:solidFill>
                  <a:srgbClr val="00FFFF"/>
                </a:solidFill>
              </a:rPr>
              <a:t>ақы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 smtClean="0">
                <a:solidFill>
                  <a:srgbClr val="00FFFF"/>
                </a:solidFill>
              </a:rPr>
              <a:t>төлеу</a:t>
            </a:r>
            <a:r>
              <a:rPr lang="ru-RU" dirty="0" smtClean="0">
                <a:solidFill>
                  <a:srgbClr val="00FFFF"/>
                </a:solidFill>
              </a:rPr>
              <a:t>- 125,00 </a:t>
            </a:r>
            <a:r>
              <a:rPr lang="ru-RU" dirty="0" err="1">
                <a:solidFill>
                  <a:srgbClr val="00FFFF"/>
                </a:solidFill>
              </a:rPr>
              <a:t>мың</a:t>
            </a:r>
            <a:r>
              <a:rPr lang="ru-RU" dirty="0">
                <a:solidFill>
                  <a:srgbClr val="00FFFF"/>
                </a:solidFill>
              </a:rPr>
              <a:t> </a:t>
            </a:r>
            <a:r>
              <a:rPr lang="ru-RU" dirty="0" err="1" smtClean="0">
                <a:solidFill>
                  <a:srgbClr val="00FFFF"/>
                </a:solidFill>
              </a:rPr>
              <a:t>теңге</a:t>
            </a:r>
            <a:endParaRPr lang="ru-RU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5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2" y="980728"/>
            <a:ext cx="8149136" cy="48965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072680" y="764704"/>
            <a:ext cx="5356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0592" y="764704"/>
            <a:ext cx="4953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ЧС </a:t>
            </a:r>
            <a:r>
              <a:rPr lang="ru-RU" dirty="0" err="1">
                <a:solidFill>
                  <a:srgbClr val="FF0000"/>
                </a:solidFill>
              </a:rPr>
              <a:t>іс-шараларды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жүргізу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бағдарламасы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бойынша-12000,0 </a:t>
            </a:r>
            <a:r>
              <a:rPr lang="ru-RU" dirty="0" err="1">
                <a:solidFill>
                  <a:srgbClr val="FF0000"/>
                </a:solidFill>
              </a:rPr>
              <a:t>мың</a:t>
            </a:r>
            <a:r>
              <a:rPr lang="ru-RU" dirty="0">
                <a:solidFill>
                  <a:srgbClr val="FF0000"/>
                </a:solidFill>
              </a:rPr>
              <a:t> тенге </a:t>
            </a:r>
            <a:r>
              <a:rPr lang="ru-RU" dirty="0" err="1">
                <a:solidFill>
                  <a:srgbClr val="FF0000"/>
                </a:solidFill>
              </a:rPr>
              <a:t>толық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жұмсалды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err="1">
                <a:solidFill>
                  <a:srgbClr val="FF0000"/>
                </a:solidFill>
              </a:rPr>
              <a:t>Әлеуметтік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табиғи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және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техногендік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сипаттағы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төтенше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жағдайларды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жою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үшін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жергілікті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атқарушы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органның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төтенше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резерві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есебінен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іс-шаралар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өткізуге-23860,0 </a:t>
            </a:r>
            <a:r>
              <a:rPr lang="ru-RU" dirty="0" err="1" smtClean="0">
                <a:solidFill>
                  <a:srgbClr val="FF0000"/>
                </a:solidFill>
              </a:rPr>
              <a:t>мың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теңге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6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99" y="1080918"/>
            <a:ext cx="8079586" cy="5040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6500" y="2828836"/>
            <a:ext cx="4953000" cy="160043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400" dirty="0" err="1"/>
              <a:t>Қазақстан</a:t>
            </a:r>
            <a:r>
              <a:rPr lang="ru-RU" sz="1400" dirty="0"/>
              <a:t> </a:t>
            </a:r>
            <a:r>
              <a:rPr lang="ru-RU" sz="1400" dirty="0" err="1"/>
              <a:t>Республикасында</a:t>
            </a:r>
            <a:r>
              <a:rPr lang="ru-RU" sz="1400" dirty="0"/>
              <a:t> </a:t>
            </a:r>
            <a:r>
              <a:rPr lang="ru-RU" sz="1400" dirty="0" err="1"/>
              <a:t>төтенше</a:t>
            </a:r>
            <a:r>
              <a:rPr lang="ru-RU" sz="1400" dirty="0"/>
              <a:t> </a:t>
            </a:r>
            <a:r>
              <a:rPr lang="ru-RU" sz="1400" dirty="0" err="1"/>
              <a:t>жағдай</a:t>
            </a:r>
            <a:r>
              <a:rPr lang="ru-RU" sz="1400" dirty="0"/>
              <a:t> </a:t>
            </a:r>
            <a:r>
              <a:rPr lang="ru-RU" sz="1400" dirty="0" err="1"/>
              <a:t>режимінде</a:t>
            </a:r>
            <a:r>
              <a:rPr lang="ru-RU" sz="1400" dirty="0"/>
              <a:t> </a:t>
            </a:r>
            <a:r>
              <a:rPr lang="ru-RU" sz="1400" dirty="0" err="1"/>
              <a:t>коммуналдық</a:t>
            </a:r>
            <a:r>
              <a:rPr lang="ru-RU" sz="1400" dirty="0"/>
              <a:t> </a:t>
            </a:r>
            <a:r>
              <a:rPr lang="ru-RU" sz="1400" dirty="0" err="1"/>
              <a:t>қызметтерге</a:t>
            </a:r>
            <a:r>
              <a:rPr lang="ru-RU" sz="1400" dirty="0"/>
              <a:t> </a:t>
            </a:r>
            <a:r>
              <a:rPr lang="ru-RU" sz="1400" dirty="0" err="1"/>
              <a:t>ақы</a:t>
            </a:r>
            <a:r>
              <a:rPr lang="ru-RU" sz="1400" dirty="0"/>
              <a:t> </a:t>
            </a:r>
            <a:r>
              <a:rPr lang="ru-RU" sz="1400" dirty="0" err="1"/>
              <a:t>төлеу</a:t>
            </a:r>
            <a:r>
              <a:rPr lang="ru-RU" sz="1400" dirty="0"/>
              <a:t> </a:t>
            </a:r>
            <a:r>
              <a:rPr lang="ru-RU" sz="1400" dirty="0" err="1"/>
              <a:t>бойынша</a:t>
            </a:r>
            <a:r>
              <a:rPr lang="ru-RU" sz="1400" dirty="0"/>
              <a:t> </a:t>
            </a:r>
            <a:r>
              <a:rPr lang="ru-RU" sz="1400" dirty="0" err="1"/>
              <a:t>халықтың</a:t>
            </a:r>
            <a:r>
              <a:rPr lang="ru-RU" sz="1400" dirty="0"/>
              <a:t> </a:t>
            </a:r>
            <a:r>
              <a:rPr lang="ru-RU" sz="1400" dirty="0" err="1"/>
              <a:t>төлемдерін</a:t>
            </a:r>
            <a:r>
              <a:rPr lang="ru-RU" sz="1400" dirty="0"/>
              <a:t> </a:t>
            </a:r>
            <a:r>
              <a:rPr lang="ru-RU" sz="1400" dirty="0" err="1" smtClean="0"/>
              <a:t>өтеу</a:t>
            </a:r>
            <a:r>
              <a:rPr lang="ru-RU" sz="1400" dirty="0" smtClean="0"/>
              <a:t> -357266,0 </a:t>
            </a:r>
            <a:r>
              <a:rPr lang="ru-RU" sz="1400" dirty="0" err="1" smtClean="0"/>
              <a:t>мың</a:t>
            </a:r>
            <a:r>
              <a:rPr lang="ru-RU" sz="1400" dirty="0" smtClean="0"/>
              <a:t> </a:t>
            </a:r>
            <a:r>
              <a:rPr lang="ru-RU" sz="1400" dirty="0" err="1" smtClean="0"/>
              <a:t>теңге</a:t>
            </a:r>
            <a:r>
              <a:rPr lang="ru-RU" sz="1400" dirty="0" smtClean="0"/>
              <a:t>, 49174,00 </a:t>
            </a:r>
            <a:r>
              <a:rPr lang="ru-RU" sz="1400" dirty="0" err="1" smtClean="0"/>
              <a:t>мың</a:t>
            </a:r>
            <a:r>
              <a:rPr lang="ru-RU" sz="1400" dirty="0" smtClean="0"/>
              <a:t> </a:t>
            </a:r>
            <a:r>
              <a:rPr lang="ru-RU" sz="1400" dirty="0" err="1" smtClean="0"/>
              <a:t>теңге</a:t>
            </a:r>
            <a:r>
              <a:rPr lang="ru-RU" sz="1400" dirty="0" smtClean="0"/>
              <a:t> </a:t>
            </a:r>
            <a:r>
              <a:rPr lang="ru-RU" sz="1400" dirty="0" err="1" smtClean="0"/>
              <a:t>игерілгені</a:t>
            </a:r>
            <a:r>
              <a:rPr lang="ru-RU" sz="1400" dirty="0" smtClean="0"/>
              <a:t>.</a:t>
            </a:r>
          </a:p>
          <a:p>
            <a:r>
              <a:rPr lang="ru-RU" sz="1400" dirty="0" err="1" smtClean="0"/>
              <a:t>Төмен</a:t>
            </a:r>
            <a:r>
              <a:rPr lang="ru-RU" sz="1400" dirty="0" smtClean="0"/>
              <a:t> </a:t>
            </a:r>
            <a:r>
              <a:rPr lang="ru-RU" sz="1400" dirty="0" err="1"/>
              <a:t>тұрған</a:t>
            </a:r>
            <a:r>
              <a:rPr lang="ru-RU" sz="1400" dirty="0"/>
              <a:t> </a:t>
            </a:r>
            <a:r>
              <a:rPr lang="ru-RU" sz="1400" dirty="0" err="1"/>
              <a:t>бюджеттерге</a:t>
            </a:r>
            <a:r>
              <a:rPr lang="ru-RU" sz="1400" dirty="0"/>
              <a:t> </a:t>
            </a:r>
            <a:r>
              <a:rPr lang="ru-RU" sz="1400" dirty="0" err="1"/>
              <a:t>берілетін</a:t>
            </a:r>
            <a:r>
              <a:rPr lang="ru-RU" sz="1400" dirty="0"/>
              <a:t> </a:t>
            </a:r>
            <a:r>
              <a:rPr lang="ru-RU" sz="1400" dirty="0" err="1"/>
              <a:t>ағымдағы</a:t>
            </a:r>
            <a:r>
              <a:rPr lang="ru-RU" sz="1400" dirty="0"/>
              <a:t> </a:t>
            </a:r>
            <a:r>
              <a:rPr lang="ru-RU" sz="1400" dirty="0" err="1"/>
              <a:t>нысаналы</a:t>
            </a:r>
            <a:r>
              <a:rPr lang="ru-RU" sz="1400" dirty="0"/>
              <a:t> </a:t>
            </a:r>
            <a:r>
              <a:rPr lang="ru-RU" sz="1400" dirty="0" smtClean="0"/>
              <a:t>трансферттер-120 640,0 </a:t>
            </a:r>
            <a:r>
              <a:rPr lang="ru-RU" sz="1400" dirty="0" err="1"/>
              <a:t>мың</a:t>
            </a:r>
            <a:r>
              <a:rPr lang="ru-RU" sz="1400" dirty="0"/>
              <a:t> </a:t>
            </a:r>
            <a:r>
              <a:rPr lang="ru-RU" sz="1400" dirty="0" err="1"/>
              <a:t>теңге</a:t>
            </a:r>
            <a:r>
              <a:rPr lang="ru-RU" sz="1400" dirty="0"/>
              <a:t> </a:t>
            </a:r>
            <a:r>
              <a:rPr lang="ru-RU" sz="1400" dirty="0" err="1"/>
              <a:t>жұмсалған</a:t>
            </a:r>
            <a:r>
              <a:rPr lang="ru-RU" sz="1400" dirty="0"/>
              <a:t> </a:t>
            </a:r>
            <a:r>
              <a:rPr lang="ru-RU" sz="1400" dirty="0" err="1"/>
              <a:t>қаражат</a:t>
            </a:r>
            <a:r>
              <a:rPr lang="ru-RU" sz="1400" dirty="0"/>
              <a:t> </a:t>
            </a:r>
            <a:r>
              <a:rPr lang="ru-RU" sz="1400" dirty="0" smtClean="0"/>
              <a:t>52742,00 </a:t>
            </a:r>
            <a:r>
              <a:rPr lang="ru-RU" sz="1400" dirty="0" err="1"/>
              <a:t>мың</a:t>
            </a:r>
            <a:r>
              <a:rPr lang="ru-RU" sz="1400" dirty="0"/>
              <a:t> тенге.</a:t>
            </a:r>
          </a:p>
        </p:txBody>
      </p:sp>
    </p:spTree>
    <p:extLst>
      <p:ext uri="{BB962C8B-B14F-4D97-AF65-F5344CB8AC3E}">
        <p14:creationId xmlns:p14="http://schemas.microsoft.com/office/powerpoint/2010/main" val="6116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620688"/>
            <a:ext cx="792178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0672" y="1268760"/>
            <a:ext cx="4953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Ауыл</a:t>
            </a:r>
            <a:r>
              <a:rPr lang="ru-RU" dirty="0">
                <a:solidFill>
                  <a:srgbClr val="FFFF00"/>
                </a:solidFill>
              </a:rPr>
              <a:t>-Ел </a:t>
            </a:r>
            <a:r>
              <a:rPr lang="ru-RU" dirty="0" err="1">
                <a:solidFill>
                  <a:srgbClr val="FFFF00"/>
                </a:solidFill>
              </a:rPr>
              <a:t>бесігі</a:t>
            </a:r>
            <a:r>
              <a:rPr lang="ru-RU" dirty="0">
                <a:solidFill>
                  <a:srgbClr val="FFFF00"/>
                </a:solidFill>
              </a:rPr>
              <a:t>» </a:t>
            </a:r>
            <a:r>
              <a:rPr lang="ru-RU" dirty="0" err="1">
                <a:solidFill>
                  <a:srgbClr val="FFFF00"/>
                </a:solidFill>
              </a:rPr>
              <a:t>жобасы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шеңберінде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ауылдық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елді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мекендердегі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әлеуметтік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инженерлік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инфрақұрылымдарды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дамыту-256587,0 </a:t>
            </a:r>
            <a:r>
              <a:rPr lang="ru-RU" dirty="0" err="1">
                <a:solidFill>
                  <a:srgbClr val="FFFF00"/>
                </a:solidFill>
              </a:rPr>
              <a:t>мың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тенге</a:t>
            </a:r>
          </a:p>
          <a:p>
            <a:r>
              <a:rPr lang="ru-RU" dirty="0" err="1">
                <a:solidFill>
                  <a:srgbClr val="FFFF00"/>
                </a:solidFill>
              </a:rPr>
              <a:t>Сумен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жабдықтау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су </a:t>
            </a:r>
            <a:r>
              <a:rPr lang="ru-RU" dirty="0" err="1">
                <a:solidFill>
                  <a:srgbClr val="FFFF00"/>
                </a:solidFill>
              </a:rPr>
              <a:t>бұру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жүйесінің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жұмыс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істеуі-15577,0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теңге</a:t>
            </a:r>
            <a:r>
              <a:rPr lang="ru-RU" dirty="0" smtClean="0">
                <a:solidFill>
                  <a:srgbClr val="FFFF00"/>
                </a:solidFill>
              </a:rPr>
              <a:t>, 15555,56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 err="1">
                <a:solidFill>
                  <a:srgbClr val="FFFF00"/>
                </a:solidFill>
              </a:rPr>
              <a:t>Елд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мекендердегі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көшелерд</a:t>
            </a:r>
            <a:r>
              <a:rPr lang="en-US" dirty="0" err="1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жарықтандыру-18131,0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теңге</a:t>
            </a:r>
            <a:r>
              <a:rPr lang="ru-RU" dirty="0" smtClean="0">
                <a:solidFill>
                  <a:srgbClr val="FFFF00"/>
                </a:solidFill>
              </a:rPr>
              <a:t>, 7142,00 мы</a:t>
            </a:r>
            <a:r>
              <a:rPr lang="kk-KZ" dirty="0" smtClean="0">
                <a:solidFill>
                  <a:srgbClr val="FFFF00"/>
                </a:solidFill>
              </a:rPr>
              <a:t>ң теңге игерілді</a:t>
            </a:r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>
                <a:solidFill>
                  <a:srgbClr val="FFFF00"/>
                </a:solidFill>
              </a:rPr>
              <a:t>Сумен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жабдықтау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және</a:t>
            </a:r>
            <a:r>
              <a:rPr lang="ru-RU" dirty="0">
                <a:solidFill>
                  <a:srgbClr val="FFFF00"/>
                </a:solidFill>
              </a:rPr>
              <a:t> су </a:t>
            </a:r>
            <a:r>
              <a:rPr lang="ru-RU" dirty="0" err="1">
                <a:solidFill>
                  <a:srgbClr val="FFFF00"/>
                </a:solidFill>
              </a:rPr>
              <a:t>бұру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жүйелерін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дамыту-1438058,0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теңге</a:t>
            </a:r>
            <a:r>
              <a:rPr lang="ru-RU" dirty="0" smtClean="0">
                <a:solidFill>
                  <a:srgbClr val="FFFF00"/>
                </a:solidFill>
              </a:rPr>
              <a:t>, 646677,00 </a:t>
            </a:r>
            <a:r>
              <a:rPr lang="ru-RU" dirty="0" err="1" smtClean="0">
                <a:solidFill>
                  <a:srgbClr val="FFFF00"/>
                </a:solidFill>
              </a:rPr>
              <a:t>мың</a:t>
            </a:r>
            <a:r>
              <a:rPr lang="ru-RU" dirty="0" smtClean="0">
                <a:solidFill>
                  <a:srgbClr val="FFFF00"/>
                </a:solidFill>
              </a:rPr>
              <a:t> тенге </a:t>
            </a:r>
            <a:r>
              <a:rPr lang="ru-RU" dirty="0" err="1" smtClean="0">
                <a:solidFill>
                  <a:srgbClr val="FFFF00"/>
                </a:solidFill>
              </a:rPr>
              <a:t>игерілді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26438</TotalTime>
  <Words>439</Words>
  <Application>Microsoft Office PowerPoint</Application>
  <PresentationFormat>Лист A4 (210x297 мм)</PresentationFormat>
  <Paragraphs>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Кнопка</vt:lpstr>
      <vt:lpstr>Көксу ауданының тұрғын үй-коммуналдық шаруашылық және тұрғын үй инспекция бөлімінің 2020 жылға қараша айының орындау арналған азаматтық бюджеті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User</cp:lastModifiedBy>
  <cp:revision>1977</cp:revision>
  <cp:lastPrinted>2016-07-20T11:16:55Z</cp:lastPrinted>
  <dcterms:created xsi:type="dcterms:W3CDTF">2004-02-06T14:47:15Z</dcterms:created>
  <dcterms:modified xsi:type="dcterms:W3CDTF">2021-01-15T12:24:10Z</dcterms:modified>
</cp:coreProperties>
</file>