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1078" r:id="rId2"/>
    <p:sldId id="1163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70" d="100"/>
          <a:sy n="70" d="100"/>
        </p:scale>
        <p:origin x="636" y="17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939088357095371E-3"/>
          <c:y val="5.39252718164005E-2"/>
          <c:w val="0.98975109809663253"/>
          <c:h val="0.59513274336283173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Sheet1!$B$1:$H$1</c15:sqref>
                  </c15:fullRef>
                </c:ext>
              </c:extLst>
              <c:f>(Sheet1!$B$1:$E$1,Sheet1!$G$1:$H$1)</c:f>
              <c:strCache>
                <c:ptCount val="5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  <c:pt idx="3">
                  <c:v>4 кв</c:v>
                </c:pt>
                <c:pt idx="4">
                  <c:v>6 кв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Sheet1!$B$2:$H$2</c15:sqref>
                  </c15:fullRef>
                </c:ext>
              </c:extLst>
              <c:f>(Sheet1!$B$2:$E$2,Sheet1!$G$2:$H$2)</c:f>
              <c:numCache>
                <c:formatCode>0.00%</c:formatCode>
                <c:ptCount val="6"/>
                <c:pt idx="0">
                  <c:v>0.73499999999999999</c:v>
                </c:pt>
                <c:pt idx="1">
                  <c:v>5.3999999999999999E-2</c:v>
                </c:pt>
                <c:pt idx="2">
                  <c:v>2.1000000000000001E-2</c:v>
                </c:pt>
                <c:pt idx="3">
                  <c:v>2.1999999999999999E-2</c:v>
                </c:pt>
                <c:pt idx="4">
                  <c:v>0.01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Sheet1!$G$2</c15:sqref>
                  <c15:bubble3D val="0"/>
                </c15:categoryFilterException>
              </c15:categoryFilterExceptions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5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4"/>
                <c:pt idx="0">
                  <c:v>Елды екедке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+mj-lt"/>
              </a:rPr>
              <a:t>«</a:t>
            </a:r>
            <a:r>
              <a:rPr lang="ru-RU" sz="1800" dirty="0" err="1" smtClean="0">
                <a:latin typeface="+mj-lt"/>
              </a:rPr>
              <a:t>Қаратал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ауданы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Бастөбе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ауылдық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округі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әкімінің</a:t>
            </a:r>
            <a:r>
              <a:rPr lang="ru-RU" sz="1800" baseline="0" dirty="0" smtClean="0">
                <a:latin typeface="+mj-lt"/>
              </a:rPr>
              <a:t> аппараты</a:t>
            </a:r>
            <a:r>
              <a:rPr lang="ru-RU" sz="1800" dirty="0" smtClean="0">
                <a:latin typeface="+mj-lt"/>
              </a:rPr>
              <a:t>» ММ  </a:t>
            </a:r>
            <a:r>
              <a:rPr lang="ru-RU" sz="1800" dirty="0" err="1" smtClean="0">
                <a:latin typeface="+mj-lt"/>
              </a:rPr>
              <a:t>бюджетінің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2021-2023 </a:t>
            </a:r>
            <a:r>
              <a:rPr lang="ru-RU" sz="1800" dirty="0" err="1" smtClean="0">
                <a:latin typeface="+mj-lt"/>
              </a:rPr>
              <a:t>жылдарға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8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49027</c:v>
                </c:pt>
                <c:pt idx="1">
                  <c:v>24843</c:v>
                </c:pt>
                <c:pt idx="2">
                  <c:v>25375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697168"/>
        <c:axId val="245696776"/>
        <c:axId val="0"/>
      </c:bar3DChart>
      <c:catAx>
        <c:axId val="2456971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5696776"/>
        <c:crosses val="autoZero"/>
        <c:auto val="1"/>
        <c:lblAlgn val="ctr"/>
        <c:lblOffset val="100"/>
        <c:noMultiLvlLbl val="0"/>
      </c:catAx>
      <c:valAx>
        <c:axId val="245696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569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 smtClean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Бастөбе ауылдық округі акімінің аппаратының  </a:t>
            </a:r>
            <a:r>
              <a:rPr lang="kk-KZ" sz="3200" b="1" i="0" dirty="0" smtClean="0">
                <a:solidFill>
                  <a:schemeClr val="tx1"/>
                </a:solidFill>
              </a:rPr>
              <a:t>2021 </a:t>
            </a:r>
            <a:r>
              <a:rPr lang="kk-KZ" sz="3200" b="1" i="0" dirty="0" smtClean="0">
                <a:solidFill>
                  <a:schemeClr val="tx1"/>
                </a:solidFill>
              </a:rPr>
              <a:t>жылға 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Бастөбе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</a:t>
            </a:r>
            <a:r>
              <a:rPr lang="kk-KZ" sz="2400" b="1" dirty="0" smtClean="0">
                <a:latin typeface="Times New Roman" panose="02020603050405020304" pitchFamily="18" charset="0"/>
              </a:rPr>
              <a:t>2021ж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779218"/>
              </p:ext>
            </p:extLst>
          </p:nvPr>
        </p:nvGraphicFramePr>
        <p:xfrm>
          <a:off x="1187376" y="1391568"/>
          <a:ext cx="7304088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5241032" y="1581183"/>
            <a:ext cx="230425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dirty="0" smtClean="0">
                <a:latin typeface="+mj-lt"/>
              </a:rPr>
              <a:t>Бөлімді ұстап тұруға </a:t>
            </a:r>
            <a:r>
              <a:rPr lang="kk-KZ" sz="1200" dirty="0" smtClean="0">
                <a:latin typeface="+mj-lt"/>
              </a:rPr>
              <a:t>18423</a:t>
            </a:r>
            <a:r>
              <a:rPr lang="kk-KZ" sz="1200" dirty="0" smtClean="0"/>
              <a:t> </a:t>
            </a:r>
            <a:r>
              <a:rPr lang="kk-KZ" sz="1200" b="1" i="1" dirty="0" smtClean="0">
                <a:latin typeface="+mj-lt"/>
              </a:rPr>
              <a:t> </a:t>
            </a:r>
            <a:r>
              <a:rPr lang="kk-KZ" sz="1200" b="1" i="1" dirty="0" smtClean="0">
                <a:latin typeface="+mj-lt"/>
              </a:rPr>
              <a:t>мың тенге 73,5%</a:t>
            </a:r>
            <a:endParaRPr lang="ru-RU" sz="120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352600" y="188640"/>
            <a:ext cx="7993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+mj-lt"/>
              </a:rPr>
              <a:t>Қаратал  ауданының Бастөбе ауылдық округі әкімінің аппаратының </a:t>
            </a:r>
            <a:r>
              <a:rPr lang="kk-KZ" sz="1800" b="1" dirty="0" smtClean="0">
                <a:latin typeface="+mj-lt"/>
              </a:rPr>
              <a:t>2021 </a:t>
            </a:r>
            <a:r>
              <a:rPr lang="kk-KZ" sz="1800" b="1" dirty="0" smtClean="0">
                <a:latin typeface="+mj-lt"/>
              </a:rPr>
              <a:t>жылғы бюджетінің үлес салмақтары. Барлығы  </a:t>
            </a:r>
            <a:r>
              <a:rPr lang="kk-KZ" sz="1800" b="1" dirty="0">
                <a:latin typeface="+mj-lt"/>
              </a:rPr>
              <a:t>– </a:t>
            </a:r>
            <a:r>
              <a:rPr lang="kk-KZ" sz="1800" b="1" dirty="0" smtClean="0">
                <a:latin typeface="+mj-lt"/>
              </a:rPr>
              <a:t>43361 </a:t>
            </a:r>
            <a:r>
              <a:rPr lang="kk-KZ" sz="1800" b="1" dirty="0" smtClean="0">
                <a:latin typeface="+mj-lt"/>
              </a:rPr>
              <a:t>мың тенге</a:t>
            </a:r>
            <a:endParaRPr lang="ru-RU" sz="1800" b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504" y="1340768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 smtClean="0">
                <a:latin typeface="+mj-lt"/>
              </a:rPr>
              <a:t>Елді мекендердің санитариясын қамтамасыз ету</a:t>
            </a:r>
            <a:r>
              <a:rPr lang="kk-KZ" sz="1200" dirty="0" smtClean="0">
                <a:latin typeface="+mj-lt"/>
              </a:rPr>
              <a:t> </a:t>
            </a:r>
            <a:endParaRPr lang="kk-KZ" sz="1200" b="1" i="1" dirty="0" smtClean="0">
              <a:latin typeface="+mj-lt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kk-KZ" sz="1200" b="1" i="1" dirty="0" smtClean="0">
                <a:latin typeface="+mj-lt"/>
              </a:rPr>
              <a:t>2000</a:t>
            </a:r>
            <a:r>
              <a:rPr lang="kk-KZ" sz="1200" b="1" i="1" dirty="0" smtClean="0">
                <a:latin typeface="+mj-lt"/>
              </a:rPr>
              <a:t>мың </a:t>
            </a:r>
            <a:r>
              <a:rPr lang="kk-KZ" sz="1200" b="1" i="1" dirty="0" smtClean="0">
                <a:latin typeface="+mj-lt"/>
              </a:rPr>
              <a:t>тенге,   </a:t>
            </a:r>
            <a:r>
              <a:rPr lang="kk-KZ" sz="1200" b="1" i="1" dirty="0">
                <a:latin typeface="+mj-lt"/>
              </a:rPr>
              <a:t>1</a:t>
            </a:r>
            <a:r>
              <a:rPr lang="kk-KZ" sz="1200" b="1" i="1" dirty="0" smtClean="0">
                <a:latin typeface="+mj-lt"/>
              </a:rPr>
              <a:t> % </a:t>
            </a:r>
            <a:endParaRPr lang="ru-RU" sz="1200" b="1" i="1" dirty="0">
              <a:latin typeface="+mj-lt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 bwMode="auto">
          <a:xfrm>
            <a:off x="553927" y="4780985"/>
            <a:ext cx="2066528" cy="612648"/>
          </a:xfrm>
          <a:prstGeom prst="wedgeRoundRectCallout">
            <a:avLst>
              <a:gd name="adj1" fmla="val 76342"/>
              <a:gd name="adj2" fmla="val -25137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200" dirty="0">
                <a:latin typeface="+mj-lt"/>
              </a:rPr>
              <a:t>Реализация мероприятий для решения вопросов обустройства населенных пунктов в реализацию мер по содействию экономическому развитию регионов в рамках Государственной программы развития регионов до 2025 года 7500 </a:t>
            </a:r>
            <a:r>
              <a:rPr lang="ru-RU" sz="1200" dirty="0" err="1" smtClean="0">
                <a:latin typeface="+mj-lt"/>
              </a:rPr>
              <a:t>мың</a:t>
            </a:r>
            <a:r>
              <a:rPr lang="ru-RU" sz="1200" dirty="0" smtClean="0">
                <a:latin typeface="+mj-lt"/>
              </a:rPr>
              <a:t> тенге 15,3%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3728864" y="5087309"/>
            <a:ext cx="2232248" cy="900680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</a:t>
            </a:r>
            <a:r>
              <a:rPr lang="ru-RU" sz="1200" dirty="0" err="1" smtClean="0">
                <a:latin typeface="+mj-lt"/>
              </a:rPr>
              <a:t>Елді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мекендердегі</a:t>
            </a:r>
            <a:r>
              <a:rPr lang="ru-RU" sz="1200" dirty="0" smtClean="0">
                <a:latin typeface="+mj-lt"/>
              </a:rPr>
              <a:t>  </a:t>
            </a:r>
            <a:r>
              <a:rPr lang="ru-RU" sz="1200" dirty="0" err="1" smtClean="0">
                <a:latin typeface="+mj-lt"/>
              </a:rPr>
              <a:t>көшелерді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жарықтандыру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923мың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тенге </a:t>
            </a:r>
            <a:r>
              <a:rPr lang="ru-RU" sz="1200" dirty="0" smtClean="0">
                <a:latin typeface="+mj-lt"/>
              </a:rPr>
              <a:t>2,2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%</a:t>
            </a: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6933220" y="3917089"/>
            <a:ext cx="2088232" cy="612648"/>
          </a:xfrm>
          <a:prstGeom prst="wedgeRoundRectCallout">
            <a:avLst>
              <a:gd name="adj1" fmla="val -86416"/>
              <a:gd name="adj2" fmla="val -6041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</a:t>
            </a:r>
            <a:r>
              <a:rPr lang="ru-RU" sz="1200" dirty="0" err="1" smtClean="0">
                <a:latin typeface="+mj-lt"/>
              </a:rPr>
              <a:t>Елді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мекендерді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абаттандыру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200" dirty="0" smtClean="0">
                <a:latin typeface="+mj-lt"/>
              </a:rPr>
              <a:t>Және  көгалдандыру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3108  </a:t>
            </a:r>
            <a:r>
              <a:rPr lang="ru-RU" sz="1200" dirty="0" err="1" smtClean="0">
                <a:latin typeface="+mj-lt"/>
              </a:rPr>
              <a:t>мың</a:t>
            </a:r>
            <a:r>
              <a:rPr lang="ru-RU" sz="1200" dirty="0" smtClean="0">
                <a:latin typeface="+mj-lt"/>
              </a:rPr>
              <a:t>  тенге 5,4%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1199370621"/>
              </p:ext>
            </p:extLst>
          </p:nvPr>
        </p:nvGraphicFramePr>
        <p:xfrm>
          <a:off x="1651000" y="1227666"/>
          <a:ext cx="6604000" cy="4402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186994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eaLnBrk="1" hangingPunct="1">
              <a:buFontTx/>
              <a:buNone/>
              <a:defRPr sz="1400" b="1">
                <a:latin typeface="+mj-lt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9pPr>
          </a:lstStyle>
          <a:p>
            <a:r>
              <a:rPr lang="kk-KZ" dirty="0"/>
              <a:t>Қаратал  ауданының Бастөбе ауылдық округі акімінің аппаратының </a:t>
            </a:r>
            <a:r>
              <a:rPr lang="kk-KZ" dirty="0" smtClean="0"/>
              <a:t>2021-2023 </a:t>
            </a:r>
            <a:r>
              <a:rPr lang="kk-KZ" dirty="0"/>
              <a:t>жылдарда бөлінген </a:t>
            </a:r>
            <a:r>
              <a:rPr lang="kk-KZ" dirty="0"/>
              <a:t>бюджет қаржысы</a:t>
            </a:r>
            <a:endParaRPr lang="ru-RU" dirty="0"/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01646900"/>
              </p:ext>
            </p:extLst>
          </p:nvPr>
        </p:nvGraphicFramePr>
        <p:xfrm>
          <a:off x="155575" y="1242536"/>
          <a:ext cx="9217024" cy="4186240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43361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 smtClean="0">
                          <a:effectLst/>
                          <a:latin typeface="+mj-lt"/>
                        </a:rPr>
                        <a:t>24843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25375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22906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24509</a:t>
                      </a:r>
                      <a:endParaRPr lang="kk-KZ" sz="1400" b="0" i="0" u="none" strike="noStrike" baseline="0" dirty="0" smtClean="0">
                        <a:effectLst/>
                        <a:latin typeface="+mj-lt"/>
                      </a:endParaRPr>
                    </a:p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26225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40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органның күрделі шығыстары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923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987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1056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2000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2140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2289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507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3108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3325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3558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дамытудың 2025 жылға дейінгі мемлекеттік бағдарламасы шеңберінде өңірлерді экономикалық дамытуға жәрдемдесу бойынша шараларды іске асыруға ауылдық елді мекендерді жайластыруды шешуге арналған іс-шараларды іске асыру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14424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3661980"/>
              </p:ext>
            </p:extLst>
          </p:nvPr>
        </p:nvGraphicFramePr>
        <p:xfrm>
          <a:off x="0" y="1988840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26597</TotalTime>
  <Words>217</Words>
  <Application>Microsoft Office PowerPoint</Application>
  <PresentationFormat>Лист A4 (210x297 мм)</PresentationFormat>
  <Paragraphs>50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Tahoma</vt:lpstr>
      <vt:lpstr>Times New Roman</vt:lpstr>
      <vt:lpstr>Международный</vt:lpstr>
      <vt:lpstr>Қаратал ауданының Бастөбе ауылдық округі акімінің аппаратының  2021 жылға  арналған бюджетінің азаматтық бюджеті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Acer</cp:lastModifiedBy>
  <cp:revision>1951</cp:revision>
  <cp:lastPrinted>2016-07-20T11:16:55Z</cp:lastPrinted>
  <dcterms:created xsi:type="dcterms:W3CDTF">2004-02-06T14:47:15Z</dcterms:created>
  <dcterms:modified xsi:type="dcterms:W3CDTF">2021-05-16T16:25:01Z</dcterms:modified>
</cp:coreProperties>
</file>