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10" r:id="rId2"/>
    <p:sldMasterId id="2147483822" r:id="rId3"/>
    <p:sldMasterId id="2147483828" r:id="rId4"/>
    <p:sldMasterId id="2147483831" r:id="rId5"/>
    <p:sldMasterId id="2147483837" r:id="rId6"/>
    <p:sldMasterId id="2147483840" r:id="rId7"/>
  </p:sldMasterIdLst>
  <p:notesMasterIdLst>
    <p:notesMasterId r:id="rId22"/>
  </p:notesMasterIdLst>
  <p:handoutMasterIdLst>
    <p:handoutMasterId r:id="rId23"/>
  </p:handoutMasterIdLst>
  <p:sldIdLst>
    <p:sldId id="325" r:id="rId8"/>
    <p:sldId id="358" r:id="rId9"/>
    <p:sldId id="414" r:id="rId10"/>
    <p:sldId id="418" r:id="rId11"/>
    <p:sldId id="415" r:id="rId12"/>
    <p:sldId id="404" r:id="rId13"/>
    <p:sldId id="405" r:id="rId14"/>
    <p:sldId id="416" r:id="rId15"/>
    <p:sldId id="417" r:id="rId16"/>
    <p:sldId id="419" r:id="rId17"/>
    <p:sldId id="420" r:id="rId18"/>
    <p:sldId id="421" r:id="rId19"/>
    <p:sldId id="423" r:id="rId20"/>
    <p:sldId id="424" r:id="rId21"/>
  </p:sldIdLst>
  <p:sldSz cx="10080625" cy="6840538"/>
  <p:notesSz cx="6723063" cy="9866313"/>
  <p:defaultTextStyle>
    <a:defPPr>
      <a:defRPr lang="ru-RU"/>
    </a:defPPr>
    <a:lvl1pPr marL="0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9653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9307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8961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8613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8269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7921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7574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7228" algn="l" defTabSz="91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4D8"/>
    <a:srgbClr val="0033CC"/>
    <a:srgbClr val="EE3E6C"/>
    <a:srgbClr val="AC2A5C"/>
    <a:srgbClr val="6D4DC7"/>
    <a:srgbClr val="E4D2F2"/>
    <a:srgbClr val="34AABA"/>
    <a:srgbClr val="30BEB0"/>
    <a:srgbClr val="4EBFC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2254" autoAdjust="0"/>
  </p:normalViewPr>
  <p:slideViewPr>
    <p:cSldViewPr snapToGrid="0" showGuides="1">
      <p:cViewPr>
        <p:scale>
          <a:sx n="82" d="100"/>
          <a:sy n="82" d="100"/>
        </p:scale>
        <p:origin x="-523" y="187"/>
      </p:cViewPr>
      <p:guideLst>
        <p:guide orient="horz" pos="2154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2"/>
    </p:cViewPr>
  </p:sorterViewPr>
  <p:notesViewPr>
    <p:cSldViewPr snapToGrid="0" showGuides="1">
      <p:cViewPr varScale="1">
        <p:scale>
          <a:sx n="60" d="100"/>
          <a:sy n="60" d="100"/>
        </p:scale>
        <p:origin x="32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170438783770351E-2"/>
          <c:y val="0.10539859112805079"/>
          <c:w val="0.94702061095437329"/>
          <c:h val="0.79967490178593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0567378311310282E-2"/>
                  <c:y val="-5.661369283957213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kk-KZ" sz="1600" b="1" i="0" u="none" strike="noStrik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138,0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480598173667295E-2"/>
                  <c:y val="-5.239012448044884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160,5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384">
                <a:noFill/>
              </a:ln>
            </c:spPr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138.01400000000001</c:v>
                </c:pt>
                <c:pt idx="1">
                  <c:v>160.51300000000001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29440"/>
        <c:axId val="133630976"/>
        <c:axId val="0"/>
      </c:bar3DChart>
      <c:catAx>
        <c:axId val="1336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16" baseline="0">
                <a:latin typeface="Times New Roman" pitchFamily="18" charset="0"/>
              </a:defRPr>
            </a:pPr>
            <a:endParaRPr lang="ru-RU"/>
          </a:p>
        </c:txPr>
        <c:crossAx val="133630976"/>
        <c:crosses val="autoZero"/>
        <c:auto val="1"/>
        <c:lblAlgn val="ctr"/>
        <c:lblOffset val="100"/>
        <c:noMultiLvlLbl val="0"/>
      </c:catAx>
      <c:valAx>
        <c:axId val="133630976"/>
        <c:scaling>
          <c:orientation val="minMax"/>
          <c:max val="95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33629440"/>
        <c:crosses val="autoZero"/>
        <c:crossBetween val="between"/>
      </c:valAx>
      <c:spPr>
        <a:noFill/>
        <a:ln w="19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4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5651392720639"/>
          <c:y val="9.8438298437619684E-2"/>
          <c:w val="0.86390073743266049"/>
          <c:h val="0.686664837279928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kk-KZ" smtClean="0"/>
                      <a:t>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kk-KZ" smtClean="0"/>
                      <a:t>7,2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12.8</c:v>
                </c:pt>
                <c:pt idx="1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02656"/>
        <c:axId val="138104192"/>
        <c:axId val="138121216"/>
      </c:bar3DChart>
      <c:catAx>
        <c:axId val="13810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104192"/>
        <c:crosses val="autoZero"/>
        <c:auto val="1"/>
        <c:lblAlgn val="ctr"/>
        <c:lblOffset val="100"/>
        <c:noMultiLvlLbl val="0"/>
      </c:catAx>
      <c:valAx>
        <c:axId val="138104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8102656"/>
        <c:crosses val="autoZero"/>
        <c:crossBetween val="between"/>
      </c:valAx>
      <c:serAx>
        <c:axId val="13812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381041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79383082215619"/>
          <c:y val="3.450655624568668E-2"/>
          <c:w val="0.52629926014682948"/>
          <c:h val="0.924085576259489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00,2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100,3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00,2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100,2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102,0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03,0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95,7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100,1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101,0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01,3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smtClean="0">
                        <a:latin typeface="Constantia" panose="02030602050306030303" pitchFamily="18" charset="0"/>
                      </a:rPr>
                      <a:t>102,9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i="0">
                    <a:latin typeface="Constantia" panose="0203060205030603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Тараз қаласы</c:v>
                </c:pt>
                <c:pt idx="1">
                  <c:v>Байзақ ауданы</c:v>
                </c:pt>
                <c:pt idx="2">
                  <c:v>Жамбыл ауданы</c:v>
                </c:pt>
                <c:pt idx="3">
                  <c:v>Жуалы ауданы</c:v>
                </c:pt>
                <c:pt idx="4">
                  <c:v>Қордай ауданы</c:v>
                </c:pt>
                <c:pt idx="5">
                  <c:v>Тұрар Рысқұлов ауданы</c:v>
                </c:pt>
                <c:pt idx="6">
                  <c:v>Меркі ауданы</c:v>
                </c:pt>
                <c:pt idx="7">
                  <c:v>Мойынқұм ауданы</c:v>
                </c:pt>
                <c:pt idx="8">
                  <c:v>Сарысу ауданы</c:v>
                </c:pt>
                <c:pt idx="9">
                  <c:v>Талас ауданы</c:v>
                </c:pt>
                <c:pt idx="10">
                  <c:v>Шу ауданы</c:v>
                </c:pt>
              </c:strCache>
            </c:strRef>
          </c:cat>
          <c:val>
            <c:numRef>
              <c:f>Лист1!$B$2:$B$12</c:f>
              <c:numCache>
                <c:formatCode>###\ ###\ ###\ ###\ ##0.0</c:formatCode>
                <c:ptCount val="11"/>
                <c:pt idx="0">
                  <c:v>102.9</c:v>
                </c:pt>
                <c:pt idx="1">
                  <c:v>100.3</c:v>
                </c:pt>
                <c:pt idx="2">
                  <c:v>100.2</c:v>
                </c:pt>
                <c:pt idx="3">
                  <c:v>100.2</c:v>
                </c:pt>
                <c:pt idx="4">
                  <c:v>102</c:v>
                </c:pt>
                <c:pt idx="5">
                  <c:v>103</c:v>
                </c:pt>
                <c:pt idx="6">
                  <c:v>95.7</c:v>
                </c:pt>
                <c:pt idx="7">
                  <c:v>100.1</c:v>
                </c:pt>
                <c:pt idx="8">
                  <c:v>101</c:v>
                </c:pt>
                <c:pt idx="9">
                  <c:v>101.3</c:v>
                </c:pt>
                <c:pt idx="10">
                  <c:v>102.9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37728"/>
        <c:axId val="137739264"/>
      </c:barChart>
      <c:catAx>
        <c:axId val="137737728"/>
        <c:scaling>
          <c:orientation val="minMax"/>
        </c:scaling>
        <c:delete val="0"/>
        <c:axPos val="l"/>
        <c:numFmt formatCode="###\ ###\ ###\ ###\ 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739264"/>
        <c:crosses val="autoZero"/>
        <c:auto val="1"/>
        <c:lblAlgn val="ctr"/>
        <c:lblOffset val="100"/>
        <c:noMultiLvlLbl val="0"/>
      </c:catAx>
      <c:valAx>
        <c:axId val="137739264"/>
        <c:scaling>
          <c:orientation val="minMax"/>
        </c:scaling>
        <c:delete val="1"/>
        <c:axPos val="b"/>
        <c:numFmt formatCode="###\ ###\ ###\ ###\ ##0.0" sourceLinked="1"/>
        <c:majorTickMark val="out"/>
        <c:minorTickMark val="none"/>
        <c:tickLblPos val="nextTo"/>
        <c:crossAx val="13773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1984303069273"/>
          <c:y val="3.4402277806484492E-2"/>
          <c:w val="0.80128026430595356"/>
          <c:h val="0.73915782522955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99CC">
                  <a:alpha val="98824"/>
                </a:srgb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B3A2C2">
                    <a:alpha val="98824"/>
                  </a:srgbClr>
                </a:solidFill>
              </a:ln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84"/>
        <c:axId val="135538944"/>
        <c:axId val="135540736"/>
      </c:barChart>
      <c:catAx>
        <c:axId val="1355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540736"/>
        <c:crosses val="autoZero"/>
        <c:auto val="1"/>
        <c:lblAlgn val="ctr"/>
        <c:lblOffset val="100"/>
        <c:noMultiLvlLbl val="0"/>
      </c:catAx>
      <c:valAx>
        <c:axId val="13554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553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06141390201545"/>
          <c:y val="5.9507054327050023E-2"/>
          <c:w val="0.47440522957376702"/>
          <c:h val="0.9112677055913904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янв.-сен. 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k-KZ" b="0" i="0" dirty="0" smtClean="0">
                        <a:latin typeface="Times New Roman" pitchFamily="18" charset="0"/>
                        <a:cs typeface="Times New Roman" pitchFamily="18" charset="0"/>
                      </a:rPr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900766654073594E-3"/>
                  <c:y val="4.8106180759127195E-17"/>
                </c:manualLayout>
              </c:layout>
              <c:tx>
                <c:rich>
                  <a:bodyPr/>
                  <a:lstStyle/>
                  <a:p>
                    <a:r>
                      <a:rPr lang="kk-KZ" sz="10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0" i="0" dirty="0" smtClean="0">
                        <a:latin typeface="Times New Roman" pitchFamily="18" charset="0"/>
                        <a:cs typeface="Times New Roman" pitchFamily="18" charset="0"/>
                      </a:rPr>
                      <a:t>100,6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k-KZ" sz="10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kk-KZ" sz="10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kk-KZ" sz="10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Өсімдік шаруашылығы</c:v>
                </c:pt>
                <c:pt idx="1">
                  <c:v>Мал шаруашылығы</c:v>
                </c:pt>
                <c:pt idx="2">
                  <c:v>Ет (Тірі салмақта)</c:v>
                </c:pt>
                <c:pt idx="3">
                  <c:v>Жұмыртқа</c:v>
                </c:pt>
                <c:pt idx="4">
                  <c:v>Сүт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</c:v>
                </c:pt>
                <c:pt idx="1">
                  <c:v>4.5</c:v>
                </c:pt>
                <c:pt idx="2">
                  <c:v>3.5</c:v>
                </c:pt>
                <c:pt idx="3">
                  <c:v>3.1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B48-461F-88BA-D7DB12182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3"/>
        <c:axId val="135536000"/>
        <c:axId val="135713920"/>
      </c:barChart>
      <c:catAx>
        <c:axId val="135536000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000">
                <a:latin typeface="Calibri" pitchFamily="34" charset="0"/>
              </a:defRPr>
            </a:pPr>
            <a:endParaRPr lang="ru-RU"/>
          </a:p>
        </c:txPr>
        <c:crossAx val="135713920"/>
        <c:crosses val="autoZero"/>
        <c:auto val="1"/>
        <c:lblAlgn val="ctr"/>
        <c:lblOffset val="0"/>
        <c:noMultiLvlLbl val="0"/>
      </c:catAx>
      <c:valAx>
        <c:axId val="135713920"/>
        <c:scaling>
          <c:orientation val="minMax"/>
          <c:max val="6"/>
          <c:min val="0"/>
        </c:scaling>
        <c:delete val="1"/>
        <c:axPos val="t"/>
        <c:numFmt formatCode="0" sourceLinked="0"/>
        <c:majorTickMark val="out"/>
        <c:minorTickMark val="none"/>
        <c:tickLblPos val="none"/>
        <c:crossAx val="135536000"/>
        <c:crosses val="autoZero"/>
        <c:crossBetween val="between"/>
        <c:majorUnit val="3"/>
        <c:minorUnit val="0.4"/>
      </c:valAx>
      <c:spPr>
        <a:noFill/>
        <a:ln w="2302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Constantia" panose="02030602050306030303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7819123389651"/>
          <c:y val="0"/>
          <c:w val="0.7102565766228307"/>
          <c:h val="0.89752157877500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AD-4397-9689-69C9F512B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AD-4397-9689-69C9F512BC84}"/>
              </c:ext>
            </c:extLst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kk-KZ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kk-KZ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159,4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kk-KZ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kk-KZ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kk-KZ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0" i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100,</a:t>
                    </a:r>
                    <a:r>
                      <a:rPr lang="kk-KZ" b="0" i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b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0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Тараз қаласы</c:v>
                </c:pt>
                <c:pt idx="1">
                  <c:v>Байзақ </c:v>
                </c:pt>
                <c:pt idx="2">
                  <c:v>Жамбыл </c:v>
                </c:pt>
                <c:pt idx="3">
                  <c:v>Жуалы </c:v>
                </c:pt>
                <c:pt idx="4">
                  <c:v>Қордай </c:v>
                </c:pt>
                <c:pt idx="5">
                  <c:v>Тұрар Рыскулов </c:v>
                </c:pt>
                <c:pt idx="6">
                  <c:v>Мерке </c:v>
                </c:pt>
                <c:pt idx="7">
                  <c:v>Мойынқұм </c:v>
                </c:pt>
                <c:pt idx="8">
                  <c:v>Сарысу </c:v>
                </c:pt>
                <c:pt idx="9">
                  <c:v>Талас </c:v>
                </c:pt>
                <c:pt idx="10">
                  <c:v>Шу </c:v>
                </c:pt>
              </c:strCache>
            </c:strRef>
          </c:cat>
          <c:val>
            <c:numRef>
              <c:f>Лист1!$B$2:$B$12</c:f>
              <c:numCache>
                <c:formatCode>###\ ###\ ###\ ##0.0</c:formatCode>
                <c:ptCount val="11"/>
                <c:pt idx="0">
                  <c:v>100.8</c:v>
                </c:pt>
                <c:pt idx="1">
                  <c:v>180</c:v>
                </c:pt>
                <c:pt idx="2">
                  <c:v>177.7</c:v>
                </c:pt>
                <c:pt idx="3">
                  <c:v>100</c:v>
                </c:pt>
                <c:pt idx="4">
                  <c:v>159.4</c:v>
                </c:pt>
                <c:pt idx="5">
                  <c:v>104.8</c:v>
                </c:pt>
                <c:pt idx="6">
                  <c:v>220</c:v>
                </c:pt>
                <c:pt idx="7">
                  <c:v>310</c:v>
                </c:pt>
                <c:pt idx="8">
                  <c:v>100</c:v>
                </c:pt>
                <c:pt idx="9">
                  <c:v>102.2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5"/>
        <c:axId val="135623040"/>
        <c:axId val="135624576"/>
      </c:barChart>
      <c:catAx>
        <c:axId val="1356230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35624576"/>
        <c:crosses val="autoZero"/>
        <c:auto val="1"/>
        <c:lblAlgn val="ctr"/>
        <c:lblOffset val="0"/>
        <c:noMultiLvlLbl val="0"/>
      </c:catAx>
      <c:valAx>
        <c:axId val="135624576"/>
        <c:scaling>
          <c:orientation val="minMax"/>
          <c:max val="505"/>
          <c:min val="-70"/>
        </c:scaling>
        <c:delete val="1"/>
        <c:axPos val="b"/>
        <c:numFmt formatCode="0" sourceLinked="0"/>
        <c:majorTickMark val="out"/>
        <c:minorTickMark val="none"/>
        <c:tickLblPos val="nextTo"/>
        <c:crossAx val="13562304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88835565471387E-2"/>
          <c:y val="0.11989234838290566"/>
          <c:w val="0.92720306513409967"/>
          <c:h val="0.85600000000000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298C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</c:v>
                </c:pt>
                <c:pt idx="1">
                  <c:v>17.600000000000001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80704"/>
        <c:axId val="135882240"/>
        <c:axId val="0"/>
      </c:bar3DChart>
      <c:catAx>
        <c:axId val="1358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5" baseline="0">
                <a:latin typeface="Times New Roman" pitchFamily="18" charset="0"/>
              </a:defRPr>
            </a:pPr>
            <a:endParaRPr lang="ru-RU"/>
          </a:p>
        </c:txPr>
        <c:crossAx val="135882240"/>
        <c:crosses val="autoZero"/>
        <c:auto val="1"/>
        <c:lblAlgn val="ctr"/>
        <c:lblOffset val="100"/>
        <c:noMultiLvlLbl val="0"/>
      </c:catAx>
      <c:valAx>
        <c:axId val="135882240"/>
        <c:scaling>
          <c:orientation val="minMax"/>
          <c:max val="7"/>
          <c:min val="5"/>
        </c:scaling>
        <c:delete val="1"/>
        <c:axPos val="l"/>
        <c:numFmt formatCode="0.0" sourceLinked="1"/>
        <c:majorTickMark val="out"/>
        <c:minorTickMark val="none"/>
        <c:tickLblPos val="none"/>
        <c:crossAx val="135880704"/>
        <c:crosses val="autoZero"/>
        <c:crossBetween val="between"/>
        <c:majorUnit val="0.2"/>
        <c:minorUnit val="4.0000000000000022E-2"/>
      </c:valAx>
      <c:spPr>
        <a:noFill/>
        <a:ln w="110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1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4829472634478"/>
          <c:y val="4.6635222851665083E-2"/>
          <c:w val="0.75100563233763196"/>
          <c:h val="0.95292748716327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A84D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k-KZ" b="0" dirty="0" smtClean="0">
                        <a:latin typeface="Times New Roman" pitchFamily="18" charset="0"/>
                        <a:cs typeface="Times New Roman" pitchFamily="18" charset="0"/>
                      </a:rPr>
                      <a:t>100,8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20,8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20,4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21,4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dirty="0" smtClean="0">
                        <a:latin typeface="Times New Roman" pitchFamily="18" charset="0"/>
                        <a:cs typeface="Times New Roman" pitchFamily="18" charset="0"/>
                      </a:rPr>
                      <a:t>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21,3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05,1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108,0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76,2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en-US" b="0" smtClean="0"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kk-KZ" b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Тараз қаласы</c:v>
                </c:pt>
                <c:pt idx="1">
                  <c:v>Байзақ </c:v>
                </c:pt>
                <c:pt idx="2">
                  <c:v>Жамбыл </c:v>
                </c:pt>
                <c:pt idx="3">
                  <c:v>Жуалы </c:v>
                </c:pt>
                <c:pt idx="4">
                  <c:v>Қордай </c:v>
                </c:pt>
                <c:pt idx="5">
                  <c:v>Тұрар Рысқұлов </c:v>
                </c:pt>
                <c:pt idx="6">
                  <c:v>Мерке </c:v>
                </c:pt>
                <c:pt idx="7">
                  <c:v>Мойынқұм </c:v>
                </c:pt>
                <c:pt idx="8">
                  <c:v>Сарысу </c:v>
                </c:pt>
                <c:pt idx="9">
                  <c:v>Талас </c:v>
                </c:pt>
                <c:pt idx="10">
                  <c:v>Шу </c:v>
                </c:pt>
              </c:strCache>
            </c:strRef>
          </c:cat>
          <c:val>
            <c:numRef>
              <c:f>Лист1!$B$2:$B$12</c:f>
              <c:numCache>
                <c:formatCode>###\ ###\ ###\ ##0.0</c:formatCode>
                <c:ptCount val="11"/>
                <c:pt idx="0">
                  <c:v>113.5</c:v>
                </c:pt>
                <c:pt idx="1">
                  <c:v>110.8</c:v>
                </c:pt>
                <c:pt idx="2">
                  <c:v>120.4</c:v>
                </c:pt>
                <c:pt idx="3">
                  <c:v>121.4</c:v>
                </c:pt>
                <c:pt idx="4">
                  <c:v>144.80000000000001</c:v>
                </c:pt>
                <c:pt idx="5">
                  <c:v>107</c:v>
                </c:pt>
                <c:pt idx="6">
                  <c:v>121.3</c:v>
                </c:pt>
                <c:pt idx="7">
                  <c:v>105.1</c:v>
                </c:pt>
                <c:pt idx="8">
                  <c:v>108</c:v>
                </c:pt>
                <c:pt idx="9">
                  <c:v>176.2</c:v>
                </c:pt>
                <c:pt idx="10">
                  <c:v>100.3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AD-4397-9689-69C9F512B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37943680"/>
        <c:axId val="139596160"/>
      </c:barChart>
      <c:catAx>
        <c:axId val="13794368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chemeClr val="tx1"/>
                </a:solidFill>
                <a:latin typeface="Calibri" pitchFamily="34" charset="0"/>
              </a:defRPr>
            </a:pPr>
            <a:endParaRPr lang="ru-RU"/>
          </a:p>
        </c:txPr>
        <c:crossAx val="139596160"/>
        <c:crosses val="autoZero"/>
        <c:auto val="1"/>
        <c:lblAlgn val="ctr"/>
        <c:lblOffset val="0"/>
        <c:noMultiLvlLbl val="0"/>
      </c:catAx>
      <c:valAx>
        <c:axId val="139596160"/>
        <c:scaling>
          <c:orientation val="minMax"/>
          <c:max val="400"/>
          <c:min val="-26"/>
        </c:scaling>
        <c:delete val="1"/>
        <c:axPos val="b"/>
        <c:numFmt formatCode="0" sourceLinked="0"/>
        <c:majorTickMark val="out"/>
        <c:minorTickMark val="none"/>
        <c:tickLblPos val="nextTo"/>
        <c:crossAx val="13794368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35411354229743E-2"/>
          <c:y val="0.10100185184404015"/>
          <c:w val="0.92720306513409967"/>
          <c:h val="0.85600000000000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6.7</c:v>
                </c:pt>
                <c:pt idx="1">
                  <c:v>8.8000000000000007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28928"/>
        <c:axId val="139630464"/>
        <c:axId val="0"/>
      </c:bar3DChart>
      <c:catAx>
        <c:axId val="1396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5" baseline="0">
                <a:latin typeface="Times New Roman" pitchFamily="18" charset="0"/>
              </a:defRPr>
            </a:pPr>
            <a:endParaRPr lang="ru-RU"/>
          </a:p>
        </c:txPr>
        <c:crossAx val="139630464"/>
        <c:crosses val="autoZero"/>
        <c:auto val="1"/>
        <c:lblAlgn val="ctr"/>
        <c:lblOffset val="100"/>
        <c:noMultiLvlLbl val="0"/>
      </c:catAx>
      <c:valAx>
        <c:axId val="139630464"/>
        <c:scaling>
          <c:orientation val="minMax"/>
          <c:max val="7"/>
          <c:min val="5"/>
        </c:scaling>
        <c:delete val="1"/>
        <c:axPos val="l"/>
        <c:numFmt formatCode="0.0" sourceLinked="1"/>
        <c:majorTickMark val="out"/>
        <c:minorTickMark val="none"/>
        <c:tickLblPos val="none"/>
        <c:crossAx val="139628928"/>
        <c:crosses val="autoZero"/>
        <c:crossBetween val="between"/>
        <c:majorUnit val="0.2"/>
        <c:minorUnit val="4.0000000000000022E-2"/>
      </c:valAx>
      <c:spPr>
        <a:noFill/>
        <a:ln w="110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1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34405940412794E-2"/>
          <c:y val="5.6545678343733773E-2"/>
          <c:w val="0.89393415817909994"/>
          <c:h val="0.461965096962807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жыл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2019 жыл</c:v>
                </c:pt>
                <c:pt idx="1">
                  <c:v>2020 жыл</c:v>
                </c:pt>
                <c:pt idx="2">
                  <c:v>2021 жыл</c:v>
                </c:pt>
                <c:pt idx="3">
                  <c:v>2022 жыл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292437.2</c:v>
                </c:pt>
                <c:pt idx="1">
                  <c:v>333728.90000000002</c:v>
                </c:pt>
                <c:pt idx="2">
                  <c:v>314114.59999999998</c:v>
                </c:pt>
                <c:pt idx="3">
                  <c:v>311254.5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27968"/>
        <c:axId val="139529600"/>
      </c:lineChart>
      <c:valAx>
        <c:axId val="1395296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2627968"/>
        <c:crosses val="autoZero"/>
        <c:crossBetween val="between"/>
      </c:valAx>
      <c:catAx>
        <c:axId val="14262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95296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81711605324201E-2"/>
          <c:y val="0.13283571301594246"/>
          <c:w val="0.94516688480197453"/>
          <c:h val="0.832712634486607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8325769021960556E-2"/>
                  <c:y val="-4.095899197615811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kk-KZ" sz="16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137,4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12030249391933E-2"/>
                  <c:y val="-3.481752791138963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kk-KZ" sz="1600" b="1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171,4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384">
                <a:noFill/>
              </a:ln>
            </c:spPr>
            <c:txPr>
              <a:bodyPr/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137.4</c:v>
                </c:pt>
                <c:pt idx="1">
                  <c:v>171.4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127616"/>
        <c:axId val="134129152"/>
        <c:axId val="0"/>
      </c:bar3DChart>
      <c:catAx>
        <c:axId val="1341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16" baseline="0">
                <a:latin typeface="Times New Roman" pitchFamily="18" charset="0"/>
              </a:defRPr>
            </a:pPr>
            <a:endParaRPr lang="ru-RU"/>
          </a:p>
        </c:txPr>
        <c:crossAx val="134129152"/>
        <c:crosses val="autoZero"/>
        <c:auto val="1"/>
        <c:lblAlgn val="ctr"/>
        <c:lblOffset val="100"/>
        <c:noMultiLvlLbl val="0"/>
      </c:catAx>
      <c:valAx>
        <c:axId val="134129152"/>
        <c:scaling>
          <c:orientation val="minMax"/>
          <c:max val="95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34127616"/>
        <c:crosses val="autoZero"/>
        <c:crossBetween val="between"/>
      </c:valAx>
      <c:spPr>
        <a:noFill/>
        <a:ln w="19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35457570039309E-2"/>
          <c:y val="1.5841503766761748E-2"/>
          <c:w val="0.90274314214463824"/>
          <c:h val="0.6739729278475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квартал 2020г</c:v>
                </c:pt>
              </c:strCache>
            </c:strRef>
          </c:tx>
          <c:spPr>
            <a:solidFill>
              <a:srgbClr val="FF9900"/>
            </a:solidFill>
            <a:ln w="19051">
              <a:noFill/>
            </a:ln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169669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129828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171432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148634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148288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184394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135049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/>
                      <a:t>122956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/>
                      <a:t>149652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51">
                <a:noFill/>
              </a:ln>
            </c:spPr>
            <c:txPr>
              <a:bodyPr rot="-540000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г.Тараз</c:v>
                </c:pt>
                <c:pt idx="1">
                  <c:v>Байзакский</c:v>
                </c:pt>
                <c:pt idx="2">
                  <c:v>Жамбылский</c:v>
                </c:pt>
                <c:pt idx="3">
                  <c:v>Жуалынский</c:v>
                </c:pt>
                <c:pt idx="4">
                  <c:v>Кордайский</c:v>
                </c:pt>
                <c:pt idx="5">
                  <c:v>Т.Рыскулова</c:v>
                </c:pt>
                <c:pt idx="6">
                  <c:v>Меркенский</c:v>
                </c:pt>
                <c:pt idx="7">
                  <c:v>Мойынкумский</c:v>
                </c:pt>
                <c:pt idx="8">
                  <c:v>Сарысуский</c:v>
                </c:pt>
                <c:pt idx="9">
                  <c:v>Таласский</c:v>
                </c:pt>
                <c:pt idx="10">
                  <c:v>Шуский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149197</c:v>
                </c:pt>
                <c:pt idx="1">
                  <c:v>147080</c:v>
                </c:pt>
                <c:pt idx="2">
                  <c:v>169669</c:v>
                </c:pt>
                <c:pt idx="3">
                  <c:v>129828</c:v>
                </c:pt>
                <c:pt idx="4">
                  <c:v>171432</c:v>
                </c:pt>
                <c:pt idx="5">
                  <c:v>148634</c:v>
                </c:pt>
                <c:pt idx="6">
                  <c:v>148288</c:v>
                </c:pt>
                <c:pt idx="7">
                  <c:v>184394</c:v>
                </c:pt>
                <c:pt idx="8">
                  <c:v>135049</c:v>
                </c:pt>
                <c:pt idx="9">
                  <c:v>122956</c:v>
                </c:pt>
                <c:pt idx="10">
                  <c:v>149652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rgbClr val="3366FF"/>
            </a:solidFill>
            <a:ln w="19051">
              <a:noFill/>
            </a:ln>
          </c:spPr>
          <c:invertIfNegative val="0"/>
          <c:dLbls>
            <c:dLbl>
              <c:idx val="0"/>
              <c:layout>
                <c:manualLayout>
                  <c:x val="8.5994004490088736E-3"/>
                  <c:y val="0.82997118155619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26032032779178E-3"/>
                  <c:y val="0.815561959654183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93475628514187E-2"/>
                  <c:y val="0.8270893371758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325760402143748E-3"/>
                  <c:y val="0.815561959654183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124884638797002E-3"/>
                  <c:y val="0.82997118155619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860028406674795E-3"/>
                  <c:y val="0.8213256484149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9595172174553499E-3"/>
                  <c:y val="0.815561959654183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9394296411201748E-3"/>
                  <c:y val="0.815561959654183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1660612248905E-3"/>
                  <c:y val="0.835734870317009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8990908555383928E-3"/>
                  <c:y val="0.829971181556196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6194880253435248E-3"/>
                  <c:y val="0.835734870317009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51">
                <a:noFill/>
              </a:ln>
            </c:spPr>
            <c:txPr>
              <a:bodyPr rot="-5400000" vert="horz"/>
              <a:lstStyle/>
              <a:p>
                <a:pPr algn="ctr">
                  <a:defRPr sz="52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г.Тараз</c:v>
                </c:pt>
                <c:pt idx="1">
                  <c:v>Байзакский</c:v>
                </c:pt>
                <c:pt idx="2">
                  <c:v>Жамбылский</c:v>
                </c:pt>
                <c:pt idx="3">
                  <c:v>Жуалынский</c:v>
                </c:pt>
                <c:pt idx="4">
                  <c:v>Кордайский</c:v>
                </c:pt>
                <c:pt idx="5">
                  <c:v>Т.Рыскулова</c:v>
                </c:pt>
                <c:pt idx="6">
                  <c:v>Меркенский</c:v>
                </c:pt>
                <c:pt idx="7">
                  <c:v>Мойынкумский</c:v>
                </c:pt>
                <c:pt idx="8">
                  <c:v>Сарысуский</c:v>
                </c:pt>
                <c:pt idx="9">
                  <c:v>Таласский</c:v>
                </c:pt>
                <c:pt idx="10">
                  <c:v>Шуский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081152"/>
        <c:axId val="134082944"/>
      </c:barChart>
      <c:catAx>
        <c:axId val="1340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8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</a:defRPr>
            </a:pPr>
            <a:endParaRPr lang="ru-RU"/>
          </a:p>
        </c:txPr>
        <c:crossAx val="13408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082944"/>
        <c:scaling>
          <c:orientation val="minMax"/>
        </c:scaling>
        <c:delete val="1"/>
        <c:axPos val="l"/>
        <c:majorGridlines>
          <c:spPr>
            <a:ln w="2381">
              <a:solidFill>
                <a:srgbClr val="969696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crossAx val="134081152"/>
        <c:crosses val="autoZero"/>
        <c:crossBetween val="between"/>
        <c:majorUnit val="20000"/>
      </c:valAx>
      <c:spPr>
        <a:noFill/>
        <a:ln w="190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4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61122264902519E-2"/>
                  <c:y val="-5.02574492959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881763559132527E-2"/>
                  <c:y val="-4.307781368223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16960"/>
        <c:axId val="136218496"/>
        <c:axId val="0"/>
      </c:bar3DChart>
      <c:catAx>
        <c:axId val="136216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6218496"/>
        <c:crosses val="autoZero"/>
        <c:auto val="1"/>
        <c:lblAlgn val="ctr"/>
        <c:lblOffset val="100"/>
        <c:noMultiLvlLbl val="0"/>
      </c:catAx>
      <c:valAx>
        <c:axId val="136218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62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819923371647552E-2"/>
          <c:y val="2.5999999999999999E-2"/>
          <c:w val="0.92720306513409967"/>
          <c:h val="0.85600000000000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D4DC7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6.2</c:v>
                </c:pt>
                <c:pt idx="1">
                  <c:v>8.8000000000000007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55744"/>
        <c:axId val="136261632"/>
        <c:axId val="0"/>
      </c:bar3DChart>
      <c:catAx>
        <c:axId val="1362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5" baseline="0">
                <a:latin typeface="Times New Roman" pitchFamily="18" charset="0"/>
              </a:defRPr>
            </a:pPr>
            <a:endParaRPr lang="ru-RU"/>
          </a:p>
        </c:txPr>
        <c:crossAx val="136261632"/>
        <c:crosses val="autoZero"/>
        <c:auto val="1"/>
        <c:lblAlgn val="ctr"/>
        <c:lblOffset val="100"/>
        <c:noMultiLvlLbl val="0"/>
      </c:catAx>
      <c:valAx>
        <c:axId val="136261632"/>
        <c:scaling>
          <c:orientation val="minMax"/>
          <c:max val="7"/>
          <c:min val="5"/>
        </c:scaling>
        <c:delete val="1"/>
        <c:axPos val="l"/>
        <c:numFmt formatCode="0.0" sourceLinked="1"/>
        <c:majorTickMark val="out"/>
        <c:minorTickMark val="none"/>
        <c:tickLblPos val="none"/>
        <c:crossAx val="136255744"/>
        <c:crosses val="autoZero"/>
        <c:crossBetween val="between"/>
        <c:majorUnit val="0.2"/>
        <c:minorUnit val="4.0000000000000022E-2"/>
      </c:valAx>
      <c:spPr>
        <a:noFill/>
        <a:ln w="110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1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79383082215619"/>
          <c:y val="3.450655624568668E-2"/>
          <c:w val="0.52629926014682948"/>
          <c:h val="0.924085576259489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20,9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24,8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100,2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12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i="0" dirty="0">
                        <a:latin typeface="Constantia" panose="02030602050306030303" pitchFamily="18" charset="0"/>
                      </a:rPr>
                      <a:t>    </a:t>
                    </a:r>
                    <a:r>
                      <a:rPr lang="kk-KZ" i="0" dirty="0" smtClean="0">
                        <a:latin typeface="Constantia" panose="02030602050306030303" pitchFamily="18" charset="0"/>
                      </a:rPr>
                      <a:t>258,7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132,5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46,2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160,0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75,0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en-US" i="0" smtClean="0">
                        <a:latin typeface="Constantia" panose="02030602050306030303" pitchFamily="18" charset="0"/>
                      </a:rPr>
                      <a:t>1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02,0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i="0">
                        <a:latin typeface="Constantia" panose="02030602050306030303" pitchFamily="18" charset="0"/>
                      </a:rPr>
                      <a:t>    </a:t>
                    </a:r>
                    <a:r>
                      <a:rPr lang="ru-RU" i="0" smtClean="0">
                        <a:latin typeface="Constantia" panose="02030602050306030303" pitchFamily="18" charset="0"/>
                      </a:rPr>
                      <a:t>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i="0">
                    <a:latin typeface="Constantia" panose="0203060205030603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Тараз қаласы</c:v>
                </c:pt>
                <c:pt idx="1">
                  <c:v>Байзақ ауданы</c:v>
                </c:pt>
                <c:pt idx="2">
                  <c:v>Жамбыл ауданы</c:v>
                </c:pt>
                <c:pt idx="3">
                  <c:v>Жуалы ауданы</c:v>
                </c:pt>
                <c:pt idx="4">
                  <c:v>Қордай ауданы</c:v>
                </c:pt>
                <c:pt idx="5">
                  <c:v>Тұрар Рысқұлов ауданы</c:v>
                </c:pt>
                <c:pt idx="6">
                  <c:v>Меркі ауданы</c:v>
                </c:pt>
                <c:pt idx="7">
                  <c:v>Мойынқұм ауданы</c:v>
                </c:pt>
                <c:pt idx="8">
                  <c:v>Сарысу ауданы</c:v>
                </c:pt>
                <c:pt idx="9">
                  <c:v>Талас ауданы</c:v>
                </c:pt>
                <c:pt idx="10">
                  <c:v>Шу ауданы</c:v>
                </c:pt>
              </c:strCache>
            </c:strRef>
          </c:cat>
          <c:val>
            <c:numRef>
              <c:f>Лист1!$B$2:$B$12</c:f>
              <c:numCache>
                <c:formatCode>###\ ###\ ###\ ###\ ##0.0</c:formatCode>
                <c:ptCount val="11"/>
                <c:pt idx="0">
                  <c:v>120.9</c:v>
                </c:pt>
                <c:pt idx="1">
                  <c:v>124.8</c:v>
                </c:pt>
                <c:pt idx="2">
                  <c:v>100.2</c:v>
                </c:pt>
                <c:pt idx="3">
                  <c:v>126</c:v>
                </c:pt>
                <c:pt idx="4">
                  <c:v>258.7</c:v>
                </c:pt>
                <c:pt idx="5">
                  <c:v>132.5</c:v>
                </c:pt>
                <c:pt idx="6">
                  <c:v>146.19999999999999</c:v>
                </c:pt>
                <c:pt idx="7">
                  <c:v>160</c:v>
                </c:pt>
                <c:pt idx="8">
                  <c:v>75</c:v>
                </c:pt>
                <c:pt idx="9">
                  <c:v>102</c:v>
                </c:pt>
                <c:pt idx="1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12160"/>
        <c:axId val="138013696"/>
      </c:barChart>
      <c:catAx>
        <c:axId val="138012160"/>
        <c:scaling>
          <c:orientation val="minMax"/>
        </c:scaling>
        <c:delete val="0"/>
        <c:axPos val="l"/>
        <c:numFmt formatCode="###\ ###\ ###\ ###\ 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8013696"/>
        <c:crosses val="autoZero"/>
        <c:auto val="1"/>
        <c:lblAlgn val="ctr"/>
        <c:lblOffset val="100"/>
        <c:noMultiLvlLbl val="0"/>
      </c:catAx>
      <c:valAx>
        <c:axId val="138013696"/>
        <c:scaling>
          <c:orientation val="minMax"/>
        </c:scaling>
        <c:delete val="1"/>
        <c:axPos val="b"/>
        <c:numFmt formatCode="###\ ###\ ###\ ###\ ##0.0" sourceLinked="1"/>
        <c:majorTickMark val="out"/>
        <c:minorTickMark val="none"/>
        <c:tickLblPos val="nextTo"/>
        <c:crossAx val="13801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34161450040353"/>
          <c:y val="8.1094024370776355E-2"/>
          <c:w val="0.50833151569350232"/>
          <c:h val="0.85132762198691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kk-KZ" smtClean="0">
                        <a:latin typeface="Times New Roman" pitchFamily="18" charset="0"/>
                        <a:cs typeface="Times New Roman" pitchFamily="18" charset="0"/>
                      </a:rPr>
                      <a:t>26851,8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Шаруашылық субъектілерінің өзіндік қаражаттары</c:v>
                </c:pt>
                <c:pt idx="1">
                  <c:v>Бюджеттік салымдар</c:v>
                </c:pt>
                <c:pt idx="2">
                  <c:v>Банктерден несиелер және басқа да қарызға алынған қаражаттар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7044.2</c:v>
                </c:pt>
                <c:pt idx="1">
                  <c:v>13872.4</c:v>
                </c:pt>
                <c:pt idx="2">
                  <c:v>7603.6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42528"/>
        <c:axId val="136348416"/>
      </c:barChart>
      <c:catAx>
        <c:axId val="136342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348416"/>
        <c:crosses val="autoZero"/>
        <c:auto val="1"/>
        <c:lblAlgn val="ctr"/>
        <c:lblOffset val="100"/>
        <c:noMultiLvlLbl val="0"/>
      </c:catAx>
      <c:valAx>
        <c:axId val="13634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34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16451335055987E-2"/>
          <c:y val="2.9592454496040713E-2"/>
          <c:w val="0.94078380706287679"/>
          <c:h val="0.9639442314625620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67488"/>
        <c:axId val="138024064"/>
      </c:barChart>
      <c:catAx>
        <c:axId val="13636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024064"/>
        <c:crossesAt val="0"/>
        <c:auto val="1"/>
        <c:lblAlgn val="ctr"/>
        <c:lblOffset val="100"/>
        <c:noMultiLvlLbl val="0"/>
      </c:catAx>
      <c:valAx>
        <c:axId val="13802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367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3282880779143"/>
          <c:y val="0"/>
          <c:w val="0.45758122107528082"/>
          <c:h val="0.81606333188933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5597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kk-KZ" smtClean="0"/>
                      <a:t>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kk-KZ" smtClean="0"/>
                      <a:t>01,0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kk-KZ" smtClean="0"/>
                      <a:t>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k-KZ" smtClean="0"/>
                      <a:t>100,0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Өңдеу өнеркәсібіне</c:v>
                </c:pt>
                <c:pt idx="1">
                  <c:v>Кен өндіру өнеркәсібі және корерлерді қазу</c:v>
                </c:pt>
                <c:pt idx="2">
                  <c:v>Электр энергиясымен, газбен, бумен, ыстық сумен және ауамен жабдықтау</c:v>
                </c:pt>
                <c:pt idx="3">
                  <c:v>Сумен жабдықтау; кәріз жүйесі, қалдықтардың жиналуын және таратылуын бақылау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101.5</c:v>
                </c:pt>
                <c:pt idx="1">
                  <c:v>101</c:v>
                </c:pt>
                <c:pt idx="2">
                  <c:v>107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A0D-4CED-8684-8F3AB0F368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Өңдеу өнеркәсібіне</c:v>
                </c:pt>
                <c:pt idx="1">
                  <c:v>Кен өндіру өнеркәсібі және корерлерді қазу</c:v>
                </c:pt>
                <c:pt idx="2">
                  <c:v>Электр энергиясымен, газбен, бумен, ыстық сумен және ауамен жабдықтау</c:v>
                </c:pt>
                <c:pt idx="3">
                  <c:v>Сумен жабдықтау; кәріз жүйесі, қалдықтардың жиналуын және таратылуын бақылау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41"/>
        <c:axId val="138198016"/>
        <c:axId val="138199808"/>
      </c:barChart>
      <c:catAx>
        <c:axId val="13819801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 algn="just">
              <a:defRPr sz="120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pPr>
            <a:endParaRPr lang="ru-RU"/>
          </a:p>
        </c:txPr>
        <c:crossAx val="138199808"/>
        <c:crosses val="autoZero"/>
        <c:auto val="1"/>
        <c:lblAlgn val="r"/>
        <c:lblOffset val="0"/>
        <c:noMultiLvlLbl val="0"/>
      </c:catAx>
      <c:valAx>
        <c:axId val="138199808"/>
        <c:scaling>
          <c:orientation val="minMax"/>
          <c:max val="150"/>
          <c:min val="0"/>
        </c:scaling>
        <c:delete val="1"/>
        <c:axPos val="b"/>
        <c:numFmt formatCode="0" sourceLinked="0"/>
        <c:majorTickMark val="out"/>
        <c:minorTickMark val="none"/>
        <c:tickLblPos val="none"/>
        <c:crossAx val="138198016"/>
        <c:crosses val="autoZero"/>
        <c:crossBetween val="between"/>
        <c:majorUnit val="15"/>
      </c:valAx>
      <c:spPr>
        <a:noFill/>
        <a:ln w="25400">
          <a:noFill/>
        </a:ln>
        <a:effectLst>
          <a:outerShdw blurRad="50800" dist="50800" dir="5400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65000"/>
            </a:schemeClr>
          </a:solidFill>
          <a:latin typeface="Constantia" panose="02030602050306030303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0.39881</cdr:x>
      <cdr:y>0.46497</cdr:y>
    </cdr:from>
    <cdr:to>
      <cdr:x>0.56554</cdr:x>
      <cdr:y>0.63547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938147" y="1190096"/>
          <a:ext cx="810308" cy="4364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0.15368</cdr:x>
      <cdr:y>0.87851</cdr:y>
    </cdr:from>
    <cdr:to>
      <cdr:x>0.44367</cdr:x>
      <cdr:y>0.98352</cdr:y>
    </cdr:to>
    <cdr:sp macro="" textlink="">
      <cdr:nvSpPr>
        <cdr:cNvPr id="2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4168" y="2317364"/>
          <a:ext cx="13476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2019 жыл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0.21077</cdr:x>
      <cdr:y>0.35392</cdr:y>
    </cdr:from>
    <cdr:to>
      <cdr:x>0.37784</cdr:x>
      <cdr:y>0.51114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9457" y="943589"/>
          <a:ext cx="776393" cy="419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33,7</a:t>
          </a:r>
          <a:endParaRPr lang="ru-RU" sz="18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0.58785</cdr:x>
      <cdr:y>0.3553</cdr:y>
    </cdr:from>
    <cdr:to>
      <cdr:x>0.74566</cdr:x>
      <cdr:y>0.50257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31795" y="810080"/>
          <a:ext cx="733356" cy="33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8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49,5</a:t>
          </a:r>
          <a:endParaRPr lang="ru-RU" sz="18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0.49842</cdr:x>
      <cdr:y>0.87851</cdr:y>
    </cdr:from>
    <cdr:to>
      <cdr:x>0.78841</cdr:x>
      <cdr:y>0.98352</cdr:y>
    </cdr:to>
    <cdr:sp macro="" textlink="">
      <cdr:nvSpPr>
        <cdr:cNvPr id="6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16215" y="2317364"/>
          <a:ext cx="134761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b="0" dirty="0" smtClean="0">
              <a:solidFill>
                <a:srgbClr val="000066"/>
              </a:solidFill>
              <a:latin typeface="+mn-lt"/>
              <a:cs typeface="Arial" charset="0"/>
            </a:rPr>
            <a:t>2020 жыл</a:t>
          </a:r>
          <a:endParaRPr lang="ru-RU" altLang="ru-RU" sz="1200" b="0" dirty="0">
            <a:solidFill>
              <a:srgbClr val="000066"/>
            </a:solidFill>
            <a:latin typeface="+mn-lt"/>
            <a:cs typeface="Arial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0.04102</cdr:x>
      <cdr:y>0.5925</cdr:y>
    </cdr:from>
    <cdr:to>
      <cdr:x>0.17331</cdr:x>
      <cdr:y>0.66487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963" y="1863591"/>
          <a:ext cx="628721" cy="22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0.43057</cdr:y>
    </cdr:from>
    <cdr:to>
      <cdr:x>0.11435</cdr:x>
      <cdr:y>0.49307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318521"/>
          <a:ext cx="542260" cy="1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0.60445</cdr:x>
      <cdr:y>0.26011</cdr:y>
    </cdr:from>
    <cdr:to>
      <cdr:x>0.89003</cdr:x>
      <cdr:y>0.35977</cdr:y>
    </cdr:to>
    <cdr:sp macro="" textlink="">
      <cdr:nvSpPr>
        <cdr:cNvPr id="17" name="Rectangle 25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984812" y="642620"/>
          <a:ext cx="2827599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rnd" algn="ctr">
          <a:noFill/>
          <a:miter lim="800000"/>
          <a:headEnd/>
          <a:tailEnd/>
        </a:ln>
        <a:effectLst xmlns:a="http://schemas.openxmlformats.org/drawingml/2006/main">
          <a:prstShdw prst="shdw17" dist="17961" dir="2700000">
            <a:srgbClr val="004D00">
              <a:alpha val="50000"/>
            </a:srgbClr>
          </a:prstShdw>
        </a:effec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000" b="1" dirty="0"/>
        </a:p>
      </cdr:txBody>
    </cdr:sp>
  </cdr:relSizeAnchor>
  <cdr:relSizeAnchor xmlns:cdr="http://schemas.openxmlformats.org/drawingml/2006/chartDrawing">
    <cdr:from>
      <cdr:x>0.00224</cdr:x>
      <cdr:y>0.66367</cdr:y>
    </cdr:from>
    <cdr:to>
      <cdr:x>0.41453</cdr:x>
      <cdr:y>0.76333</cdr:y>
    </cdr:to>
    <cdr:sp macro="" textlink="">
      <cdr:nvSpPr>
        <cdr:cNvPr id="20" name="Rectangle 25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22179" y="1639643"/>
          <a:ext cx="4082187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rnd" algn="ctr">
          <a:noFill/>
          <a:miter lim="800000"/>
          <a:headEnd/>
          <a:tailEnd/>
        </a:ln>
        <a:effectLst xmlns:a="http://schemas.openxmlformats.org/drawingml/2006/main">
          <a:prstShdw prst="shdw17" dist="17961" dir="2700000">
            <a:srgbClr val="004D00">
              <a:alpha val="50000"/>
            </a:srgbClr>
          </a:prstShdw>
        </a:effec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0.14407</cdr:x>
      <cdr:y>0.87274</cdr:y>
    </cdr:from>
    <cdr:to>
      <cdr:x>0.43406</cdr:x>
      <cdr:y>0.99293</cdr:y>
    </cdr:to>
    <cdr:sp macro="" textlink="">
      <cdr:nvSpPr>
        <cdr:cNvPr id="2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9510" y="1899711"/>
          <a:ext cx="1347616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9683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936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9050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38732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98417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58099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17781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77465" algn="l" defTabSz="919367" rtl="0" eaLnBrk="1" latinLnBrk="0" hangingPunct="1">
            <a:defRPr sz="181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altLang="ru-RU" sz="1050" dirty="0">
              <a:solidFill>
                <a:srgbClr val="000066"/>
              </a:solidFill>
              <a:cs typeface="Arial" charset="0"/>
            </a:rPr>
            <a:t>2019</a:t>
          </a:r>
          <a:r>
            <a:rPr lang="kk-KZ" altLang="ru-RU" sz="1100" dirty="0">
              <a:solidFill>
                <a:srgbClr val="000066"/>
              </a:solidFill>
              <a:cs typeface="Arial" charset="0"/>
            </a:rPr>
            <a:t> </a:t>
          </a:r>
          <a:r>
            <a:rPr lang="kk-KZ" altLang="ru-RU" sz="1100" dirty="0" smtClean="0">
              <a:solidFill>
                <a:srgbClr val="000066"/>
              </a:solidFill>
              <a:cs typeface="Arial" charset="0"/>
            </a:rPr>
            <a:t>жыл</a:t>
          </a:r>
          <a:endParaRPr lang="ru-RU" altLang="ru-RU" sz="1100" dirty="0">
            <a:solidFill>
              <a:srgbClr val="000066"/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0.22599</cdr:x>
      <cdr:y>0.39221</cdr:y>
    </cdr:from>
    <cdr:to>
      <cdr:x>0.3838</cdr:x>
      <cdr:y>0.53947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50199" y="853722"/>
          <a:ext cx="733361" cy="32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4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18,6. </a:t>
          </a:r>
          <a:r>
            <a:rPr lang="kk-KZ" sz="1400" b="1" kern="1200" dirty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млрд. тг</a:t>
          </a:r>
        </a:p>
      </cdr:txBody>
    </cdr:sp>
  </cdr:relSizeAnchor>
  <cdr:relSizeAnchor xmlns:cdr="http://schemas.openxmlformats.org/drawingml/2006/chartDrawing">
    <cdr:from>
      <cdr:x>0.58347</cdr:x>
      <cdr:y>0.3258</cdr:y>
    </cdr:from>
    <cdr:to>
      <cdr:x>0.74128</cdr:x>
      <cdr:y>0.47307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11449" y="709184"/>
          <a:ext cx="733361" cy="320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4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41,5 млрд. тг</a:t>
          </a:r>
        </a:p>
      </cdr:txBody>
    </cdr:sp>
  </cdr:relSizeAnchor>
  <cdr:relSizeAnchor xmlns:cdr="http://schemas.openxmlformats.org/drawingml/2006/chartDrawing">
    <cdr:from>
      <cdr:x>0.37066</cdr:x>
      <cdr:y>0.33901</cdr:y>
    </cdr:from>
    <cdr:to>
      <cdr:x>0.60063</cdr:x>
      <cdr:y>0.44849</cdr:y>
    </cdr:to>
    <cdr:sp macro="" textlink="">
      <cdr:nvSpPr>
        <cdr:cNvPr id="4" name="TextBox 3"/>
        <cdr:cNvSpPr txBox="1"/>
      </cdr:nvSpPr>
      <cdr:spPr>
        <a:xfrm xmlns:a="http://schemas.openxmlformats.org/drawingml/2006/main" rot="20198864">
          <a:off x="1722506" y="737926"/>
          <a:ext cx="1068696" cy="238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dirty="0" smtClean="0"/>
            <a:t>НКИ </a:t>
          </a:r>
          <a:r>
            <a:rPr lang="kk-KZ" sz="1100" dirty="0" smtClean="0"/>
            <a:t>– </a:t>
          </a:r>
          <a:r>
            <a:rPr lang="kk-KZ" dirty="0" smtClean="0"/>
            <a:t>200,7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0.52176</cdr:x>
      <cdr:y>0.87274</cdr:y>
    </cdr:from>
    <cdr:to>
      <cdr:x>0.81175</cdr:x>
      <cdr:y>1</cdr:y>
    </cdr:to>
    <cdr:sp macro="" textlink="">
      <cdr:nvSpPr>
        <cdr:cNvPr id="6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4678" y="1899721"/>
          <a:ext cx="13476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kk-KZ" altLang="ru-RU" sz="1200" dirty="0">
              <a:solidFill>
                <a:srgbClr val="000066"/>
              </a:solidFill>
              <a:cs typeface="Arial" charset="0"/>
            </a:rPr>
            <a:t>2020 </a:t>
          </a:r>
          <a:r>
            <a:rPr lang="kk-KZ" altLang="ru-RU" sz="1200" dirty="0" smtClean="0">
              <a:solidFill>
                <a:srgbClr val="000066"/>
              </a:solidFill>
              <a:cs typeface="Arial" charset="0"/>
            </a:rPr>
            <a:t>жыл</a:t>
          </a:r>
          <a:endParaRPr lang="ru-RU" altLang="ru-RU" sz="1200" dirty="0">
            <a:solidFill>
              <a:srgbClr val="000066"/>
            </a:solidFill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0.07065</cdr:x>
      <cdr:y>0.54281</cdr:y>
    </cdr:from>
    <cdr:to>
      <cdr:x>0.99457</cdr:x>
      <cdr:y>0.62271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97180" y="2258361"/>
          <a:ext cx="3886200" cy="3324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0.27016</cdr:x>
      <cdr:y>0.79966</cdr:y>
    </cdr:from>
    <cdr:to>
      <cdr:x>0.57403</cdr:x>
      <cdr:y>0.83558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4707" y="3775033"/>
          <a:ext cx="1433751" cy="16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chemeClr val="accent5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0.50026</cdr:x>
      <cdr:y>0.78455</cdr:y>
    </cdr:from>
    <cdr:to>
      <cdr:x>0.91103</cdr:x>
      <cdr:y>0.91087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60383" y="3703694"/>
          <a:ext cx="1938130" cy="59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200000"/>
            </a:lnSpc>
          </a:pPr>
          <a:endParaRPr lang="kk-KZ" dirty="0" smtClean="0">
            <a:solidFill>
              <a:schemeClr val="accent5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  <a:p xmlns:a="http://schemas.openxmlformats.org/drawingml/2006/main">
          <a:endParaRPr lang="ru-RU" dirty="0">
            <a:solidFill>
              <a:schemeClr val="accent5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0.63718</cdr:x>
      <cdr:y>0.9214</cdr:y>
    </cdr:from>
    <cdr:to>
      <cdr:x>0.90471</cdr:x>
      <cdr:y>0.97668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06426" y="4349737"/>
          <a:ext cx="1262259" cy="260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chemeClr val="accent5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0.56934</cdr:x>
      <cdr:y>0.90203</cdr:y>
    </cdr:from>
    <cdr:to>
      <cdr:x>0.9814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86305" y="4258301"/>
          <a:ext cx="1944240" cy="462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0.76147</cdr:x>
      <cdr:y>0.31083</cdr:y>
    </cdr:from>
    <cdr:to>
      <cdr:x>0.95527</cdr:x>
      <cdr:y>0.50453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92836" y="14673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0.75304</cdr:x>
      <cdr:y>0.26662</cdr:y>
    </cdr:from>
    <cdr:to>
      <cdr:x>0.97344</cdr:x>
      <cdr:y>0.34031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53079" y="1258668"/>
          <a:ext cx="1039901" cy="347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0.5381</cdr:x>
      <cdr:y>0.79787</cdr:y>
    </cdr:from>
    <cdr:to>
      <cdr:x>0.7319</cdr:x>
      <cdr:y>0.99157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38941" y="37665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0.50406</cdr:x>
      <cdr:y>0.79787</cdr:y>
    </cdr:from>
    <cdr:to>
      <cdr:x>0.69786</cdr:x>
      <cdr:y>0.99157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78304" y="37665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0.43496</cdr:x>
      <cdr:y>0.74034</cdr:y>
    </cdr:from>
    <cdr:to>
      <cdr:x>0.59084</cdr:x>
      <cdr:y>0.95348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052271" y="3494972"/>
          <a:ext cx="735496" cy="1006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0.6751</cdr:x>
      <cdr:y>0.72981</cdr:y>
    </cdr:from>
    <cdr:to>
      <cdr:x>0.84573</cdr:x>
      <cdr:y>0.94666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185331" y="3445276"/>
          <a:ext cx="805070" cy="1023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kk-KZ" sz="1100" dirty="0"/>
        </a:p>
      </cdr:txBody>
    </cdr:sp>
  </cdr:relSizeAnchor>
  <cdr:relSizeAnchor xmlns:cdr="http://schemas.openxmlformats.org/drawingml/2006/chartDrawing">
    <cdr:from>
      <cdr:x>0.6435</cdr:x>
      <cdr:y>0.79787</cdr:y>
    </cdr:from>
    <cdr:to>
      <cdr:x>0.8373</cdr:x>
      <cdr:y>0.91298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036244" y="3766590"/>
          <a:ext cx="914400" cy="543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0.64982</cdr:x>
      <cdr:y>0.81613</cdr:y>
    </cdr:from>
    <cdr:to>
      <cdr:x>0.87943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066062" y="3852781"/>
          <a:ext cx="1083365" cy="86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0.07065</cdr:x>
      <cdr:y>0.54281</cdr:y>
    </cdr:from>
    <cdr:to>
      <cdr:x>0.99457</cdr:x>
      <cdr:y>0.62271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97180" y="2258361"/>
          <a:ext cx="3886200" cy="3324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0.27941</cdr:x>
      <cdr:y>0.83445</cdr:y>
    </cdr:from>
    <cdr:to>
      <cdr:x>0.47658</cdr:x>
      <cdr:y>0.94087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3793" y="1870278"/>
          <a:ext cx="757775" cy="23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0.66857</cdr:x>
      <cdr:y>0.80234</cdr:y>
    </cdr:from>
    <cdr:to>
      <cdr:x>0.94286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01009" y="1798307"/>
          <a:ext cx="1272208" cy="443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0.24286</cdr:x>
      <cdr:y>0.84372</cdr:y>
    </cdr:from>
    <cdr:to>
      <cdr:x>0.5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3343" y="1891063"/>
          <a:ext cx="988223" cy="35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0.24734</cdr:x>
      <cdr:y>0.77741</cdr:y>
    </cdr:from>
    <cdr:to>
      <cdr:x>0.49304</cdr:x>
      <cdr:y>0.93114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7379" y="1827982"/>
          <a:ext cx="1109967" cy="36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dirty="0" smtClean="0">
              <a:solidFill>
                <a:srgbClr val="002060"/>
              </a:solidFill>
            </a:rPr>
            <a:t>2019 жыл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0.71339</cdr:x>
      <cdr:y>0.79322</cdr:y>
    </cdr:from>
    <cdr:to>
      <cdr:x>0.97114</cdr:x>
      <cdr:y>0.90503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22769" y="1865168"/>
          <a:ext cx="1164404" cy="262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100" dirty="0" smtClean="0">
              <a:solidFill>
                <a:srgbClr val="002060"/>
              </a:solidFill>
            </a:rPr>
            <a:t>2020 </a:t>
          </a:r>
          <a:r>
            <a:rPr lang="kk-KZ" dirty="0" smtClean="0">
              <a:solidFill>
                <a:srgbClr val="002060"/>
              </a:solidFill>
            </a:rPr>
            <a:t>жыл</a:t>
          </a:r>
          <a:endParaRPr lang="ru-RU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0.22309</cdr:x>
      <cdr:y>0.23221</cdr:y>
    </cdr:from>
    <cdr:to>
      <cdr:x>0.38861</cdr:x>
      <cdr:y>0.43324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2177" y="517548"/>
          <a:ext cx="543244" cy="44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0.72304</cdr:x>
      <cdr:y>0.10255</cdr:y>
    </cdr:from>
    <cdr:to>
      <cdr:x>0.95098</cdr:x>
      <cdr:y>0.3156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08465" y="251999"/>
          <a:ext cx="759278" cy="52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65,8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0.26471</cdr:x>
      <cdr:y>0.22922</cdr:y>
    </cdr:from>
    <cdr:to>
      <cdr:x>0.48039</cdr:x>
      <cdr:y>0.4053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81742" y="563271"/>
          <a:ext cx="718457" cy="43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600" b="1" kern="1200" dirty="0" smtClean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rPr>
            <a:t>56,7</a:t>
          </a:r>
          <a:endParaRPr lang="ru-RU" sz="1600" b="1" kern="1200" dirty="0">
            <a:solidFill>
              <a:schemeClr val="tx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0.49851</cdr:x>
      <cdr:y>0.47633</cdr:y>
    </cdr:from>
    <cdr:to>
      <cdr:x>0.71894</cdr:x>
      <cdr:y>0.64996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2252062" y="1120033"/>
          <a:ext cx="995808" cy="40827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2.58712E-6</cdr:x>
      <cdr:y>0</cdr:y>
    </cdr:from>
    <cdr:to>
      <cdr:x>2.58712E-6</cdr:x>
      <cdr:y>0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3" y="0"/>
          <a:ext cx="0" cy="0"/>
          <a:chOff x="13" y="0"/>
          <a:chExt cx="0" cy="0"/>
        </a:xfrm>
      </cdr:grpSpPr>
    </cdr:grpSp>
  </cdr:relSizeAnchor>
  <cdr:relSizeAnchor xmlns:cdr="http://schemas.openxmlformats.org/drawingml/2006/chartDrawing">
    <cdr:from>
      <cdr:x>0.32825</cdr:x>
      <cdr:y>0.61537</cdr:y>
    </cdr:from>
    <cdr:to>
      <cdr:x>0.49085</cdr:x>
      <cdr:y>0.68865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76308" y="1448753"/>
          <a:ext cx="879894" cy="172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0.32028</cdr:x>
      <cdr:y>0.59186</cdr:y>
    </cdr:from>
    <cdr:to>
      <cdr:x>0.55143</cdr:x>
      <cdr:y>0.68642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33171" y="1393394"/>
          <a:ext cx="1250851" cy="222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0.31092</cdr:x>
      <cdr:y>0.81139</cdr:y>
    </cdr:from>
    <cdr:to>
      <cdr:x>0.45419</cdr:x>
      <cdr:y>0.89582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82520" y="1910229"/>
          <a:ext cx="775295" cy="19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k-KZ" sz="1000" dirty="0" smtClean="0"/>
            <a:t>   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0.74438</cdr:x>
      <cdr:y>0.54457</cdr:y>
    </cdr:from>
    <cdr:to>
      <cdr:x>0.91336</cdr:x>
      <cdr:y>0.93297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28177" y="1282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0.60333</cdr:x>
      <cdr:y>0.5547</cdr:y>
    </cdr:from>
    <cdr:to>
      <cdr:x>0.7723</cdr:x>
      <cdr:y>0.9431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264851" y="13059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0.06466</cdr:x>
      <cdr:y>0.4902</cdr:y>
    </cdr:from>
    <cdr:to>
      <cdr:x>0.72571</cdr:x>
      <cdr:y>0.56238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30086" y="2365541"/>
          <a:ext cx="3374571" cy="3483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0.20964</cdr:x>
      <cdr:y>0.58478</cdr:y>
    </cdr:from>
    <cdr:to>
      <cdr:x>0.37671</cdr:x>
      <cdr:y>0.742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74222" y="1748470"/>
          <a:ext cx="776393" cy="470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8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12,1</a:t>
          </a:r>
          <a:endParaRPr lang="ru-RU" sz="18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ru-RU" sz="1800" b="1" kern="1200" dirty="0" err="1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млрд.тг</a:t>
          </a:r>
          <a:endParaRPr lang="ru-RU" sz="18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0.58785</cdr:x>
      <cdr:y>0.3553</cdr:y>
    </cdr:from>
    <cdr:to>
      <cdr:x>0.74566</cdr:x>
      <cdr:y>0.50257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31795" y="810080"/>
          <a:ext cx="733356" cy="33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rgbClr val="4472C4">
                  <a:lumMod val="50000"/>
                </a:srgbClr>
              </a:solidFill>
              <a:latin typeface="Constantia" panose="02030602050306030303" pitchFamily="18" charset="0"/>
              <a:ea typeface="+mn-ea"/>
              <a:cs typeface="Arial" panose="020B0604020202020204" pitchFamily="34" charset="0"/>
            </a:defRPr>
          </a:pPr>
          <a:r>
            <a:rPr lang="kk-KZ" sz="1800" b="1" kern="1200" dirty="0" smtClean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rPr>
            <a:t>19,8 млрд.тг</a:t>
          </a:r>
          <a:endParaRPr lang="ru-RU" sz="1800" b="1" kern="1200" dirty="0">
            <a:solidFill>
              <a:schemeClr val="bg1"/>
            </a:solidFill>
            <a:latin typeface="Calibri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2.95671E-6</cdr:x>
      <cdr:y>8.49516E-5</cdr:y>
    </cdr:from>
    <cdr:to>
      <cdr:x>2.95671E-6</cdr:x>
      <cdr:y>8.49516E-5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5" y="417"/>
          <a:ext cx="0" cy="0"/>
          <a:chOff x="15" y="417"/>
          <a:chExt cx="0" cy="0"/>
        </a:xfrm>
      </cdr:grpSpPr>
    </cdr:grpSp>
  </cdr:relSizeAnchor>
  <cdr:relSizeAnchor xmlns:cdr="http://schemas.openxmlformats.org/drawingml/2006/chartDrawing">
    <cdr:from>
      <cdr:x>0.34486</cdr:x>
      <cdr:y>0.80501</cdr:y>
    </cdr:from>
    <cdr:to>
      <cdr:x>0.51383</cdr:x>
      <cdr:y>0.89102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66184" y="2036709"/>
          <a:ext cx="914368" cy="217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18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2230B178-0B8A-46BE-82CB-2771E93ECE2B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18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7C4438AF-52F4-4C93-A3C8-E15D9665E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63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182" y="0"/>
            <a:ext cx="2913327" cy="49502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15360762-4A0D-4F2F-8804-ACBB379884FA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1233488"/>
            <a:ext cx="4906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307" y="4748163"/>
            <a:ext cx="5378450" cy="3884861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182" y="9371285"/>
            <a:ext cx="2913327" cy="495028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51FE8929-EB6E-45FE-8744-5A3C50A14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9653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9307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8961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8613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8269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7921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7574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7228" algn="l" defTabSz="919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1239838"/>
            <a:ext cx="4932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3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4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4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4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4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4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1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1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233488"/>
            <a:ext cx="490696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929-EB6E-45FE-8744-5A3C50A140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1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" y="6650972"/>
            <a:ext cx="2664515" cy="1895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772B0F-72FC-4B76-8BAF-928EBA49A2F2}" type="datetime1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18049" y="6650972"/>
            <a:ext cx="5204858" cy="18957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mtClean="0"/>
              <a:t>Итоги СЭР за январь-август 2017 года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7" y="601932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" y="660600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9720000" y="6624000"/>
            <a:ext cx="360000" cy="216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fld id="{6D7284AB-EDDC-4341-87A7-B911D7173125}" type="slidenum">
              <a:rPr lang="ru-RU" sz="1200" b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algn="ctr"/>
              <a:t>‹#›</a:t>
            </a:fld>
            <a:endParaRPr lang="ru-RU" sz="1200" b="1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9475400" y="30824"/>
            <a:ext cx="540000" cy="540000"/>
            <a:chOff x="4626596" y="4240784"/>
            <a:chExt cx="1800000" cy="1800000"/>
          </a:xfrm>
        </p:grpSpPr>
        <p:sp>
          <p:nvSpPr>
            <p:cNvPr id="13" name="Овал 12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/>
              <a:endParaRPr lang="ru-RU" sz="1800" b="1" cap="small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5" name="Рисунок 14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5267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596127"/>
            <a:ext cx="9072563" cy="4514439"/>
          </a:xfrm>
          <a:prstGeom prst="rect">
            <a:avLst/>
          </a:prstGeom>
        </p:spPr>
        <p:txBody>
          <a:bodyPr lIns="108292" tIns="54146" rIns="108292" bIns="54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4214" y="6340167"/>
            <a:ext cx="3192198" cy="364196"/>
          </a:xfrm>
          <a:prstGeom prst="rect">
            <a:avLst/>
          </a:prstGeom>
        </p:spPr>
        <p:txBody>
          <a:bodyPr lIns="108292" tIns="54146" rIns="108292" bIns="54146"/>
          <a:lstStyle/>
          <a:p>
            <a:pPr defTabSz="919367"/>
            <a:endParaRPr lang="ru-RU" sz="1811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24448" y="6340167"/>
            <a:ext cx="2352146" cy="364196"/>
          </a:xfrm>
          <a:prstGeom prst="rect">
            <a:avLst/>
          </a:prstGeom>
        </p:spPr>
        <p:txBody>
          <a:bodyPr lIns="108292" tIns="54146" rIns="108292" bIns="54146"/>
          <a:lstStyle/>
          <a:p>
            <a:pPr defTabSz="919367"/>
            <a:fld id="{725C68B6-61C2-468F-89AB-4B9F7531AA68}" type="slidenum">
              <a:rPr lang="ru-RU" sz="1811" smtClean="0">
                <a:solidFill>
                  <a:prstClr val="black"/>
                </a:solidFill>
              </a:rPr>
              <a:pPr defTabSz="919367"/>
              <a:t>‹#›</a:t>
            </a:fld>
            <a:endParaRPr lang="ru-RU" sz="181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" y="6650972"/>
            <a:ext cx="2664515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772B0F-72FC-4B76-8BAF-928EBA49A2F2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08.01.2021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18049" y="6650972"/>
            <a:ext cx="5204858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9367"/>
            <a:r>
              <a:rPr lang="kk-KZ" smtClean="0">
                <a:solidFill>
                  <a:prstClr val="white">
                    <a:lumMod val="65000"/>
                  </a:prstClr>
                </a:solidFill>
              </a:rPr>
              <a:t>Итоги СЭР за январь-август 2017 года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6" y="601931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0" y="6606000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9720000" y="6624000"/>
            <a:ext cx="360000" cy="216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9367"/>
            <a:fld id="{6D7284AB-EDDC-4341-87A7-B911D7173125}" type="slidenum">
              <a:rPr lang="ru-RU" sz="1200" b="1" smtClean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algn="ctr" defTabSz="919367"/>
              <a:t>‹#›</a:t>
            </a:fld>
            <a:endParaRPr lang="ru-RU" sz="1200" b="1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9475400" y="30824"/>
            <a:ext cx="540000" cy="540000"/>
            <a:chOff x="4626596" y="4240784"/>
            <a:chExt cx="1800000" cy="1800000"/>
          </a:xfrm>
        </p:grpSpPr>
        <p:sp>
          <p:nvSpPr>
            <p:cNvPr id="13" name="Овал 12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9367"/>
              <a:endParaRPr lang="ru-RU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5" name="Рисунок 14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8991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596127"/>
            <a:ext cx="9072563" cy="4514439"/>
          </a:xfrm>
          <a:prstGeom prst="rect">
            <a:avLst/>
          </a:prstGeom>
        </p:spPr>
        <p:txBody>
          <a:bodyPr lIns="108292" tIns="54146" rIns="108292" bIns="54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4214" y="6340167"/>
            <a:ext cx="3192198" cy="364196"/>
          </a:xfrm>
          <a:prstGeom prst="rect">
            <a:avLst/>
          </a:prstGeom>
        </p:spPr>
        <p:txBody>
          <a:bodyPr lIns="108292" tIns="54146" rIns="108292" bIns="54146"/>
          <a:lstStyle/>
          <a:p>
            <a:pPr defTabSz="919367"/>
            <a:endParaRPr lang="ru-RU" sz="1811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24448" y="6340167"/>
            <a:ext cx="2352146" cy="364196"/>
          </a:xfrm>
          <a:prstGeom prst="rect">
            <a:avLst/>
          </a:prstGeom>
        </p:spPr>
        <p:txBody>
          <a:bodyPr lIns="108292" tIns="54146" rIns="108292" bIns="54146"/>
          <a:lstStyle/>
          <a:p>
            <a:pPr defTabSz="919367"/>
            <a:fld id="{725C68B6-61C2-468F-89AB-4B9F7531AA68}" type="slidenum">
              <a:rPr lang="ru-RU" sz="1811" smtClean="0">
                <a:solidFill>
                  <a:prstClr val="black"/>
                </a:solidFill>
              </a:rPr>
              <a:pPr defTabSz="919367"/>
              <a:t>‹#›</a:t>
            </a:fld>
            <a:endParaRPr lang="ru-RU" sz="181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7" y="601932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" y="660600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317073" y="2627791"/>
            <a:ext cx="6045693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b="1" cap="small" baseline="0" dirty="0" smtClean="0">
                <a:solidFill>
                  <a:srgbClr val="00A6C8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ПРИЛОЖЕНИЕ</a:t>
            </a:r>
            <a:endParaRPr lang="ru-RU" b="1" cap="small" baseline="0" dirty="0">
              <a:solidFill>
                <a:srgbClr val="00A6C8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8776" y="3116560"/>
            <a:ext cx="10080626" cy="55399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kk-KZ" sz="3000" b="1" cap="small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Благодарю за внимание!</a:t>
            </a:r>
            <a:endParaRPr lang="ru-RU" sz="3000" b="1" cap="small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4230313" y="839646"/>
            <a:ext cx="1620000" cy="1620000"/>
            <a:chOff x="3213100" y="4523163"/>
            <a:chExt cx="2132798" cy="202029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8" name="Рисунок 7" descr="https://s3.amazonaws.com/designmantic-logos/logos/2017/Sep/small-1141-59c1e47f1f9d7.png"/>
            <p:cNvPicPr/>
            <p:nvPr/>
          </p:nvPicPr>
          <p:blipFill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0904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" y="4054445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-1" y="2681622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 userDrawn="1"/>
        </p:nvGrpSpPr>
        <p:grpSpPr>
          <a:xfrm>
            <a:off x="9519556" y="29714"/>
            <a:ext cx="540000" cy="540000"/>
            <a:chOff x="3213100" y="4523163"/>
            <a:chExt cx="2132798" cy="20202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11" name="Рисунок 10" descr="https://s3.amazonaws.com/designmantic-logos/logos/2017/Sep/small-1141-59c1e47f1f9d7.png"/>
            <p:cNvPicPr/>
            <p:nvPr/>
          </p:nvPicPr>
          <p:blipFill>
            <a:blip r:embed="rId3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8776" y="3116559"/>
            <a:ext cx="10080626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ПРИЛОЖЕНИЕ</a:t>
            </a:r>
            <a:endParaRPr lang="ru-RU" sz="2400" b="1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754795"/>
            <a:ext cx="10080625" cy="132936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 sz="2000"/>
            </a:lvl1pPr>
            <a:lvl2pPr marL="384017" indent="0" algn="ctr">
              <a:buNone/>
              <a:defRPr sz="1700"/>
            </a:lvl2pPr>
            <a:lvl3pPr marL="768032" indent="0" algn="ctr">
              <a:buNone/>
              <a:defRPr sz="1500"/>
            </a:lvl3pPr>
            <a:lvl4pPr marL="1152048" indent="0" algn="ctr">
              <a:buNone/>
              <a:defRPr sz="1300"/>
            </a:lvl4pPr>
            <a:lvl5pPr marL="1536065" indent="0" algn="ctr">
              <a:buNone/>
              <a:defRPr sz="1300"/>
            </a:lvl5pPr>
            <a:lvl6pPr marL="1920078" indent="0" algn="ctr">
              <a:buNone/>
              <a:defRPr sz="1300"/>
            </a:lvl6pPr>
            <a:lvl7pPr marL="2304096" indent="0" algn="ctr">
              <a:buNone/>
              <a:defRPr sz="1300"/>
            </a:lvl7pPr>
            <a:lvl8pPr marL="2688111" indent="0" algn="ctr">
              <a:buNone/>
              <a:defRPr sz="1300"/>
            </a:lvl8pPr>
            <a:lvl9pPr marL="3072126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961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55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2" y="1596128"/>
            <a:ext cx="9072563" cy="4514439"/>
          </a:xfrm>
          <a:prstGeom prst="rect">
            <a:avLst/>
          </a:prstGeom>
        </p:spPr>
        <p:txBody>
          <a:bodyPr lIns="108285" tIns="54143" rIns="108285" bIns="541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4214" y="6340167"/>
            <a:ext cx="3192198" cy="364196"/>
          </a:xfrm>
          <a:prstGeom prst="rect">
            <a:avLst/>
          </a:prstGeom>
        </p:spPr>
        <p:txBody>
          <a:bodyPr lIns="108285" tIns="54143" rIns="108285" bIns="5414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24448" y="6340167"/>
            <a:ext cx="2352146" cy="364196"/>
          </a:xfrm>
          <a:prstGeom prst="rect">
            <a:avLst/>
          </a:prstGeom>
        </p:spPr>
        <p:txBody>
          <a:bodyPr lIns="108285" tIns="54143" rIns="108285" bIns="54143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8776" y="3116560"/>
            <a:ext cx="10080626" cy="55399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kk-KZ" sz="3000" b="1" cap="small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Благодарю за внимание!</a:t>
            </a:r>
            <a:endParaRPr lang="ru-RU" sz="3000" b="1" cap="small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230312" y="845810"/>
            <a:ext cx="1620000" cy="1620000"/>
            <a:chOff x="4626596" y="4240784"/>
            <a:chExt cx="1800000" cy="1800000"/>
          </a:xfrm>
        </p:grpSpPr>
        <p:sp>
          <p:nvSpPr>
            <p:cNvPr id="10" name="Овал 9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3" name="Рисунок 12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308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" y="4054445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-1" y="2681622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8776" y="3116559"/>
            <a:ext cx="10080626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A6C8"/>
                </a:solidFill>
                <a:latin typeface="Constantia" panose="02030602050306030303" pitchFamily="18" charset="0"/>
              </a:rPr>
              <a:t>ПРИЛОЖЕНИЕ</a:t>
            </a:r>
            <a:endParaRPr lang="ru-RU" sz="2400" b="1" dirty="0">
              <a:solidFill>
                <a:srgbClr val="00A6C8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9475400" y="43524"/>
            <a:ext cx="540000" cy="540000"/>
            <a:chOff x="4626596" y="4240784"/>
            <a:chExt cx="1800000" cy="1800000"/>
          </a:xfrm>
        </p:grpSpPr>
        <p:sp>
          <p:nvSpPr>
            <p:cNvPr id="14" name="Овал 13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6" name="Рисунок 15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722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" y="6650972"/>
            <a:ext cx="2664515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772B0F-72FC-4B76-8BAF-928EBA49A2F2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08.01.2021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18049" y="6650972"/>
            <a:ext cx="5204858" cy="189570"/>
          </a:xfrm>
          <a:prstGeom prst="rect">
            <a:avLst/>
          </a:prstGeom>
        </p:spPr>
        <p:txBody>
          <a:bodyPr/>
          <a:lstStyle>
            <a:lvl1pPr>
              <a:defRPr sz="842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9367"/>
            <a:r>
              <a:rPr lang="kk-KZ" smtClean="0">
                <a:solidFill>
                  <a:prstClr val="white">
                    <a:lumMod val="65000"/>
                  </a:prstClr>
                </a:solidFill>
              </a:rPr>
              <a:t>Итоги СЭР за январь-август 2017 года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6" y="601931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0" y="6606000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9720000" y="6624000"/>
            <a:ext cx="360000" cy="216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9367"/>
            <a:fld id="{6D7284AB-EDDC-4341-87A7-B911D7173125}" type="slidenum">
              <a:rPr lang="ru-RU" sz="1200" b="1" smtClean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algn="ctr" defTabSz="919367"/>
              <a:t>‹#›</a:t>
            </a:fld>
            <a:endParaRPr lang="ru-RU" sz="1200" b="1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9475400" y="30824"/>
            <a:ext cx="540000" cy="540000"/>
            <a:chOff x="4626596" y="4240784"/>
            <a:chExt cx="1800000" cy="1800000"/>
          </a:xfrm>
        </p:grpSpPr>
        <p:sp>
          <p:nvSpPr>
            <p:cNvPr id="13" name="Овал 12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9367"/>
              <a:endParaRPr lang="ru-RU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5" name="Рисунок 14" descr="https://s3.amazonaws.com/designmantic-logos/logos/2017/Sep/small-1141-59c1e47f1f9d7.pn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515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2724999"/>
            <a:ext cx="10080624" cy="1322387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1" y="6340475"/>
            <a:ext cx="10080624" cy="36353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6603F-6903-4BD1-8C81-A23E2FACFFF0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" y="0"/>
            <a:ext cx="10080624" cy="630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marL="0" algn="ctr"/>
            <a:r>
              <a:rPr lang="kk-KZ" sz="1800" b="1" cap="small" dirty="0" smtClean="0">
                <a:latin typeface="Constantia" panose="02030602050306030303" pitchFamily="18" charset="0"/>
                <a:cs typeface="Arial" panose="020B0604020202020204" pitchFamily="34" charset="0"/>
              </a:rPr>
              <a:t>Министерство</a:t>
            </a:r>
            <a:r>
              <a:rPr lang="kk-KZ" sz="1800" b="1" cap="small" baseline="0" dirty="0" smtClean="0">
                <a:latin typeface="Constantia" panose="02030602050306030303" pitchFamily="18" charset="0"/>
                <a:cs typeface="Arial" panose="020B0604020202020204" pitchFamily="34" charset="0"/>
              </a:rPr>
              <a:t> национальной экономики Республики Казахстан</a:t>
            </a:r>
            <a:endParaRPr lang="ru-RU" sz="1800" b="1" cap="small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1" y="4054445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-1" y="2681622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 userDrawn="1"/>
        </p:nvGrpSpPr>
        <p:grpSpPr>
          <a:xfrm>
            <a:off x="4237970" y="861131"/>
            <a:ext cx="1620000" cy="1620000"/>
            <a:chOff x="3213100" y="4523163"/>
            <a:chExt cx="2132798" cy="202029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14" name="Рисунок 13" descr="https://s3.amazonaws.com/designmantic-logos/logos/2017/Sep/small-1141-59c1e47f1f9d7.png"/>
            <p:cNvPicPr/>
            <p:nvPr/>
          </p:nvPicPr>
          <p:blipFill>
            <a:blip r:embed="rId4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567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024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006" indent="-228006" algn="l" defTabSz="91202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18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30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1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3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5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5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8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9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2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24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5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7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8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70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2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3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4" userDrawn="1">
          <p15:clr>
            <a:srgbClr val="F26B43"/>
          </p15:clr>
        </p15:guide>
        <p15:guide id="2" pos="31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63539"/>
            <a:ext cx="8693150" cy="1322387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20864"/>
            <a:ext cx="8693150" cy="4340225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6340475"/>
            <a:ext cx="2266950" cy="36353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4432-834D-4A30-9F47-C92F8A271FA7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6340475"/>
            <a:ext cx="3403600" cy="36353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19938" y="6340475"/>
            <a:ext cx="2266950" cy="36353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DE04-B1C1-4453-8C17-DC356169D7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2724999"/>
            <a:ext cx="10080624" cy="1322387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1" y="6340475"/>
            <a:ext cx="10080624" cy="36353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6603F-6903-4BD1-8C81-A23E2FACFF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" y="0"/>
            <a:ext cx="10080624" cy="630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kk-KZ" sz="1800" b="1" cap="small" dirty="0" smtClean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  <a:endParaRPr lang="ru-RU" sz="1800" b="1" cap="small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1" y="4054445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-1" y="2681622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>
          <a:xfrm>
            <a:off x="4230312" y="845810"/>
            <a:ext cx="1620000" cy="1620000"/>
            <a:chOff x="4626596" y="4240784"/>
            <a:chExt cx="1800000" cy="1800000"/>
          </a:xfrm>
        </p:grpSpPr>
        <p:sp>
          <p:nvSpPr>
            <p:cNvPr id="11" name="Овал 10"/>
            <p:cNvSpPr/>
            <p:nvPr/>
          </p:nvSpPr>
          <p:spPr>
            <a:xfrm>
              <a:off x="4626596" y="4240784"/>
              <a:ext cx="1800000" cy="1800000"/>
            </a:xfrm>
            <a:prstGeom prst="ellipse">
              <a:avLst/>
            </a:prstGeom>
            <a:solidFill>
              <a:srgbClr val="00A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1" cap="small" dirty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4" t="-1" r="16259" b="25218"/>
            <a:stretch/>
          </p:blipFill>
          <p:spPr>
            <a:xfrm>
              <a:off x="4626596" y="4240784"/>
              <a:ext cx="1800000" cy="1800000"/>
            </a:xfrm>
            <a:prstGeom prst="ellipse">
              <a:avLst/>
            </a:prstGeom>
          </p:spPr>
        </p:pic>
        <p:pic>
          <p:nvPicPr>
            <p:cNvPr id="16" name="Рисунок 15" descr="https://s3.amazonaws.com/designmantic-logos/logos/2017/Sep/small-1141-59c1e47f1f9d7.pn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96" y="4726784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3934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024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006" indent="-228006" algn="l" defTabSz="91202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18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30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41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3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5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5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8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9" indent="-228006" algn="l" defTabSz="91202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2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24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5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7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8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70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2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3" algn="l" defTabSz="912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4">
          <p15:clr>
            <a:srgbClr val="F26B43"/>
          </p15:clr>
        </p15:guide>
        <p15:guide id="2" pos="317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2724998"/>
            <a:ext cx="10080624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1" y="6340475"/>
            <a:ext cx="1008062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9367"/>
            <a:fld id="{09B6603F-6903-4BD1-8C81-A23E2FACFF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9367"/>
              <a:t>08.01.2021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0080624" cy="630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9367"/>
            <a:r>
              <a:rPr lang="kk-KZ" b="1" cap="small" dirty="0" smtClean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  <a:endParaRPr lang="ru-RU" b="1" cap="small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4054444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-1" y="268162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237969" y="861131"/>
            <a:ext cx="1620000" cy="1620000"/>
            <a:chOff x="3213100" y="4523163"/>
            <a:chExt cx="2132798" cy="202029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14" name="Рисунок 13" descr="https://s3.amazonaws.com/designmantic-logos/logos/2017/Sep/small-1141-59c1e47f1f9d7.png"/>
            <p:cNvPicPr/>
            <p:nvPr/>
          </p:nvPicPr>
          <p:blipFill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241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083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021" indent="-228021" algn="l" defTabSz="91208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2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03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44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85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2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6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08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49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1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8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4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05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46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87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28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4" userDrawn="1">
          <p15:clr>
            <a:srgbClr val="F26B43"/>
          </p15:clr>
        </p15:guide>
        <p15:guide id="2" pos="317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2724998"/>
            <a:ext cx="10080624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1" y="6340475"/>
            <a:ext cx="1008062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9367"/>
            <a:fld id="{09B6603F-6903-4BD1-8C81-A23E2FACFF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9367"/>
              <a:t>08.01.2021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0080624" cy="6300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9367"/>
            <a:r>
              <a:rPr lang="kk-KZ" b="1" cap="small" dirty="0" smtClean="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  <a:endParaRPr lang="ru-RU" b="1" cap="small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4054444"/>
            <a:ext cx="10080625" cy="26565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-1" y="2681621"/>
            <a:ext cx="10080625" cy="26565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237969" y="861131"/>
            <a:ext cx="1620000" cy="1620000"/>
            <a:chOff x="3213100" y="4523163"/>
            <a:chExt cx="2132798" cy="202029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22435" r="35769" b="36747"/>
            <a:stretch/>
          </p:blipFill>
          <p:spPr>
            <a:xfrm>
              <a:off x="3213100" y="4523163"/>
              <a:ext cx="2132798" cy="2020290"/>
            </a:xfrm>
            <a:prstGeom prst="ellipse">
              <a:avLst/>
            </a:prstGeom>
          </p:spPr>
        </p:pic>
        <p:pic>
          <p:nvPicPr>
            <p:cNvPr id="14" name="Рисунок 13" descr="https://s3.amazonaws.com/designmantic-logos/logos/2017/Sep/small-1141-59c1e47f1f9d7.png"/>
            <p:cNvPicPr/>
            <p:nvPr/>
          </p:nvPicPr>
          <p:blipFill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467" y="5067272"/>
              <a:ext cx="992064" cy="932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9605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083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021" indent="-228021" algn="l" defTabSz="91208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62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03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44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85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22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266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308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349" indent="-228021" algn="l" defTabSz="912083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41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8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3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4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05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246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87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328" algn="l" defTabSz="91208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4" userDrawn="1">
          <p15:clr>
            <a:srgbClr val="F26B43"/>
          </p15:clr>
        </p15:guide>
        <p15:guide id="2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48" y="5449698"/>
            <a:ext cx="10069178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Қордай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ауылы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, Жамбыл </a:t>
            </a:r>
            <a:r>
              <a:rPr lang="ru-RU" sz="1200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облысы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eco_kordai@mail.kz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" y="2198672"/>
            <a:ext cx="2569829" cy="2030430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2" name="Пятиугольник 1"/>
          <p:cNvSpPr/>
          <p:nvPr/>
        </p:nvSpPr>
        <p:spPr>
          <a:xfrm>
            <a:off x="2581275" y="2198672"/>
            <a:ext cx="7499350" cy="203043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>
              <a:lnSpc>
                <a:spcPct val="120000"/>
              </a:lnSpc>
              <a:defRPr/>
            </a:pPr>
            <a:endParaRPr lang="kk-KZ" sz="36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kk-KZ" sz="3600" b="1" cap="small" dirty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2020-2022 жылдарға арналған азаматтық бюджет</a:t>
            </a:r>
            <a:endParaRPr lang="ru-RU" sz="36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ru-RU" sz="2200" b="1" cap="small" dirty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963271" y="374274"/>
            <a:ext cx="8117354" cy="654426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kk-KZ" sz="2000" b="1" cap="small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Қордай ауданы әкімдігінің экономика және бюджеттік жоспарлау бөлімі</a:t>
            </a:r>
            <a:endParaRPr lang="ru-RU" sz="2000" b="1" cap="small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Блок-схема: ручной ввод 10"/>
          <p:cNvSpPr/>
          <p:nvPr/>
        </p:nvSpPr>
        <p:spPr>
          <a:xfrm rot="16200000" flipV="1">
            <a:off x="823751" y="-110819"/>
            <a:ext cx="327214" cy="1951823"/>
          </a:xfrm>
          <a:prstGeom prst="flowChartManualInp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й ввод 12"/>
          <p:cNvSpPr/>
          <p:nvPr/>
        </p:nvSpPr>
        <p:spPr>
          <a:xfrm rot="5400000">
            <a:off x="823751" y="-438032"/>
            <a:ext cx="327213" cy="1951825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kk-KZ" sz="2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ЖЫЛДАРҒА АРНАЛҒАН </a:t>
            </a:r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АУДАНДЫҚ </a:t>
            </a:r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БЮДЖЕТ</a:t>
            </a:r>
          </a:p>
          <a:p>
            <a:pPr algn="ctr"/>
            <a:endParaRPr lang="kk-KZ" sz="2800" b="1" dirty="0" smtClean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3356"/>
            <a:ext cx="10080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1. ҚР Бюджет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Кодексімен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айқындалған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түсімдер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есебінен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қалыптастырылатын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және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облыстық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деңгейдегі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жергілікті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мемлекеттік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органдарының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оларға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ведомстволық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бағынысты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мемлекеттік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мекемелердің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міндеттері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мен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функцияларын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қаржылай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қамтамасыз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етуге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және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тиісті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әкімшілік-аумақтық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бірлікте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мемлекеттік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саясатты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іске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асыруға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арналған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орталықтандырылған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ақша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қоры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b="1" u="sng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аудандық</a:t>
            </a:r>
            <a:r>
              <a:rPr lang="ru-RU" sz="2400" b="1" u="sng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бюджет</a:t>
            </a:r>
            <a:r>
              <a:rPr lang="ru-RU" sz="2400" u="sng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болып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табылады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.    </a:t>
            </a: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2. </a:t>
            </a:r>
            <a:r>
              <a:rPr lang="ru-RU" sz="2400" b="1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Аудандық</a:t>
            </a:r>
            <a:r>
              <a:rPr lang="ru-RU" sz="2400" b="1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бюджет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тиісінше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аудандық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мәслихаттаттың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шешімімен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бекітіледі</a:t>
            </a:r>
            <a:r>
              <a:rPr lang="ru-RU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.</a:t>
            </a:r>
            <a:endParaRPr lang="kk-KZ" sz="2400" dirty="0" smtClean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“2020-2022 жылдарға арналған аудандық бюджет” Қордай аудандық мәслихатының </a:t>
            </a:r>
            <a:r>
              <a:rPr lang="kk-KZ" sz="2400" b="1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2019 жылғы 12 желтоқсандағы №41-3 шешімімен</a:t>
            </a:r>
            <a:r>
              <a:rPr lang="kk-KZ" sz="2400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 бекітілді</a:t>
            </a:r>
            <a:r>
              <a:rPr lang="kk-KZ" dirty="0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2519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kk-KZ" sz="24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 defTabSz="635000" eaLnBrk="0" hangingPunct="0">
              <a:lnSpc>
                <a:spcPct val="90000"/>
              </a:lnSpc>
              <a:defRPr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2020-2022</a:t>
            </a:r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 ЖЫЛДАРҒА АРНАЛҒАН </a:t>
            </a:r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АУДАНДЫҚ </a:t>
            </a:r>
            <a:r>
              <a:rPr lang="kk-KZ" sz="2400" b="1" dirty="0" smtClean="0">
                <a:solidFill>
                  <a:schemeClr val="bg1"/>
                </a:solidFill>
                <a:latin typeface="Constantia" pitchFamily="18" charset="0"/>
              </a:rPr>
              <a:t>БЮДЖЕТТІҢ КІРІСТЕРІ 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kk-KZ" sz="2000" b="1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75699"/>
              </p:ext>
            </p:extLst>
          </p:nvPr>
        </p:nvGraphicFramePr>
        <p:xfrm>
          <a:off x="201881" y="1128161"/>
          <a:ext cx="9690264" cy="268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508543"/>
                <a:gridCol w="1571029"/>
                <a:gridCol w="1641092"/>
                <a:gridCol w="1484799"/>
                <a:gridCol w="1484801"/>
              </a:tblGrid>
              <a:tr h="378218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Атауы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2019 </a:t>
                      </a:r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жыл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2020 </a:t>
                      </a:r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жыл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2021 </a:t>
                      </a:r>
                      <a:r>
                        <a:rPr lang="kk-KZ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жыл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2022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жыл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2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КІРІСТЕР, </a:t>
                      </a:r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оның ішінде: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292 437,2</a:t>
                      </a:r>
                      <a:endParaRPr lang="ru-RU" sz="20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337</a:t>
                      </a:r>
                      <a:r>
                        <a:rPr lang="ru-RU" sz="20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337,9</a:t>
                      </a:r>
                      <a:endParaRPr lang="ru-RU" sz="2000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314</a:t>
                      </a:r>
                      <a:r>
                        <a:rPr lang="ru-RU" sz="20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114,6</a:t>
                      </a:r>
                      <a:endParaRPr lang="ru-RU" sz="20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311 254,5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218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Салықтық түсімдер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24</a:t>
                      </a:r>
                      <a:r>
                        <a:rPr lang="kk-KZ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236,1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29 484,1 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28 983,1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29 635,6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218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Салықтық емес түсімдер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kk-KZ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000,1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2 017,4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1 173,0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196,5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155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Негізгі капиталды сатудан түсетін түсімдер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777,4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55,0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306,0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312,1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038">
                <a:tc>
                  <a:txBody>
                    <a:bodyPr/>
                    <a:lstStyle/>
                    <a:p>
                      <a:pPr algn="l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Трансферттердің түсімдері 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265</a:t>
                      </a:r>
                      <a:r>
                        <a:rPr lang="kk-KZ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423,6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305 781,4</a:t>
                      </a:r>
                      <a:endParaRPr lang="ru-RU" sz="2000" b="0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283 652,5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ru-RU" sz="2000" b="0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280</a:t>
                      </a:r>
                      <a:r>
                        <a:rPr lang="ru-RU" sz="2000" b="0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110,3</a:t>
                      </a:r>
                      <a:endParaRPr lang="ru-RU" sz="2000" b="0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8791" y="833283"/>
            <a:ext cx="285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200" b="1" dirty="0" smtClean="0">
                <a:solidFill>
                  <a:schemeClr val="tx2"/>
                </a:solidFill>
                <a:latin typeface="Constantia" pitchFamily="18" charset="0"/>
              </a:rPr>
              <a:t>	млн. теңге </a:t>
            </a:r>
            <a:endParaRPr lang="ru-RU" sz="12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28954204"/>
              </p:ext>
            </p:extLst>
          </p:nvPr>
        </p:nvGraphicFramePr>
        <p:xfrm>
          <a:off x="179373" y="4037610"/>
          <a:ext cx="9558393" cy="23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161925"/>
            <a:ext cx="10080625" cy="547283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5000" eaLnBrk="0" hangingPunct="0">
              <a:lnSpc>
                <a:spcPct val="90000"/>
              </a:lnSpc>
              <a:defRPr/>
            </a:pPr>
            <a:r>
              <a:rPr lang="kk-KZ" sz="2000" b="1" cap="small" dirty="0" smtClean="0">
                <a:solidFill>
                  <a:schemeClr val="bg1"/>
                </a:solidFill>
                <a:latin typeface="KZ Times New Roman" pitchFamily="18" charset="0"/>
                <a:cs typeface="Arial" pitchFamily="34" charset="0"/>
              </a:rPr>
              <a:t>2020-2022</a:t>
            </a:r>
            <a:r>
              <a:rPr lang="kk-KZ" sz="2000" b="1" cap="small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 ЖЫЛДАРҒА АРНАЛҒАН АУДАНД БЮДЖЕТТІҢ </a:t>
            </a:r>
            <a:r>
              <a:rPr lang="ru-RU" sz="2000" b="1" cap="small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ШЫҒЫНДАРЫ</a:t>
            </a:r>
            <a:endParaRPr lang="ru-RU" sz="2000" b="1" cap="small" dirty="0">
              <a:solidFill>
                <a:schemeClr val="bg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15801"/>
              </p:ext>
            </p:extLst>
          </p:nvPr>
        </p:nvGraphicFramePr>
        <p:xfrm>
          <a:off x="142505" y="1143000"/>
          <a:ext cx="9725891" cy="533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437"/>
                <a:gridCol w="4193993"/>
                <a:gridCol w="978863"/>
                <a:gridCol w="1333388"/>
                <a:gridCol w="1333388"/>
                <a:gridCol w="1411822"/>
              </a:tblGrid>
              <a:tr h="306980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Атауы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жыл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жыл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жыл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жыл</a:t>
                      </a:r>
                      <a:endParaRPr lang="ru-RU" sz="12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Барлығы: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21786087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31566113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17074402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17431137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Жалпы сипаттағы мемлекеттiк қызметтер 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816238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1366694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249389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249389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Қорғаныс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8852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8276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8276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206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3.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Қоғамдық тәртіп, қауіпсіздік, құқықтық, сот, қылмыстық-атқару қызметі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4.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Бiлiм беру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13125087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19240917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13702687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14149505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5.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Денсаулық сақтау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2924867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2215073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750952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750952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6.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Әлеуметтiк көмек және әлеуметтiк қамсыздандыру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2165773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4315693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235595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235595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7.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Тұрғын үй-коммуналдық шаруашылық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573984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745149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527139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527139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8.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Мәдениет, спорт, туризм және ақпараттық кеңістiк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141272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6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9.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Отын-энергетика кешенi және жер қойнауын пайдалану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325163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145670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377810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377810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247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10.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Ауыл, су, орман, балық шаруашылығы, ерекше қорғалатын табиғи аумақтар, қоршаған ортаны және жануарлар дүниесін қорғау, жер қатынастары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113221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129315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156195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156195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6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11.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Өнеркәсіп, сәулет, қала құрылысы және құрылыс қызметі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1148226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1222455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457015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366932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12.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Көлiк және коммуникация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109340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1242416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27098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27098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13.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Басқалар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kk-KZ" sz="1200" b="1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kk-KZ" sz="1200" b="1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14.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Борышқа  қызмет көрсету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475281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582246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582246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2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tx2"/>
                          </a:solidFill>
                          <a:latin typeface="Constantia" pitchFamily="18" charset="0"/>
                          <a:cs typeface="Arial" pitchFamily="34" charset="0"/>
                        </a:rPr>
                        <a:t>15.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Arial" pitchFamily="34" charset="0"/>
                        </a:rPr>
                        <a:t>Трансферттер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21786087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31566113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17074402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17431137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8791" y="833283"/>
            <a:ext cx="285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200" b="1" dirty="0" smtClean="0">
                <a:solidFill>
                  <a:schemeClr val="tx2"/>
                </a:solidFill>
                <a:latin typeface="Constantia" pitchFamily="18" charset="0"/>
              </a:rPr>
              <a:t>	млн. теңге </a:t>
            </a:r>
            <a:endParaRPr lang="ru-RU" sz="12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4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601" y="144910"/>
            <a:ext cx="10080625" cy="718247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/>
            <a:r>
              <a:rPr lang="ru-RU" sz="2000" b="1" cap="small" dirty="0" smtClean="0">
                <a:solidFill>
                  <a:schemeClr val="bg1"/>
                </a:solidFill>
                <a:latin typeface="Constantia" pitchFamily="18" charset="0"/>
                <a:cs typeface="Arial" panose="020B0604020202020204" pitchFamily="34" charset="0"/>
              </a:rPr>
              <a:t>ЖЕРГІЛІКТІ ӨЗІН-ӨЗІ БАСҚАРУДЫҢ ДЕРБЕС БЮДЖЕТІН ЕНГІЗУ</a:t>
            </a:r>
            <a:endParaRPr lang="ru-RU" sz="2000" b="1" cap="small" dirty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834582"/>
            <a:ext cx="5516615" cy="828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9367"/>
            <a:r>
              <a:rPr lang="kk-KZ" sz="1600" dirty="0" smtClean="0">
                <a:solidFill>
                  <a:srgbClr val="4472C4">
                    <a:lumMod val="50000"/>
                  </a:srgbClr>
                </a:solidFill>
                <a:latin typeface="Constantia" pitchFamily="18" charset="0"/>
              </a:rPr>
              <a:t>«</a:t>
            </a:r>
            <a:r>
              <a:rPr lang="kk-KZ" sz="1600" b="1" dirty="0" smtClean="0">
                <a:solidFill>
                  <a:srgbClr val="4472C4">
                    <a:lumMod val="50000"/>
                  </a:srgbClr>
                </a:solidFill>
                <a:latin typeface="Constantia" pitchFamily="18" charset="0"/>
                <a:cs typeface="Arial" panose="020B0604020202020204" pitchFamily="34" charset="0"/>
              </a:rPr>
              <a:t>Ұлт жоспары – бес институционалдық </a:t>
            </a:r>
          </a:p>
          <a:p>
            <a:pPr algn="ctr" defTabSz="919367"/>
            <a:r>
              <a:rPr lang="kk-KZ" sz="1600" b="1" dirty="0" smtClean="0">
                <a:solidFill>
                  <a:srgbClr val="4472C4">
                    <a:lumMod val="50000"/>
                  </a:srgbClr>
                </a:solidFill>
                <a:latin typeface="Constantia" pitchFamily="18" charset="0"/>
                <a:cs typeface="Arial" panose="020B0604020202020204" pitchFamily="34" charset="0"/>
              </a:rPr>
              <a:t>реформаны жүзеге асыру  жөніндегі </a:t>
            </a:r>
          </a:p>
          <a:p>
            <a:pPr algn="ctr" defTabSz="919367"/>
            <a:r>
              <a:rPr lang="kk-KZ" sz="1600" b="1" dirty="0" smtClean="0">
                <a:solidFill>
                  <a:srgbClr val="4472C4">
                    <a:lumMod val="50000"/>
                  </a:srgbClr>
                </a:solidFill>
                <a:latin typeface="Constantia" pitchFamily="18" charset="0"/>
                <a:cs typeface="Arial" panose="020B0604020202020204" pitchFamily="34" charset="0"/>
              </a:rPr>
              <a:t>100 нақты қадам» бағдарламасының 98-ші қадамы</a:t>
            </a:r>
            <a:endParaRPr lang="ru-RU" sz="1600" b="1" dirty="0">
              <a:solidFill>
                <a:srgbClr val="4472C4">
                  <a:lumMod val="50000"/>
                </a:srgbClr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00" y="1840127"/>
            <a:ext cx="5159948" cy="13646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9367"/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Селолық 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округ,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ауыл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, село,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кент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,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аудандық маңыздағы қала деңгейінде 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ЖЕРГІЛІКТІ  ӨЗІН-ӨЗІ  БАСҚАРУДЫҢ  ДЕРБЕС  БЮДЖЕТІ ЕНГІЗІЛЕТІН  БОЛАДЫ. 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Облыс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орталықтарында және республикалық маңыздағы қалаларда азаматтардың тиісті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бюджеттік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жобаларын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талқылауға қатысуының тетіктері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 </a:t>
            </a:r>
            <a:r>
              <a:rPr lang="ru-RU" sz="1400" b="1" dirty="0" err="1" smtClean="0">
                <a:solidFill>
                  <a:prstClr val="white"/>
                </a:solidFill>
                <a:latin typeface="Constantia" pitchFamily="18" charset="0"/>
              </a:rPr>
              <a:t>жұмыс істейді</a:t>
            </a:r>
            <a:r>
              <a:rPr lang="ru-RU" sz="1400" b="1" dirty="0" smtClean="0">
                <a:solidFill>
                  <a:prstClr val="white"/>
                </a:solidFill>
                <a:latin typeface="Constantia" pitchFamily="18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2" name="Прямая соединительная линия 3"/>
          <p:cNvSpPr/>
          <p:nvPr/>
        </p:nvSpPr>
        <p:spPr>
          <a:xfrm>
            <a:off x="2658798" y="4641288"/>
            <a:ext cx="1595461" cy="3434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4680"/>
                </a:lnTo>
                <a:lnTo>
                  <a:pt x="1447221" y="234680"/>
                </a:lnTo>
                <a:lnTo>
                  <a:pt x="1447221" y="34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ая соединительная линия 4"/>
          <p:cNvSpPr/>
          <p:nvPr/>
        </p:nvSpPr>
        <p:spPr>
          <a:xfrm>
            <a:off x="1063338" y="4641288"/>
            <a:ext cx="1595461" cy="3434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47221" y="0"/>
                </a:moveTo>
                <a:lnTo>
                  <a:pt x="1447221" y="234680"/>
                </a:lnTo>
                <a:lnTo>
                  <a:pt x="0" y="234680"/>
                </a:lnTo>
                <a:lnTo>
                  <a:pt x="0" y="34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1229889" y="3420270"/>
            <a:ext cx="3095969" cy="122102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Группа 24"/>
          <p:cNvGrpSpPr/>
          <p:nvPr/>
        </p:nvGrpSpPr>
        <p:grpSpPr>
          <a:xfrm>
            <a:off x="1374929" y="3305176"/>
            <a:ext cx="3189080" cy="1460782"/>
            <a:chOff x="4742890" y="1074818"/>
            <a:chExt cx="1281556" cy="89954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742890" y="1222462"/>
              <a:ext cx="1281556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Скругленный прямоугольник 7"/>
            <p:cNvSpPr/>
            <p:nvPr/>
          </p:nvSpPr>
          <p:spPr>
            <a:xfrm>
              <a:off x="4764911" y="1074818"/>
              <a:ext cx="1259535" cy="877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AC2A5C"/>
                  </a:solidFill>
                  <a:latin typeface="Constantia" pitchFamily="18" charset="0"/>
                </a:rPr>
                <a:t>2018 </a:t>
              </a:r>
              <a:r>
                <a:rPr lang="ru-RU" sz="1400" b="1" dirty="0" err="1" smtClean="0">
                  <a:solidFill>
                    <a:srgbClr val="AC2A5C"/>
                  </a:solidFill>
                  <a:latin typeface="Constantia" pitchFamily="18" charset="0"/>
                </a:rPr>
                <a:t>жылдың </a:t>
              </a:r>
              <a:r>
                <a:rPr lang="ru-RU" sz="1400" b="1" dirty="0" smtClean="0">
                  <a:solidFill>
                    <a:srgbClr val="AC2A5C"/>
                  </a:solidFill>
                  <a:latin typeface="Constantia" pitchFamily="18" charset="0"/>
                </a:rPr>
                <a:t>1 </a:t>
              </a:r>
              <a:r>
                <a:rPr lang="ru-RU" sz="1400" b="1" dirty="0" err="1" smtClean="0">
                  <a:solidFill>
                    <a:srgbClr val="AC2A5C"/>
                  </a:solidFill>
                  <a:latin typeface="Constantia" pitchFamily="18" charset="0"/>
                </a:rPr>
                <a:t>қаңтарынан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бастап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халық 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саны 2000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адамнан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асатын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 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аудандық маңызы 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бар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қала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,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ауыл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,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кент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,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ауылдық 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округ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бюджеттеріне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 </a:t>
              </a:r>
              <a:r>
                <a:rPr lang="ru-RU" sz="1400" dirty="0" err="1" smtClean="0">
                  <a:solidFill>
                    <a:srgbClr val="000066"/>
                  </a:solidFill>
                  <a:latin typeface="Constantia" pitchFamily="18" charset="0"/>
                </a:rPr>
                <a:t>берілді</a:t>
              </a:r>
              <a:r>
                <a:rPr lang="ru-RU" sz="1400" dirty="0" smtClean="0">
                  <a:solidFill>
                    <a:srgbClr val="000066"/>
                  </a:solidFill>
                  <a:latin typeface="Constantia" pitchFamily="18" charset="0"/>
                </a:rPr>
                <a:t>: </a:t>
              </a:r>
              <a:endParaRPr lang="ru-RU" sz="1400" dirty="0">
                <a:solidFill>
                  <a:srgbClr val="000066"/>
                </a:solidFill>
                <a:latin typeface="Constantia" pitchFamily="18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410649" y="4984785"/>
            <a:ext cx="1305377" cy="13274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Группа 26"/>
          <p:cNvGrpSpPr/>
          <p:nvPr/>
        </p:nvGrpSpPr>
        <p:grpSpPr>
          <a:xfrm>
            <a:off x="555690" y="5109455"/>
            <a:ext cx="1305377" cy="1327450"/>
            <a:chOff x="3295670" y="2318732"/>
            <a:chExt cx="1184090" cy="75189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295670" y="2318732"/>
              <a:ext cx="1184090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10"/>
            <p:cNvSpPr/>
            <p:nvPr/>
          </p:nvSpPr>
          <p:spPr>
            <a:xfrm>
              <a:off x="3317692" y="2340754"/>
              <a:ext cx="1140046" cy="70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b="1" dirty="0">
                  <a:solidFill>
                    <a:srgbClr val="AC2A5C"/>
                  </a:solidFill>
                  <a:latin typeface="Constantia" pitchFamily="18" charset="0"/>
                </a:rPr>
                <a:t>5 түрлі </a:t>
              </a: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салықтық түсімдер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(ҚР БК 52-1 бабы)</a:t>
              </a: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2006109" y="4984785"/>
            <a:ext cx="1305377" cy="13274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Группа 28"/>
          <p:cNvGrpSpPr/>
          <p:nvPr/>
        </p:nvGrpSpPr>
        <p:grpSpPr>
          <a:xfrm>
            <a:off x="2151151" y="5109455"/>
            <a:ext cx="1305377" cy="1327450"/>
            <a:chOff x="4742891" y="2318732"/>
            <a:chExt cx="1184090" cy="751897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742891" y="2318732"/>
              <a:ext cx="1184090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13"/>
            <p:cNvSpPr/>
            <p:nvPr/>
          </p:nvSpPr>
          <p:spPr>
            <a:xfrm>
              <a:off x="4764913" y="2340754"/>
              <a:ext cx="1140046" cy="70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k-KZ" sz="1400" dirty="0" smtClean="0">
                <a:solidFill>
                  <a:srgbClr val="000066"/>
                </a:solidFill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b="1" dirty="0">
                  <a:solidFill>
                    <a:srgbClr val="AC2A5C"/>
                  </a:solidFill>
                  <a:latin typeface="Constantia" pitchFamily="18" charset="0"/>
                </a:rPr>
                <a:t>4 түрлі </a:t>
              </a: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салықтық емес түсімдер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(ҚР БК 52-1 бабы)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3601570" y="4984785"/>
            <a:ext cx="1305377" cy="132745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Группа 30"/>
          <p:cNvGrpSpPr/>
          <p:nvPr/>
        </p:nvGrpSpPr>
        <p:grpSpPr>
          <a:xfrm>
            <a:off x="3746612" y="5109455"/>
            <a:ext cx="1305377" cy="1327450"/>
            <a:chOff x="6190113" y="2318732"/>
            <a:chExt cx="1184090" cy="75189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190113" y="2318732"/>
              <a:ext cx="1184090" cy="7518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16"/>
            <p:cNvSpPr/>
            <p:nvPr/>
          </p:nvSpPr>
          <p:spPr>
            <a:xfrm>
              <a:off x="6212135" y="2340754"/>
              <a:ext cx="1140046" cy="707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b="1" dirty="0" smtClean="0">
                  <a:solidFill>
                    <a:srgbClr val="AC2A5C"/>
                  </a:solidFill>
                  <a:latin typeface="Constantia" pitchFamily="18" charset="0"/>
                </a:rPr>
                <a:t>19 </a:t>
              </a:r>
              <a:r>
                <a:rPr lang="kk-KZ" sz="1400" b="1" dirty="0">
                  <a:solidFill>
                    <a:srgbClr val="AC2A5C"/>
                  </a:solidFill>
                  <a:latin typeface="Constantia" pitchFamily="18" charset="0"/>
                </a:rPr>
                <a:t>түрлі </a:t>
              </a: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шығындар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 smtClean="0">
                  <a:solidFill>
                    <a:srgbClr val="000066"/>
                  </a:solidFill>
                  <a:latin typeface="Constantia" pitchFamily="18" charset="0"/>
                </a:rPr>
                <a:t>(ҚР БК 56-1 бабы)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rgbClr val="000066"/>
                </a:solidFill>
              </a:endParaRPr>
            </a:p>
          </p:txBody>
        </p:sp>
      </p:grpSp>
      <p:sp>
        <p:nvSpPr>
          <p:cNvPr id="40" name="Блок-схема: процесс 39"/>
          <p:cNvSpPr/>
          <p:nvPr/>
        </p:nvSpPr>
        <p:spPr>
          <a:xfrm>
            <a:off x="0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9367"/>
            <a:endParaRPr lang="ru-RU" sz="1600" b="1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22357"/>
              </p:ext>
            </p:extLst>
          </p:nvPr>
        </p:nvGraphicFramePr>
        <p:xfrm>
          <a:off x="5596571" y="1133669"/>
          <a:ext cx="4252509" cy="5303239"/>
        </p:xfrm>
        <a:graphic>
          <a:graphicData uri="http://schemas.openxmlformats.org/drawingml/2006/table">
            <a:tbl>
              <a:tblPr/>
              <a:tblGrid>
                <a:gridCol w="1786959"/>
                <a:gridCol w="1085747"/>
                <a:gridCol w="1379803"/>
              </a:tblGrid>
              <a:tr h="101447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Ауылдық</a:t>
                      </a:r>
                      <a:r>
                        <a:rPr lang="kk-K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округ атауы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Әкімшілік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бірліктер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Ресми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статистикалық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халық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Алға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1015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Аухатты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8275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Бетқайнар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4911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Жамбыл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6383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Какпатас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3511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Қаракемер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3460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Қарасай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3979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Қарасу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5189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Қасық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4293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Кенен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2359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Қордай</a:t>
                      </a:r>
                      <a:r>
                        <a:rPr lang="kk-K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а.о.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32672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Масаншы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18037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Ноғайбай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2356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Отар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10261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Сарыбулақ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7313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Сортөбе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22840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Степной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5953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Сұлутөр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а.о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1209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811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Үлкен</a:t>
                      </a:r>
                      <a:r>
                        <a:rPr lang="kk-KZ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Сұтутор а.о.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1399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Барлығы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145416</a:t>
                      </a:r>
                    </a:p>
                  </a:txBody>
                  <a:tcPr marL="4765" marR="4765" marT="4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70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9367"/>
            <a:r>
              <a:rPr lang="kk-KZ" sz="2800" b="1" cap="small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БЮДЖЕТ ТАПШЫЛЫҒЫ </a:t>
            </a:r>
            <a:r>
              <a:rPr lang="ru-RU" sz="2800" b="1" cap="small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(ПРОФИЦИТІ) </a:t>
            </a:r>
            <a:endParaRPr lang="ru-RU" sz="2800" b="1" cap="small" dirty="0">
              <a:solidFill>
                <a:prstClr val="white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0" y="6532761"/>
            <a:ext cx="1035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9367"/>
            <a:r>
              <a:rPr lang="ru-RU" sz="1400" i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</a:t>
            </a:r>
            <a:r>
              <a:rPr lang="ru-RU" sz="1400" i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400" i="1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539628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9367"/>
            <a:endParaRPr lang="ru-RU" sz="1500" b="1" cap="small" dirty="0">
              <a:solidFill>
                <a:prstClr val="white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07521"/>
            <a:ext cx="10080625" cy="64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defTabSz="914400" fontAlgn="base">
              <a:spcBef>
                <a:spcPct val="0"/>
              </a:spcBef>
              <a:spcAft>
                <a:spcPct val="0"/>
              </a:spcAft>
            </a:pPr>
            <a:endParaRPr lang="kk-KZ" sz="1811" dirty="0" smtClean="0">
              <a:solidFill>
                <a:srgbClr val="44546A"/>
              </a:solidFill>
              <a:latin typeface="Constantia" pitchFamily="18" charset="0"/>
              <a:cs typeface="Arial" charset="0"/>
            </a:endParaRPr>
          </a:p>
          <a:p>
            <a:pPr indent="449263" algn="just" defTabSz="914400" fontAlgn="base">
              <a:spcBef>
                <a:spcPct val="0"/>
              </a:spcBef>
              <a:spcAft>
                <a:spcPct val="0"/>
              </a:spcAft>
            </a:pPr>
            <a:endParaRPr lang="kk-KZ" sz="1811" dirty="0" smtClean="0">
              <a:solidFill>
                <a:srgbClr val="44546A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80" y="866900"/>
            <a:ext cx="9761516" cy="622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defTabSz="919367"/>
            <a:r>
              <a:rPr lang="ru-RU" sz="1811" b="1" dirty="0" smtClean="0">
                <a:solidFill>
                  <a:srgbClr val="44546A"/>
                </a:solidFill>
                <a:latin typeface="Constantia" pitchFamily="18" charset="0"/>
              </a:rPr>
              <a:t>Бюджет </a:t>
            </a:r>
            <a:r>
              <a:rPr lang="ru-RU" sz="1811" b="1" dirty="0" err="1" smtClean="0">
                <a:solidFill>
                  <a:srgbClr val="44546A"/>
                </a:solidFill>
                <a:latin typeface="Constantia" pitchFamily="18" charset="0"/>
              </a:rPr>
              <a:t>тапшылығы 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(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профициті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) -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кірістер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мен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шығындар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, таза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бюджеттік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кредиттеу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және қаржы активтерімен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операциялар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бойынша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сальдо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арасындағы айырмаға тең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.</a:t>
            </a:r>
          </a:p>
          <a:p>
            <a:pPr indent="449263" algn="just" defTabSz="919367"/>
            <a:r>
              <a:rPr lang="ru-RU" sz="1811" b="1" dirty="0" smtClean="0">
                <a:solidFill>
                  <a:srgbClr val="44546A"/>
                </a:solidFill>
                <a:latin typeface="Constantia" pitchFamily="18" charset="0"/>
              </a:rPr>
              <a:t>Бюджет </a:t>
            </a:r>
            <a:r>
              <a:rPr lang="ru-RU" sz="1811" b="1" dirty="0" err="1" smtClean="0">
                <a:solidFill>
                  <a:srgbClr val="44546A"/>
                </a:solidFill>
                <a:latin typeface="Constantia" pitchFamily="18" charset="0"/>
              </a:rPr>
              <a:t>тапшылығын қаржыландыру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қарыз алу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және бюджет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қаражатының пайдаланылатын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қалдықтары есебінен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бюджет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тапшылығын 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жабу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жолымен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қамтамасыз етіледі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.</a:t>
            </a:r>
          </a:p>
          <a:p>
            <a:pPr indent="449263" algn="just" defTabSz="919367"/>
            <a:r>
              <a:rPr lang="ru-RU" sz="1811" b="1" dirty="0" err="1" smtClean="0">
                <a:solidFill>
                  <a:srgbClr val="44546A"/>
                </a:solidFill>
                <a:latin typeface="Constantia" pitchFamily="18" charset="0"/>
              </a:rPr>
              <a:t>Теріс</a:t>
            </a:r>
            <a:r>
              <a:rPr lang="ru-RU" sz="1811" b="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b="1" dirty="0" err="1" smtClean="0">
                <a:solidFill>
                  <a:srgbClr val="44546A"/>
                </a:solidFill>
                <a:latin typeface="Constantia" pitchFamily="18" charset="0"/>
              </a:rPr>
              <a:t>белгісімен</a:t>
            </a:r>
            <a:r>
              <a:rPr lang="ru-RU" sz="1811" b="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алынған шама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- бюджет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тапшылығы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, </a:t>
            </a:r>
            <a:r>
              <a:rPr lang="ru-RU" sz="1811" b="1" dirty="0" err="1" smtClean="0">
                <a:solidFill>
                  <a:srgbClr val="44546A"/>
                </a:solidFill>
                <a:latin typeface="Constantia" pitchFamily="18" charset="0"/>
              </a:rPr>
              <a:t>оң белгімен</a:t>
            </a:r>
            <a:r>
              <a:rPr lang="ru-RU" sz="1811" b="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алынғаны 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-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бюджет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профициті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болып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 </a:t>
            </a:r>
            <a:r>
              <a:rPr lang="ru-RU" sz="1811" dirty="0" err="1" smtClean="0">
                <a:solidFill>
                  <a:srgbClr val="44546A"/>
                </a:solidFill>
                <a:latin typeface="Constantia" pitchFamily="18" charset="0"/>
              </a:rPr>
              <a:t>табылады</a:t>
            </a:r>
            <a:r>
              <a:rPr lang="ru-RU" sz="1811" dirty="0" smtClean="0">
                <a:solidFill>
                  <a:srgbClr val="44546A"/>
                </a:solidFill>
                <a:latin typeface="Constantia" pitchFamily="18" charset="0"/>
              </a:rPr>
              <a:t>.</a:t>
            </a: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kk-KZ" sz="1811" dirty="0" smtClean="0">
              <a:solidFill>
                <a:srgbClr val="44546A"/>
              </a:solidFill>
            </a:endParaRPr>
          </a:p>
          <a:p>
            <a:pPr indent="449263" algn="just" defTabSz="919367"/>
            <a:endParaRPr lang="ru-RU" sz="1811" dirty="0" smtClean="0">
              <a:solidFill>
                <a:srgbClr val="44546A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79607"/>
              </p:ext>
            </p:extLst>
          </p:nvPr>
        </p:nvGraphicFramePr>
        <p:xfrm>
          <a:off x="214280" y="3420094"/>
          <a:ext cx="9606613" cy="2945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511"/>
                <a:gridCol w="1653597"/>
                <a:gridCol w="1811083"/>
                <a:gridCol w="1811083"/>
                <a:gridCol w="1732339"/>
              </a:tblGrid>
              <a:tr h="1349949">
                <a:tc>
                  <a:txBody>
                    <a:bodyPr/>
                    <a:lstStyle/>
                    <a:p>
                      <a:pPr marL="0" algn="l" defTabSz="912083" rtl="0" eaLnBrk="1" latinLnBrk="0" hangingPunct="1"/>
                      <a:r>
                        <a:rPr lang="kk-KZ" sz="1795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Атауы</a:t>
                      </a:r>
                      <a:endParaRPr lang="ru-RU" sz="1795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2083" rtl="0" eaLnBrk="1" latinLnBrk="0" hangingPunct="1"/>
                      <a:r>
                        <a:rPr lang="kk-KZ" sz="1795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2019 жыл</a:t>
                      </a:r>
                    </a:p>
                    <a:p>
                      <a:pPr marL="0" algn="ctr" defTabSz="912083" rtl="0" eaLnBrk="1" latinLnBrk="0" hangingPunct="1"/>
                      <a:r>
                        <a:rPr lang="kk-KZ" sz="1795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нақты</a:t>
                      </a:r>
                      <a:endParaRPr lang="ru-RU" sz="1795" b="1" kern="1200" dirty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2020 жыл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түзетілген жоспар</a:t>
                      </a:r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dirty="0" smtClean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2021 жыл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бекітілген жоспар</a:t>
                      </a:r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2022 жыл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бекітілген жоспар</a:t>
                      </a:r>
                      <a:r>
                        <a:rPr lang="kk-KZ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9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Бюджет </a:t>
                      </a:r>
                      <a:r>
                        <a:rPr lang="ru-RU" b="1" dirty="0" err="1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тапшылығы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-471714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-2146237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-35269</a:t>
                      </a:r>
                      <a:endParaRPr lang="ru-RU" sz="1800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-35269</a:t>
                      </a:r>
                      <a:endParaRPr lang="ru-RU" sz="1800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62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Бюджет </a:t>
                      </a:r>
                      <a:r>
                        <a:rPr lang="ru-RU" b="1" dirty="0" err="1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тапшылығын қаржыландыру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dirty="0">
                        <a:latin typeface="Constant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471714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2146237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35269</a:t>
                      </a:r>
                      <a:endParaRPr lang="ru-RU" sz="1800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35269</a:t>
                      </a:r>
                      <a:endParaRPr lang="ru-RU" sz="1800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39174" y="3138221"/>
            <a:ext cx="877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9367"/>
            <a:r>
              <a:rPr lang="kk-KZ" sz="1100" i="1" dirty="0" smtClean="0">
                <a:solidFill>
                  <a:srgbClr val="44546A"/>
                </a:solidFill>
                <a:latin typeface="Constantia" pitchFamily="18" charset="0"/>
              </a:rPr>
              <a:t>млн.тг</a:t>
            </a:r>
            <a:endParaRPr lang="ru-RU" sz="1100" i="1" dirty="0" smtClean="0">
              <a:solidFill>
                <a:srgbClr val="44546A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kk-KZ" sz="2000" b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kk-KZ" altLang="ru-RU" sz="3600" b="1" dirty="0" smtClean="0">
                <a:solidFill>
                  <a:schemeClr val="bg1"/>
                </a:solidFill>
              </a:rPr>
              <a:t>ҚҰРМЕТТІ САЙТҚА КІРУШІЛЕР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!</a:t>
            </a:r>
            <a:endParaRPr lang="kk-KZ" sz="3600" b="1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1" y="6532762"/>
            <a:ext cx="1035527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2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" y="6539629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5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59" y="902526"/>
            <a:ext cx="9357757" cy="526297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indent="449234" algn="just">
              <a:lnSpc>
                <a:spcPct val="120000"/>
              </a:lnSpc>
            </a:pP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Біз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сіздердің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назарларыңызға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Жамбыл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облысы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Қордай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ауданының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2020-2022 жылдарға арналған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азаматтық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бюджетін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ұсынамыз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,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онда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әлеуметтік-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экономикалық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дамудың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негізгі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көрсеткіштері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, аудандық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бюджеттің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негізгі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параметрлері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, оны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қалыптастыру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параметрлері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және бюджет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қаражатын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жұмсау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бағыттары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туралы </a:t>
            </a:r>
            <a:r>
              <a:rPr lang="ru-RU" sz="2000" b="1" dirty="0" err="1">
                <a:solidFill>
                  <a:srgbClr val="000066"/>
                </a:solidFill>
                <a:latin typeface="Constantia" pitchFamily="18" charset="0"/>
              </a:rPr>
              <a:t>ақпараттар</a:t>
            </a:r>
            <a:r>
              <a:rPr lang="ru-RU" sz="2000" b="1" dirty="0">
                <a:solidFill>
                  <a:srgbClr val="000066"/>
                </a:solidFill>
                <a:latin typeface="Constantia" pitchFamily="18" charset="0"/>
              </a:rPr>
              <a:t> бар.</a:t>
            </a:r>
          </a:p>
          <a:p>
            <a:pPr indent="449234" algn="just">
              <a:lnSpc>
                <a:spcPct val="120000"/>
              </a:lnSpc>
            </a:pPr>
            <a:r>
              <a:rPr lang="kk-KZ" sz="2000" b="1" dirty="0">
                <a:solidFill>
                  <a:srgbClr val="000066"/>
                </a:solidFill>
                <a:latin typeface="Constantia" pitchFamily="18" charset="0"/>
              </a:rPr>
              <a:t>Бұл құжат келесі бөлімдерден тұрады:</a:t>
            </a:r>
          </a:p>
          <a:p>
            <a:pPr indent="449234">
              <a:lnSpc>
                <a:spcPct val="120000"/>
              </a:lnSpc>
            </a:pPr>
            <a:r>
              <a:rPr lang="kk-KZ" sz="2000" b="1" dirty="0">
                <a:solidFill>
                  <a:srgbClr val="000066"/>
                </a:solidFill>
                <a:latin typeface="Constantia" pitchFamily="18" charset="0"/>
              </a:rPr>
              <a:t>- аудандық негізгі әлеуметтік-экономикалық көрсеткіштері;</a:t>
            </a:r>
          </a:p>
          <a:p>
            <a:pPr indent="449234">
              <a:lnSpc>
                <a:spcPct val="120000"/>
              </a:lnSpc>
            </a:pPr>
            <a:r>
              <a:rPr lang="kk-KZ" sz="2000" b="1" dirty="0">
                <a:solidFill>
                  <a:srgbClr val="000066"/>
                </a:solidFill>
                <a:latin typeface="Constantia" pitchFamily="18" charset="0"/>
              </a:rPr>
              <a:t>- бюджеттің түсімдері мен шығыстары;                                                                                                         </a:t>
            </a:r>
          </a:p>
          <a:p>
            <a:pPr marL="342878" indent="-342878">
              <a:lnSpc>
                <a:spcPct val="120000"/>
              </a:lnSpc>
              <a:buFontTx/>
              <a:buChar char="-"/>
            </a:pPr>
            <a:r>
              <a:rPr lang="kk-KZ" sz="2000" b="1" dirty="0">
                <a:solidFill>
                  <a:srgbClr val="000066"/>
                </a:solidFill>
                <a:latin typeface="Constantia" pitchFamily="18" charset="0"/>
              </a:rPr>
              <a:t>   бюджет тапшылығы (профициті).</a:t>
            </a:r>
          </a:p>
          <a:p>
            <a:pPr algn="just">
              <a:lnSpc>
                <a:spcPct val="120000"/>
              </a:lnSpc>
            </a:pP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Азаматтық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бюджет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Қазақстан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Республикасы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Қаржы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министрінің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2018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жылғы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9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қаңтардағы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«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Бюджетті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жоспарлау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және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бюджетті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орындау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кезеңдерінде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азаматтық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бюджетті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құру және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ұсыну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ережесін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бекіту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туралы»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бұйрығына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сәйкес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 </a:t>
            </a:r>
            <a:r>
              <a:rPr lang="ru-RU" altLang="ru-RU" sz="2000" b="1" dirty="0" err="1">
                <a:solidFill>
                  <a:srgbClr val="000066"/>
                </a:solidFill>
                <a:latin typeface="Constantia" pitchFamily="18" charset="0"/>
              </a:rPr>
              <a:t>әзірленді</a:t>
            </a:r>
            <a:r>
              <a:rPr lang="ru-RU" altLang="ru-RU" sz="2000" b="1" dirty="0">
                <a:solidFill>
                  <a:srgbClr val="000066"/>
                </a:solidFill>
                <a:latin typeface="Constantia" pitchFamily="18" charset="0"/>
              </a:rPr>
              <a:t>.</a:t>
            </a:r>
            <a:endParaRPr lang="kk-KZ" sz="2000" b="1" dirty="0">
              <a:solidFill>
                <a:srgbClr val="000066"/>
              </a:solidFill>
            </a:endParaRPr>
          </a:p>
          <a:p>
            <a:pPr indent="449234" algn="just">
              <a:lnSpc>
                <a:spcPct val="120000"/>
              </a:lnSpc>
            </a:pPr>
            <a:endParaRPr lang="kk-KZ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>
            <a:off x="-1" y="132622"/>
            <a:ext cx="10080625" cy="67324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Constantia" pitchFamily="18" charset="0"/>
              </a:rPr>
              <a:t>АУДАННЫҢ НЕГІЗГІ ӘЛЕУМЕТТІК-ЭКОНОМИКАЛЫҚ КӨРСЕТКІШТЕРІ</a:t>
            </a:r>
            <a:endParaRPr lang="ru-RU" sz="2400" b="1" dirty="0">
              <a:solidFill>
                <a:schemeClr val="bg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9311" y="6532762"/>
            <a:ext cx="1035527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Слайд 2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-767" y="6525893"/>
            <a:ext cx="10081393" cy="31464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500" b="1" cap="small" dirty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*-1 полугодия 2020 года  **-на 1 октября 2020 г.    ***-2 квартал 2020 г.  ****-3 квартал 2020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14639"/>
              </p:ext>
            </p:extLst>
          </p:nvPr>
        </p:nvGraphicFramePr>
        <p:xfrm>
          <a:off x="148703" y="903590"/>
          <a:ext cx="9782451" cy="443001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0372"/>
                <a:gridCol w="3467030"/>
                <a:gridCol w="1252219"/>
                <a:gridCol w="1260739"/>
                <a:gridCol w="1197901"/>
                <a:gridCol w="1102095"/>
                <a:gridCol w="1102095"/>
              </a:tblGrid>
              <a:tr h="544112"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р/с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Constantia" pitchFamily="18" charset="0"/>
                        </a:rPr>
                        <a:t>Атауы</a:t>
                      </a:r>
                      <a:endParaRPr lang="ru-RU" sz="1400" dirty="0">
                        <a:solidFill>
                          <a:schemeClr val="tx2"/>
                        </a:solidFill>
                        <a:latin typeface="Constant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жыл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жыл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жыл</a:t>
                      </a:r>
                      <a:r>
                        <a:rPr lang="kk-KZ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жыл</a:t>
                      </a:r>
                      <a:r>
                        <a:rPr lang="kk-KZ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жыл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ru-RU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Халық саны (мың адам)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143 827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145 007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16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Жұмыссыздық</a:t>
                      </a:r>
                      <a:r>
                        <a:rPr lang="kk-KZ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деңгейі, </a:t>
                      </a:r>
                      <a:r>
                        <a:rPr lang="en-US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32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Ең төмен күнкөріс деңгейі, теңге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1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1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Табысы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ең төменгі күнкөріс деңгейінен төмен халықтың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саны,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err="1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адам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Айлық есептік көрсеткіш (АЕК), теңге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2269,0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2651,0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Зейнетақының ең төмен</a:t>
                      </a:r>
                      <a:r>
                        <a:rPr lang="kk-KZ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мөлшері, теңге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25824,0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28148,0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33745,0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36108,0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40 441,0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14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kk-KZ" sz="1200" b="1" kern="1200" baseline="0" dirty="0" smtClean="0">
                          <a:solidFill>
                            <a:schemeClr val="tx2"/>
                          </a:solidFill>
                          <a:latin typeface="Constantia" pitchFamily="18" charset="0"/>
                          <a:ea typeface="+mn-ea"/>
                          <a:cs typeface="+mn-cs"/>
                        </a:rPr>
                        <a:t> базалық зейнетақы мөлшері, теңге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11965,0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14466,0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15274,0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16037,0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17 641,0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6257926"/>
            <a:ext cx="3071834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endParaRPr lang="ru-RU" sz="12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049" y="695467"/>
            <a:ext cx="4859999" cy="37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Орташа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номиналды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ақшалай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кіріс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,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мың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.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теңге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049" y="3403159"/>
            <a:ext cx="4680000" cy="435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Орташа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айлық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есептік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көрсеткіш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мың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.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теңге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41851" y="637953"/>
            <a:ext cx="4838773" cy="499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Жұмыссыздық деңгейі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%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496882"/>
            <a:ext cx="10080625" cy="0"/>
          </a:xfrm>
          <a:prstGeom prst="line">
            <a:avLst/>
          </a:prstGeom>
          <a:ln w="28575">
            <a:solidFill>
              <a:srgbClr val="00A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650431" y="3010843"/>
            <a:ext cx="1582007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solidFill>
                  <a:srgbClr val="000066"/>
                </a:solidFill>
                <a:cs typeface="Arial" charset="0"/>
              </a:rPr>
              <a:t>3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тоқсан </a:t>
            </a:r>
            <a:r>
              <a:rPr lang="kk-KZ" altLang="ru-RU" sz="1200" dirty="0">
                <a:solidFill>
                  <a:srgbClr val="000066"/>
                </a:solidFill>
                <a:cs typeface="Arial" charset="0"/>
              </a:rPr>
              <a:t>2019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жыл</a:t>
            </a:r>
            <a:endParaRPr lang="ru-RU" altLang="ru-RU" sz="12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575046" y="3010843"/>
            <a:ext cx="1702313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3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тоқсан </a:t>
            </a:r>
            <a:r>
              <a:rPr lang="kk-KZ" altLang="ru-RU" sz="1200" dirty="0">
                <a:solidFill>
                  <a:srgbClr val="000066"/>
                </a:solidFill>
                <a:cs typeface="Arial" charset="0"/>
              </a:rPr>
              <a:t>2020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жыл</a:t>
            </a:r>
            <a:endParaRPr lang="ru-RU" altLang="ru-RU" sz="12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" y="0"/>
            <a:ext cx="10080624" cy="6472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586921" y="6226240"/>
            <a:ext cx="1582007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kk-KZ" altLang="ru-RU" sz="1200" dirty="0">
                <a:solidFill>
                  <a:srgbClr val="000066"/>
                </a:solidFill>
                <a:cs typeface="Arial" charset="0"/>
              </a:rPr>
              <a:t>3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тоқсан </a:t>
            </a:r>
            <a:r>
              <a:rPr lang="kk-KZ" altLang="ru-RU" sz="1200" dirty="0">
                <a:solidFill>
                  <a:srgbClr val="000066"/>
                </a:solidFill>
                <a:cs typeface="Arial" charset="0"/>
              </a:rPr>
              <a:t>2020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жыл</a:t>
            </a:r>
            <a:endParaRPr lang="ru-RU" altLang="ru-RU" sz="12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26679" y="6231353"/>
            <a:ext cx="1582007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kk-KZ" altLang="ru-RU" sz="1200" dirty="0">
                <a:solidFill>
                  <a:srgbClr val="000066"/>
                </a:solidFill>
                <a:cs typeface="Arial" charset="0"/>
              </a:rPr>
              <a:t>3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тоқсан </a:t>
            </a:r>
            <a:r>
              <a:rPr lang="kk-KZ" altLang="ru-RU" sz="1200" dirty="0">
                <a:solidFill>
                  <a:srgbClr val="000066"/>
                </a:solidFill>
                <a:cs typeface="Arial" charset="0"/>
              </a:rPr>
              <a:t>2019 </a:t>
            </a:r>
            <a:r>
              <a:rPr lang="kk-KZ" altLang="ru-RU" sz="1200" dirty="0" smtClean="0">
                <a:solidFill>
                  <a:srgbClr val="000066"/>
                </a:solidFill>
                <a:cs typeface="Arial" charset="0"/>
              </a:rPr>
              <a:t>жыл</a:t>
            </a:r>
            <a:endParaRPr lang="ru-RU" altLang="ru-RU" sz="12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1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17047" y="3403159"/>
            <a:ext cx="4764347" cy="429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Орташа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айлық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жалақы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аудан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бойынша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405888"/>
                </a:solidFill>
                <a:ea typeface="Times New Roman" panose="02020603050405020304" pitchFamily="18" charset="0"/>
              </a:rPr>
              <a:t>(3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тоқсан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405888"/>
                </a:solidFill>
                <a:ea typeface="Times New Roman" panose="02020603050405020304" pitchFamily="18" charset="0"/>
              </a:rPr>
              <a:t>2020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жыл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),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мың</a:t>
            </a:r>
            <a:r>
              <a:rPr lang="ru-RU" sz="11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. </a:t>
            </a:r>
            <a:r>
              <a:rPr lang="ru-RU" sz="11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теңге</a:t>
            </a:r>
            <a:endParaRPr lang="ru-RU" sz="11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" y="585627"/>
            <a:ext cx="10080625" cy="20548"/>
          </a:xfrm>
          <a:prstGeom prst="line">
            <a:avLst/>
          </a:prstGeom>
          <a:ln cmpd="sng">
            <a:solidFill>
              <a:schemeClr val="accent5">
                <a:lumMod val="60000"/>
                <a:lumOff val="40000"/>
              </a:schemeClr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28694"/>
              </p:ext>
            </p:extLst>
          </p:nvPr>
        </p:nvGraphicFramePr>
        <p:xfrm>
          <a:off x="35972" y="1028122"/>
          <a:ext cx="5281075" cy="198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2217185" y="2033183"/>
            <a:ext cx="739471" cy="318052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040768"/>
              </p:ext>
            </p:extLst>
          </p:nvPr>
        </p:nvGraphicFramePr>
        <p:xfrm>
          <a:off x="143760" y="3600797"/>
          <a:ext cx="4859847" cy="255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Блок-схема: процесс 35"/>
          <p:cNvSpPr/>
          <p:nvPr/>
        </p:nvSpPr>
        <p:spPr>
          <a:xfrm>
            <a:off x="0" y="0"/>
            <a:ext cx="10061576" cy="66675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kk-KZ" sz="2000" b="1" dirty="0" smtClean="0">
                <a:latin typeface="Constantia" panose="02030602050306030303" pitchFamily="18" charset="0"/>
                <a:cs typeface="Arial" panose="020B0604020202020204" pitchFamily="34" charset="0"/>
              </a:rPr>
              <a:t>ӘЛЕУМЕТТІК КӨРСЕТКІШТЕР</a:t>
            </a:r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8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428908"/>
              </p:ext>
            </p:extLst>
          </p:nvPr>
        </p:nvGraphicFramePr>
        <p:xfrm>
          <a:off x="5440680" y="3891517"/>
          <a:ext cx="4457700" cy="261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47226602"/>
              </p:ext>
            </p:extLst>
          </p:nvPr>
        </p:nvGraphicFramePr>
        <p:xfrm>
          <a:off x="5405119" y="1300716"/>
          <a:ext cx="4123162" cy="176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"/>
          <p:cNvSpPr txBox="1"/>
          <p:nvPr/>
        </p:nvSpPr>
        <p:spPr>
          <a:xfrm rot="20208208">
            <a:off x="2234357" y="1860452"/>
            <a:ext cx="1055560" cy="663514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Рост -16,3%</a:t>
            </a:r>
            <a:endParaRPr lang="ru-RU" dirty="0"/>
          </a:p>
        </p:txBody>
      </p:sp>
      <p:sp>
        <p:nvSpPr>
          <p:cNvPr id="27" name="TextBox 1"/>
          <p:cNvSpPr txBox="1"/>
          <p:nvPr/>
        </p:nvSpPr>
        <p:spPr>
          <a:xfrm rot="19910637">
            <a:off x="2098598" y="4982034"/>
            <a:ext cx="950172" cy="303560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Өсім </a:t>
            </a:r>
            <a:r>
              <a:rPr lang="kk-KZ" dirty="0"/>
              <a:t>– </a:t>
            </a:r>
            <a:r>
              <a:rPr lang="kk-KZ" dirty="0" smtClean="0"/>
              <a:t>24,7</a:t>
            </a:r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454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760733"/>
            <a:ext cx="4748644" cy="36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Инвестиция,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572933"/>
            <a:ext cx="4748644" cy="323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ҚАРЖЫЛАНДЫРУ КӨЗДЕРІ  БОЙЫНША НЕГІЗГІ КАПИТАЛҒА САЛЫНҒАН </a:t>
            </a:r>
            <a:r>
              <a:rPr lang="kk-KZ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ИНВЕСТИЦИЯЛАР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95462" y="760733"/>
            <a:ext cx="4859999" cy="364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Аудандар арасында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97940"/>
              </p:ext>
            </p:extLst>
          </p:nvPr>
        </p:nvGraphicFramePr>
        <p:xfrm>
          <a:off x="285751" y="1044001"/>
          <a:ext cx="4647114" cy="21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2125133" y="1813560"/>
            <a:ext cx="904240" cy="40470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роцесс 14"/>
          <p:cNvSpPr/>
          <p:nvPr/>
        </p:nvSpPr>
        <p:spPr>
          <a:xfrm>
            <a:off x="1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0" y="0"/>
            <a:ext cx="10061576" cy="66675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kk-KZ" sz="2000" b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2000" b="1" cap="small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Негізгі</a:t>
            </a:r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2000" b="1" cap="small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капиталға</a:t>
            </a:r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салынған </a:t>
            </a:r>
            <a:r>
              <a:rPr lang="ru-RU" sz="2000" b="1" cap="small" dirty="0" err="1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инвестициялар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78364151"/>
              </p:ext>
            </p:extLst>
          </p:nvPr>
        </p:nvGraphicFramePr>
        <p:xfrm>
          <a:off x="5577840" y="1371600"/>
          <a:ext cx="420624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0754591"/>
              </p:ext>
            </p:extLst>
          </p:nvPr>
        </p:nvGraphicFramePr>
        <p:xfrm>
          <a:off x="1" y="3896660"/>
          <a:ext cx="5501640" cy="187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9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247651"/>
            <a:ext cx="4626429" cy="347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Өндіріс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көлемі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млрд.тенге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" y="3105151"/>
            <a:ext cx="4793339" cy="257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kk-KZ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Өнеркәсіп салаларының даму серпіні, %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00625" y="238125"/>
            <a:ext cx="4680000" cy="35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Аудандар арасында, </a:t>
            </a:r>
            <a:r>
              <a:rPr lang="kk-KZ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ИФО в %</a:t>
            </a:r>
            <a:endParaRPr lang="ru-RU" sz="1400" b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" y="6596009"/>
            <a:ext cx="10081393" cy="25826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" y="1"/>
            <a:ext cx="10081393" cy="30875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kk-KZ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ӨНЕРКӘСІП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0328" y="6180788"/>
            <a:ext cx="10080626" cy="27699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171439" indent="-171439"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ИИДМБ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аясында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ауданда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1123,0 млн.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теңге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сомасына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3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жоба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жүзеге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асырылуда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82175406"/>
              </p:ext>
            </p:extLst>
          </p:nvPr>
        </p:nvGraphicFramePr>
        <p:xfrm>
          <a:off x="5362321" y="689403"/>
          <a:ext cx="4718304" cy="472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490079" y="5300123"/>
            <a:ext cx="2465223" cy="438912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918896" y="4276189"/>
            <a:ext cx="3162927" cy="359606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5218" y="5443871"/>
            <a:ext cx="3678866" cy="2769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284142099"/>
              </p:ext>
            </p:extLst>
          </p:nvPr>
        </p:nvGraphicFramePr>
        <p:xfrm>
          <a:off x="84362" y="3379430"/>
          <a:ext cx="526732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91266801"/>
              </p:ext>
            </p:extLst>
          </p:nvPr>
        </p:nvGraphicFramePr>
        <p:xfrm>
          <a:off x="283761" y="594854"/>
          <a:ext cx="4894413" cy="235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905286016"/>
              </p:ext>
            </p:extLst>
          </p:nvPr>
        </p:nvGraphicFramePr>
        <p:xfrm>
          <a:off x="5577840" y="1371600"/>
          <a:ext cx="420624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759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96218456"/>
              </p:ext>
            </p:extLst>
          </p:nvPr>
        </p:nvGraphicFramePr>
        <p:xfrm>
          <a:off x="-97970" y="898002"/>
          <a:ext cx="4517571" cy="23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 rot="20292076">
            <a:off x="2134727" y="1983626"/>
            <a:ext cx="1044739" cy="186172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/>
              <a:t>ИФО– </a:t>
            </a:r>
            <a:r>
              <a:rPr lang="kk-KZ" dirty="0" smtClean="0"/>
              <a:t>107,2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0" y="-1"/>
            <a:ext cx="10080625" cy="524601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kk-KZ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АУЫЛ ШАРУАШЫЛЫҒЫ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" y="524601"/>
            <a:ext cx="4626429" cy="37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Ауыл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шаруашылығы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өнімінің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405888"/>
                </a:solidFill>
                <a:ea typeface="Times New Roman" panose="02020603050405020304" pitchFamily="18" charset="0"/>
              </a:rPr>
              <a:t>көлемі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, млрд. тенге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86376" y="548561"/>
            <a:ext cx="4626429" cy="37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Ауыл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шаруашылық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салалары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бойынша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r"/>
            <a:endParaRPr lang="ru-RU" sz="14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921454"/>
              </p:ext>
            </p:extLst>
          </p:nvPr>
        </p:nvGraphicFramePr>
        <p:xfrm>
          <a:off x="5299240" y="936698"/>
          <a:ext cx="4476445" cy="260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55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2000" b="1" cap="small" dirty="0">
              <a:solidFill>
                <a:srgbClr val="005DA2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6457"/>
            <a:ext cx="4680000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Құрылыс жұмыстары, </a:t>
            </a:r>
            <a:r>
              <a:rPr lang="kk-KZ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млрд. </a:t>
            </a:r>
            <a:r>
              <a:rPr lang="kk-KZ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теңге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01392" y="512914"/>
            <a:ext cx="4680000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Аудандар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арасында, НКИ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27256577"/>
              </p:ext>
            </p:extLst>
          </p:nvPr>
        </p:nvGraphicFramePr>
        <p:xfrm>
          <a:off x="5188971" y="1204973"/>
          <a:ext cx="5104842" cy="482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853787"/>
              </p:ext>
            </p:extLst>
          </p:nvPr>
        </p:nvGraphicFramePr>
        <p:xfrm>
          <a:off x="130629" y="917999"/>
          <a:ext cx="4974998" cy="340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2038918" y="2790932"/>
            <a:ext cx="969717" cy="4322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0135797">
            <a:off x="1997975" y="2681096"/>
            <a:ext cx="1044739" cy="257667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/>
              <a:t>НКИ – </a:t>
            </a:r>
            <a:r>
              <a:rPr lang="kk-KZ" dirty="0" smtClean="0"/>
              <a:t>159,4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0" y="0"/>
            <a:ext cx="10081393" cy="50074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ҚҰРЫЛЫС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r"/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18854"/>
            <a:ext cx="10080625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2000" b="1" cap="small" dirty="0">
                <a:solidFill>
                  <a:srgbClr val="005DA2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ПАЙДАЛАНУҒА БЕРІЛГЕН ТҰРҒЫН ҮЙ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3531"/>
            <a:ext cx="4869047" cy="257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Тұрғын үй, мың. ш.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м.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1571" y="498088"/>
            <a:ext cx="4599055" cy="2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ru-RU" sz="1400" b="1" dirty="0" err="1" smtClean="0">
                <a:solidFill>
                  <a:srgbClr val="405888"/>
                </a:solidFill>
                <a:ea typeface="Times New Roman" panose="02020603050405020304" pitchFamily="18" charset="0"/>
              </a:rPr>
              <a:t>Аудандар</a:t>
            </a:r>
            <a:r>
              <a:rPr lang="ru-RU" sz="1400" b="1" dirty="0" smtClean="0">
                <a:solidFill>
                  <a:srgbClr val="405888"/>
                </a:solidFill>
                <a:ea typeface="Times New Roman" panose="02020603050405020304" pitchFamily="18" charset="0"/>
              </a:rPr>
              <a:t> арасында, НКИ </a:t>
            </a:r>
            <a:r>
              <a:rPr lang="ru-RU" sz="1400" b="1" dirty="0">
                <a:solidFill>
                  <a:srgbClr val="405888"/>
                </a:solidFill>
                <a:ea typeface="Times New Roman" panose="02020603050405020304" pitchFamily="18" charset="0"/>
              </a:rPr>
              <a:t>%</a:t>
            </a:r>
            <a:endParaRPr lang="ru-RU" sz="1400" b="1" i="1" dirty="0">
              <a:solidFill>
                <a:srgbClr val="405888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93174728"/>
              </p:ext>
            </p:extLst>
          </p:nvPr>
        </p:nvGraphicFramePr>
        <p:xfrm>
          <a:off x="4925174" y="822960"/>
          <a:ext cx="5021716" cy="490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747619"/>
              </p:ext>
            </p:extLst>
          </p:nvPr>
        </p:nvGraphicFramePr>
        <p:xfrm>
          <a:off x="406661" y="1164770"/>
          <a:ext cx="4633652" cy="316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2162512" y="1914486"/>
            <a:ext cx="969717" cy="432298"/>
          </a:xfrm>
          <a:prstGeom prst="straightConnector1">
            <a:avLst/>
          </a:prstGeom>
          <a:ln>
            <a:solidFill>
              <a:srgbClr val="3116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0135797">
            <a:off x="2073729" y="1875506"/>
            <a:ext cx="1044739" cy="219714"/>
          </a:xfrm>
          <a:prstGeom prst="rect">
            <a:avLst/>
          </a:prstGeom>
        </p:spPr>
        <p:txBody>
          <a:bodyPr wrap="square" lIns="91434" tIns="45717" rIns="91434" bIns="45717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/>
              <a:t>НКИ – </a:t>
            </a:r>
            <a:r>
              <a:rPr lang="kk-KZ" dirty="0" smtClean="0"/>
              <a:t>147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0" y="0"/>
            <a:ext cx="10081393" cy="50074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2000" b="1" cap="small" dirty="0" smtClean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ІСКЕ ҚОСЫЛҒАН ТҰРҒЫН ҮЙЛЕР</a:t>
            </a:r>
            <a:endParaRPr lang="ru-RU" sz="2000" b="1" cap="small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" y="6550339"/>
            <a:ext cx="10081393" cy="30393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r"/>
            <a:endParaRPr lang="ru-RU" sz="1600" b="1" dirty="0">
              <a:solidFill>
                <a:schemeClr val="tx1"/>
              </a:solidFill>
              <a:latin typeface="Calibri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. Основны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11518</TotalTime>
  <Words>1247</Words>
  <Application>Microsoft Office PowerPoint</Application>
  <PresentationFormat>Произвольный</PresentationFormat>
  <Paragraphs>461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Тема Office</vt:lpstr>
      <vt:lpstr>Специальное оформление</vt:lpstr>
      <vt:lpstr>2. Дополнительные</vt:lpstr>
      <vt:lpstr>1. Основные</vt:lpstr>
      <vt:lpstr>1_2. Дополнительные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ЖЕРГІЛІКТІ ӨЗІН-ӨЗІ БАСҚАРУДЫҢ ДЕРБЕС БЮДЖЕТІН ЕНГІЗУ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Lenovo</cp:lastModifiedBy>
  <cp:revision>1825</cp:revision>
  <cp:lastPrinted>2021-01-08T03:10:18Z</cp:lastPrinted>
  <dcterms:created xsi:type="dcterms:W3CDTF">2017-09-18T08:04:07Z</dcterms:created>
  <dcterms:modified xsi:type="dcterms:W3CDTF">2021-01-08T11:56:48Z</dcterms:modified>
</cp:coreProperties>
</file>