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drawings/drawing17.xml" ContentType="application/vnd.openxmlformats-officedocument.drawingml.chartshapes+xml"/>
  <Override PartName="/ppt/charts/chart24.xml" ContentType="application/vnd.openxmlformats-officedocument.drawingml.char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drawings/drawing1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drawings/drawing22.xml" ContentType="application/vnd.openxmlformats-officedocument.drawingml.chartshapes+xml"/>
  <Override PartName="/ppt/notesSlides/notesSlide12.xml" ContentType="application/vnd.openxmlformats-officedocument.presentationml.notesSlide+xml"/>
  <Override PartName="/ppt/drawings/drawing24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drawings/drawing11.xml" ContentType="application/vnd.openxmlformats-officedocument.drawingml.chartshapes+xml"/>
  <Override PartName="/ppt/notesSlides/notesSlide10.xml" ContentType="application/vnd.openxmlformats-officedocument.presentationml.notesSlide+xml"/>
  <Override PartName="/ppt/drawings/drawing20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drawings/drawing18.xml" ContentType="application/vnd.openxmlformats-officedocument.drawingml.chartshapes+xml"/>
  <Override PartName="/ppt/charts/chart23.xml" ContentType="application/vnd.openxmlformats-officedocument.drawingml.char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rawings/drawing16.xml" ContentType="application/vnd.openxmlformats-officedocument.drawingml.chartshapes+xml"/>
  <Override PartName="/ppt/charts/chart21.xml" ContentType="application/vnd.openxmlformats-officedocument.drawingml.chart+xml"/>
  <Override PartName="/ppt/drawings/drawing25.xml" ContentType="application/vnd.openxmlformats-officedocument.drawingml.chartshapes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drawings/drawing14.xml" ContentType="application/vnd.openxmlformats-officedocument.drawingml.chartshapes+xml"/>
  <Override PartName="/ppt/notesSlides/notesSlide11.xml" ContentType="application/vnd.openxmlformats-officedocument.presentationml.notesSlide+xml"/>
  <Override PartName="/ppt/drawings/drawing23.xml" ContentType="application/vnd.openxmlformats-officedocument.drawingml.chartshapes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drawings/drawing21.xml" ContentType="application/vnd.openxmlformats-officedocument.drawingml.chartshape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rawings/drawing19.xml" ContentType="application/vnd.openxmlformats-officedocument.drawingml.chartshapes+xml"/>
  <Override PartName="/ppt/charts/chart26.xml" ContentType="application/vnd.openxmlformats-officedocument.drawingml.chart+xml"/>
  <Default Extension="rels" ContentType="application/vnd.openxmlformats-package.relationships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rawings/drawing15.xml" ContentType="application/vnd.openxmlformats-officedocument.drawingml.chartshapes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drawings/drawing26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  <p:sldMasterId id="2147483810" r:id="rId2"/>
    <p:sldMasterId id="2147483822" r:id="rId3"/>
    <p:sldMasterId id="2147483828" r:id="rId4"/>
    <p:sldMasterId id="2147483831" r:id="rId5"/>
  </p:sldMasterIdLst>
  <p:notesMasterIdLst>
    <p:notesMasterId r:id="rId23"/>
  </p:notesMasterIdLst>
  <p:handoutMasterIdLst>
    <p:handoutMasterId r:id="rId24"/>
  </p:handoutMasterIdLst>
  <p:sldIdLst>
    <p:sldId id="325" r:id="rId6"/>
    <p:sldId id="358" r:id="rId7"/>
    <p:sldId id="362" r:id="rId8"/>
    <p:sldId id="397" r:id="rId9"/>
    <p:sldId id="398" r:id="rId10"/>
    <p:sldId id="399" r:id="rId11"/>
    <p:sldId id="364" r:id="rId12"/>
    <p:sldId id="394" r:id="rId13"/>
    <p:sldId id="392" r:id="rId14"/>
    <p:sldId id="393" r:id="rId15"/>
    <p:sldId id="395" r:id="rId16"/>
    <p:sldId id="396" r:id="rId17"/>
    <p:sldId id="356" r:id="rId18"/>
    <p:sldId id="385" r:id="rId19"/>
    <p:sldId id="386" r:id="rId20"/>
    <p:sldId id="387" r:id="rId21"/>
    <p:sldId id="388" r:id="rId22"/>
  </p:sldIdLst>
  <p:sldSz cx="10080625" cy="6840538"/>
  <p:notesSz cx="6723063" cy="9866313"/>
  <p:defaultTextStyle>
    <a:defPPr>
      <a:defRPr lang="ru-RU"/>
    </a:defPPr>
    <a:lvl1pPr marL="0" algn="l" defTabSz="919367" rtl="0" eaLnBrk="1" latinLnBrk="0" hangingPunct="1">
      <a:defRPr sz="1811" kern="1200">
        <a:solidFill>
          <a:schemeClr val="tx1"/>
        </a:solidFill>
        <a:latin typeface="+mn-lt"/>
        <a:ea typeface="+mn-ea"/>
        <a:cs typeface="+mn-cs"/>
      </a:defRPr>
    </a:lvl1pPr>
    <a:lvl2pPr marL="459683" algn="l" defTabSz="919367" rtl="0" eaLnBrk="1" latinLnBrk="0" hangingPunct="1">
      <a:defRPr sz="1811" kern="1200">
        <a:solidFill>
          <a:schemeClr val="tx1"/>
        </a:solidFill>
        <a:latin typeface="+mn-lt"/>
        <a:ea typeface="+mn-ea"/>
        <a:cs typeface="+mn-cs"/>
      </a:defRPr>
    </a:lvl2pPr>
    <a:lvl3pPr marL="919367" algn="l" defTabSz="919367" rtl="0" eaLnBrk="1" latinLnBrk="0" hangingPunct="1">
      <a:defRPr sz="1811" kern="1200">
        <a:solidFill>
          <a:schemeClr val="tx1"/>
        </a:solidFill>
        <a:latin typeface="+mn-lt"/>
        <a:ea typeface="+mn-ea"/>
        <a:cs typeface="+mn-cs"/>
      </a:defRPr>
    </a:lvl3pPr>
    <a:lvl4pPr marL="1379050" algn="l" defTabSz="919367" rtl="0" eaLnBrk="1" latinLnBrk="0" hangingPunct="1">
      <a:defRPr sz="1811" kern="1200">
        <a:solidFill>
          <a:schemeClr val="tx1"/>
        </a:solidFill>
        <a:latin typeface="+mn-lt"/>
        <a:ea typeface="+mn-ea"/>
        <a:cs typeface="+mn-cs"/>
      </a:defRPr>
    </a:lvl4pPr>
    <a:lvl5pPr marL="1838732" algn="l" defTabSz="919367" rtl="0" eaLnBrk="1" latinLnBrk="0" hangingPunct="1">
      <a:defRPr sz="1811" kern="1200">
        <a:solidFill>
          <a:schemeClr val="tx1"/>
        </a:solidFill>
        <a:latin typeface="+mn-lt"/>
        <a:ea typeface="+mn-ea"/>
        <a:cs typeface="+mn-cs"/>
      </a:defRPr>
    </a:lvl5pPr>
    <a:lvl6pPr marL="2298417" algn="l" defTabSz="919367" rtl="0" eaLnBrk="1" latinLnBrk="0" hangingPunct="1">
      <a:defRPr sz="1811" kern="1200">
        <a:solidFill>
          <a:schemeClr val="tx1"/>
        </a:solidFill>
        <a:latin typeface="+mn-lt"/>
        <a:ea typeface="+mn-ea"/>
        <a:cs typeface="+mn-cs"/>
      </a:defRPr>
    </a:lvl6pPr>
    <a:lvl7pPr marL="2758099" algn="l" defTabSz="919367" rtl="0" eaLnBrk="1" latinLnBrk="0" hangingPunct="1">
      <a:defRPr sz="1811" kern="1200">
        <a:solidFill>
          <a:schemeClr val="tx1"/>
        </a:solidFill>
        <a:latin typeface="+mn-lt"/>
        <a:ea typeface="+mn-ea"/>
        <a:cs typeface="+mn-cs"/>
      </a:defRPr>
    </a:lvl7pPr>
    <a:lvl8pPr marL="3217781" algn="l" defTabSz="919367" rtl="0" eaLnBrk="1" latinLnBrk="0" hangingPunct="1">
      <a:defRPr sz="1811" kern="1200">
        <a:solidFill>
          <a:schemeClr val="tx1"/>
        </a:solidFill>
        <a:latin typeface="+mn-lt"/>
        <a:ea typeface="+mn-ea"/>
        <a:cs typeface="+mn-cs"/>
      </a:defRPr>
    </a:lvl8pPr>
    <a:lvl9pPr marL="3677465" algn="l" defTabSz="919367" rtl="0" eaLnBrk="1" latinLnBrk="0" hangingPunct="1">
      <a:defRPr sz="1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4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C2A5C"/>
    <a:srgbClr val="6A84D8"/>
    <a:srgbClr val="6D4DC7"/>
    <a:srgbClr val="EE3E6C"/>
    <a:srgbClr val="E4D2F2"/>
    <a:srgbClr val="34AABA"/>
    <a:srgbClr val="30BEB0"/>
    <a:srgbClr val="4EBFCE"/>
    <a:srgbClr val="FF9900"/>
    <a:srgbClr val="69CD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4" autoAdjust="0"/>
    <p:restoredTop sz="92184" autoAdjust="0"/>
  </p:normalViewPr>
  <p:slideViewPr>
    <p:cSldViewPr snapToGrid="0" showGuides="1">
      <p:cViewPr>
        <p:scale>
          <a:sx n="90" d="100"/>
          <a:sy n="90" d="100"/>
        </p:scale>
        <p:origin x="-1950" y="-480"/>
      </p:cViewPr>
      <p:guideLst>
        <p:guide orient="horz" pos="2154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42"/>
    </p:cViewPr>
  </p:sorterViewPr>
  <p:notesViewPr>
    <p:cSldViewPr snapToGrid="0" showGuides="1">
      <p:cViewPr varScale="1">
        <p:scale>
          <a:sx n="60" d="100"/>
          <a:sy n="60" d="100"/>
        </p:scale>
        <p:origin x="3202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Office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Office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Office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_____Microsoft_Office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_____Microsoft_Office_Excel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_____Microsoft_Office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_____Microsoft_Office_Excel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_____Microsoft_Office_Excel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_____Microsoft_Office_Excel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_____Microsoft_Office_Excel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_____Microsoft_Office_Excel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_____Microsoft_Office_Excel27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package" Target="../embeddings/_____Microsoft_Office_Excel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ln w="28575"/>
      </c:spPr>
    </c:sideWall>
    <c:backWall>
      <c:spPr>
        <a:ln w="28575"/>
      </c:spPr>
    </c:backWall>
    <c:plotArea>
      <c:layout>
        <c:manualLayout>
          <c:layoutTarget val="inner"/>
          <c:xMode val="edge"/>
          <c:yMode val="edge"/>
          <c:x val="0"/>
          <c:y val="0"/>
          <c:w val="0.85656247792854789"/>
          <c:h val="0.773251313535395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399FF"/>
            </a:solidFill>
          </c:spPr>
          <c:dLbls>
            <c:dLbl>
              <c:idx val="0"/>
              <c:layout>
                <c:manualLayout>
                  <c:x val="3.5551187680986307E-2"/>
                  <c:y val="-4.0083930068377009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rgbClr val="0000CC"/>
                        </a:solidFill>
                        <a:latin typeface="+mn-lt"/>
                      </a:rPr>
                      <a:t>1350,6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081774191603829E-2"/>
                  <c:y val="-3.2067144054701256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rgbClr val="0000CC"/>
                        </a:solidFill>
                        <a:latin typeface="+mn-lt"/>
                      </a:rPr>
                      <a:t>1532,1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0CC"/>
                    </a:solidFill>
                    <a:latin typeface="+mn-lt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54</c:v>
                </c:pt>
                <c:pt idx="1">
                  <c:v>59</c:v>
                </c:pt>
              </c:numCache>
            </c:numRef>
          </c:val>
          <c:shape val="box"/>
        </c:ser>
        <c:gapWidth val="156"/>
        <c:shape val="cylinder"/>
        <c:axId val="58669696"/>
        <c:axId val="58868096"/>
        <c:axId val="0"/>
      </c:bar3DChart>
      <c:catAx>
        <c:axId val="58669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58868096"/>
        <c:crosses val="autoZero"/>
        <c:auto val="1"/>
        <c:lblAlgn val="ctr"/>
        <c:lblOffset val="100"/>
      </c:catAx>
      <c:valAx>
        <c:axId val="58868096"/>
        <c:scaling>
          <c:orientation val="minMax"/>
          <c:max val="140"/>
          <c:min val="0"/>
        </c:scaling>
        <c:delete val="1"/>
        <c:axPos val="l"/>
        <c:numFmt formatCode="General" sourceLinked="1"/>
        <c:tickLblPos val="none"/>
        <c:crossAx val="586696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8232001820176789"/>
          <c:y val="3.9993097841811182E-2"/>
          <c:w val="0.68268557083729753"/>
          <c:h val="0.90696238598292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III квартал 2017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</c:dPt>
          <c:dPt>
            <c:idx val="1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</c:dPt>
          <c:dPt>
            <c:idx val="6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kk-KZ" dirty="0" smtClean="0"/>
                      <a:t>4,5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4,8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lang="en-US" sz="1000" b="0" i="0" u="none" strike="noStrike" kern="1200" baseline="0" dirty="0">
                      <a:solidFill>
                        <a:srgbClr val="002060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4,</a:t>
                    </a:r>
                    <a:r>
                      <a:rPr lang="kk-KZ" smtClean="0"/>
                      <a:t>8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4,8</a:t>
                    </a:r>
                    <a:endParaRPr lang="en-US" dirty="0"/>
                  </a:p>
                </c:rich>
              </c:tx>
              <c:showVal val="1"/>
            </c:dLbl>
            <c:dLbl>
              <c:idx val="13"/>
              <c:layout>
                <c:manualLayout>
                  <c:x val="-2.6606760450636108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kk-KZ" dirty="0" smtClean="0"/>
                      <a:t>5,1</a:t>
                    </a:r>
                    <a:endParaRPr lang="en-US" dirty="0"/>
                  </a:p>
                </c:rich>
              </c:tx>
              <c:showVal val="1"/>
            </c:dLbl>
            <c:dLbl>
              <c:idx val="14"/>
              <c:layout>
                <c:manualLayout>
                  <c:x val="0"/>
                  <c:y val="-9.583820699543426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kk-KZ" dirty="0" smtClean="0"/>
                      <a:t>5,1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rgbClr val="002060"/>
                    </a:solidFill>
                    <a:latin typeface="Calibri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Лист1!$A$2:$A$18</c:f>
              <c:strCache>
                <c:ptCount val="17"/>
                <c:pt idx="0">
                  <c:v> г Нур-Султан</c:v>
                </c:pt>
                <c:pt idx="1">
                  <c:v>Караганды</c:v>
                </c:pt>
                <c:pt idx="2">
                  <c:v>Алматы</c:v>
                </c:pt>
                <c:pt idx="3">
                  <c:v>Павлодар</c:v>
                </c:pt>
                <c:pt idx="4">
                  <c:v>Акмола</c:v>
                </c:pt>
                <c:pt idx="5">
                  <c:v>Костанай</c:v>
                </c:pt>
                <c:pt idx="6">
                  <c:v>Актобе</c:v>
                </c:pt>
                <c:pt idx="7">
                  <c:v>Кызылорда</c:v>
                </c:pt>
                <c:pt idx="8">
                  <c:v>ВКО</c:v>
                </c:pt>
                <c:pt idx="9">
                  <c:v>СКО</c:v>
                </c:pt>
                <c:pt idx="10">
                  <c:v>Атырау</c:v>
                </c:pt>
                <c:pt idx="11">
                  <c:v>ЗКО</c:v>
                </c:pt>
                <c:pt idx="12">
                  <c:v>Жамбыл</c:v>
                </c:pt>
                <c:pt idx="13">
                  <c:v>Шымкент</c:v>
                </c:pt>
                <c:pt idx="14">
                  <c:v>Түркистан</c:v>
                </c:pt>
                <c:pt idx="15">
                  <c:v>г Алматы </c:v>
                </c:pt>
                <c:pt idx="16">
                  <c:v>Мангыстау</c:v>
                </c:pt>
              </c:strCache>
            </c:strRef>
          </c:cat>
          <c:val>
            <c:numRef>
              <c:f>Лист1!$B$2:$B$18</c:f>
              <c:numCache>
                <c:formatCode>0.0</c:formatCode>
                <c:ptCount val="17"/>
                <c:pt idx="0" formatCode="General">
                  <c:v>4.3</c:v>
                </c:pt>
                <c:pt idx="1">
                  <c:v>4.3</c:v>
                </c:pt>
                <c:pt idx="2">
                  <c:v>4.5999999999999996</c:v>
                </c:pt>
                <c:pt idx="3">
                  <c:v>4.7</c:v>
                </c:pt>
                <c:pt idx="4">
                  <c:v>4.7</c:v>
                </c:pt>
                <c:pt idx="5">
                  <c:v>4.7</c:v>
                </c:pt>
                <c:pt idx="6">
                  <c:v>4.8</c:v>
                </c:pt>
                <c:pt idx="7">
                  <c:v>4.8</c:v>
                </c:pt>
                <c:pt idx="8">
                  <c:v>4.8</c:v>
                </c:pt>
                <c:pt idx="9">
                  <c:v>4.8</c:v>
                </c:pt>
                <c:pt idx="10">
                  <c:v>4.8</c:v>
                </c:pt>
                <c:pt idx="11">
                  <c:v>4.8</c:v>
                </c:pt>
                <c:pt idx="12">
                  <c:v>4.8</c:v>
                </c:pt>
                <c:pt idx="13">
                  <c:v>5.0999999999999996</c:v>
                </c:pt>
                <c:pt idx="14">
                  <c:v>5.0999999999999996</c:v>
                </c:pt>
                <c:pt idx="15">
                  <c:v>5.0999999999999996</c:v>
                </c:pt>
                <c:pt idx="16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9A3-4BB8-87E8-E67A0938EE44}"/>
            </c:ext>
          </c:extLst>
        </c:ser>
        <c:gapWidth val="60"/>
        <c:axId val="108695936"/>
        <c:axId val="108697472"/>
      </c:barChart>
      <c:catAx>
        <c:axId val="108695936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50">
                <a:solidFill>
                  <a:schemeClr val="tx1"/>
                </a:solidFill>
                <a:latin typeface="Calibri" pitchFamily="34" charset="0"/>
              </a:defRPr>
            </a:pPr>
            <a:endParaRPr lang="ru-RU"/>
          </a:p>
        </c:txPr>
        <c:crossAx val="108697472"/>
        <c:crosses val="autoZero"/>
        <c:auto val="1"/>
        <c:lblAlgn val="ctr"/>
        <c:lblOffset val="0"/>
      </c:catAx>
      <c:valAx>
        <c:axId val="108697472"/>
        <c:scaling>
          <c:orientation val="minMax"/>
          <c:max val="5.4"/>
          <c:min val="4.45"/>
        </c:scaling>
        <c:delete val="1"/>
        <c:axPos val="b"/>
        <c:numFmt formatCode="0" sourceLinked="0"/>
        <c:tickLblPos val="none"/>
        <c:crossAx val="10869593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65000"/>
            </a:schemeClr>
          </a:solidFill>
          <a:latin typeface="Constantia" panose="02030602050306030303" pitchFamily="18" charset="0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2.6489694522814914E-2"/>
          <c:y val="3.3440178066754096E-2"/>
          <c:w val="0.94702061095437307"/>
          <c:h val="0.7996749017859335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C80B0"/>
            </a:solidFill>
          </c:spPr>
          <c:dLbls>
            <c:dLbl>
              <c:idx val="0"/>
              <c:layout>
                <c:manualLayout>
                  <c:x val="3.0567378311310282E-2"/>
                  <c:y val="-5.6613692839572134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600" b="1" i="0" u="none" strike="noStrike" kern="1200" baseline="0">
                        <a:solidFill>
                          <a:srgbClr val="0000CC"/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kk-KZ" sz="1600" b="1" i="0" u="none" strike="noStrik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60,5</a:t>
                    </a:r>
                    <a:endParaRPr lang="en-US" sz="1600" dirty="0"/>
                  </a:p>
                </c:rich>
              </c:tx>
              <c:spPr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674430064058084E-2"/>
                  <c:y val="-4.9999815596820887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600" b="1" i="0" u="none" strike="noStrike" kern="1200" baseline="0">
                        <a:solidFill>
                          <a:srgbClr val="0000CC"/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ru-RU" sz="1600" b="1" i="0" u="none" strike="noStrik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71,4</a:t>
                    </a:r>
                    <a:endParaRPr lang="en-US" dirty="0"/>
                  </a:p>
                </c:rich>
              </c:tx>
              <c:spPr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9384">
                <a:noFill/>
              </a:ln>
            </c:spPr>
            <c:txPr>
              <a:bodyPr/>
              <a:lstStyle/>
              <a:p>
                <a:pPr algn="ctr" rtl="0">
                  <a:defRPr lang="ru-RU" sz="1600" b="1" i="0" u="none" strike="noStrike" kern="1200" baseline="0">
                    <a:solidFill>
                      <a:srgbClr val="0000CC"/>
                    </a:solidFill>
                    <a:latin typeface="+mn-lt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91.3</c:v>
                </c:pt>
                <c:pt idx="1">
                  <c:v>98.9</c:v>
                </c:pt>
              </c:numCache>
            </c:numRef>
          </c:val>
        </c:ser>
        <c:shape val="box"/>
        <c:axId val="108898560"/>
        <c:axId val="108990464"/>
        <c:axId val="0"/>
      </c:bar3DChart>
      <c:catAx>
        <c:axId val="1088985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16" baseline="0">
                <a:latin typeface="Times New Roman" pitchFamily="18" charset="0"/>
              </a:defRPr>
            </a:pPr>
            <a:endParaRPr lang="ru-RU"/>
          </a:p>
        </c:txPr>
        <c:crossAx val="108990464"/>
        <c:crosses val="autoZero"/>
        <c:auto val="1"/>
        <c:lblAlgn val="ctr"/>
        <c:lblOffset val="100"/>
      </c:catAx>
      <c:valAx>
        <c:axId val="108990464"/>
        <c:scaling>
          <c:orientation val="minMax"/>
          <c:max val="95"/>
          <c:min val="20"/>
        </c:scaling>
        <c:delete val="1"/>
        <c:axPos val="l"/>
        <c:numFmt formatCode="General" sourceLinked="1"/>
        <c:tickLblPos val="none"/>
        <c:crossAx val="108898560"/>
        <c:crosses val="autoZero"/>
        <c:crossBetween val="between"/>
      </c:valAx>
      <c:spPr>
        <a:noFill/>
        <a:ln w="1938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74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"/>
          <c:y val="0.1225208262850028"/>
          <c:w val="0.94516688480197475"/>
          <c:h val="0.8327126344866077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5C81"/>
            </a:solidFill>
          </c:spPr>
          <c:dLbls>
            <c:dLbl>
              <c:idx val="0"/>
              <c:layout>
                <c:manualLayout>
                  <c:x val="2.8325769021960556E-2"/>
                  <c:y val="-4.0958991976158113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6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kk-KZ" sz="1600" b="1" i="0" u="none" strike="noStrike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111,0</a:t>
                    </a:r>
                    <a:endParaRPr lang="en-US" sz="1600" dirty="0"/>
                  </a:p>
                </c:rich>
              </c:tx>
              <c:spPr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012030249391906E-2"/>
                  <c:y val="-3.4817527911389631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6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kk-KZ" sz="1600" b="1" i="0" u="none" strike="noStrike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127,8</a:t>
                    </a:r>
                    <a:endParaRPr lang="en-US" dirty="0"/>
                  </a:p>
                </c:rich>
              </c:tx>
              <c:spPr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9384">
                <a:noFill/>
              </a:ln>
            </c:spPr>
            <c:txPr>
              <a:bodyPr/>
              <a:lstStyle/>
              <a:p>
                <a:pPr algn="ctr" rtl="0">
                  <a:defRPr lang="ru-RU"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91.3</c:v>
                </c:pt>
                <c:pt idx="1">
                  <c:v>98.9</c:v>
                </c:pt>
              </c:numCache>
            </c:numRef>
          </c:val>
        </c:ser>
        <c:shape val="box"/>
        <c:axId val="109576960"/>
        <c:axId val="109578496"/>
        <c:axId val="0"/>
      </c:bar3DChart>
      <c:catAx>
        <c:axId val="109576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16" baseline="0">
                <a:latin typeface="Times New Roman" pitchFamily="18" charset="0"/>
              </a:defRPr>
            </a:pPr>
            <a:endParaRPr lang="ru-RU"/>
          </a:p>
        </c:txPr>
        <c:crossAx val="109578496"/>
        <c:crosses val="autoZero"/>
        <c:auto val="1"/>
        <c:lblAlgn val="ctr"/>
        <c:lblOffset val="100"/>
      </c:catAx>
      <c:valAx>
        <c:axId val="109578496"/>
        <c:scaling>
          <c:orientation val="minMax"/>
          <c:max val="95"/>
          <c:min val="20"/>
        </c:scaling>
        <c:delete val="1"/>
        <c:axPos val="l"/>
        <c:numFmt formatCode="General" sourceLinked="1"/>
        <c:tickLblPos val="none"/>
        <c:crossAx val="109576960"/>
        <c:crosses val="autoZero"/>
        <c:crossBetween val="between"/>
      </c:valAx>
      <c:spPr>
        <a:noFill/>
        <a:ln w="1938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74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578415988780562"/>
          <c:y val="6.1554639795947427E-2"/>
          <c:w val="0.68268557083729753"/>
          <c:h val="0.90696238598292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III квартал 2017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1"/>
            <c:spPr>
              <a:solidFill>
                <a:srgbClr val="DC80B0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b="0" dirty="0" smtClean="0">
                        <a:latin typeface="Calibri" pitchFamily="34" charset="0"/>
                      </a:rPr>
                      <a:t>52,4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b="0" dirty="0" smtClean="0">
                        <a:latin typeface="Calibri" pitchFamily="34" charset="0"/>
                      </a:rPr>
                      <a:t>71,6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5.600672080649779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78,6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79,9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88,7</a:t>
                    </a:r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89,5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kk-KZ" sz="900" b="0" dirty="0" smtClean="0">
                        <a:latin typeface="Calibri" pitchFamily="34" charset="0"/>
                      </a:rPr>
                      <a:t>91,2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pPr algn="ctr">
                      <a:defRPr lang="en-US" sz="900" b="0" i="0" u="none" strike="noStrike" kern="1200" baseline="0" dirty="0">
                        <a:solidFill>
                          <a:srgbClr val="002060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pPr>
                    <a:r>
                      <a:rPr lang="ru-RU" sz="900" b="0" dirty="0" smtClean="0">
                        <a:latin typeface="Calibri" pitchFamily="34" charset="0"/>
                      </a:rPr>
                      <a:t>94,4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kk-KZ" sz="900" b="0" dirty="0" smtClean="0">
                        <a:latin typeface="Calibri" pitchFamily="34" charset="0"/>
                      </a:rPr>
                      <a:t>95,6</a:t>
                    </a:r>
                    <a:endParaRPr lang="en-US" dirty="0"/>
                  </a:p>
                </c:rich>
              </c:tx>
              <c:showVal val="1"/>
            </c:dLbl>
            <c:dLbl>
              <c:idx val="10"/>
              <c:layout>
                <c:manualLayout>
                  <c:x val="0"/>
                  <c:y val="5.0444964270288531E-3"/>
                </c:manualLayout>
              </c:layout>
              <c:tx>
                <c:rich>
                  <a:bodyPr/>
                  <a:lstStyle/>
                  <a:p>
                    <a:r>
                      <a:rPr lang="kk-KZ" dirty="0" smtClean="0"/>
                      <a:t>104,1</a:t>
                    </a:r>
                    <a:endParaRPr lang="en-US" dirty="0"/>
                  </a:p>
                </c:rich>
              </c:tx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104,6</a:t>
                    </a:r>
                    <a:endParaRPr lang="en-US" dirty="0"/>
                  </a:p>
                </c:rich>
              </c:tx>
              <c:showVal val="1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kk-KZ" sz="900" b="0" dirty="0" smtClean="0">
                        <a:latin typeface="Calibri" pitchFamily="34" charset="0"/>
                      </a:rPr>
                      <a:t>108,6</a:t>
                    </a:r>
                    <a:endParaRPr lang="en-US" dirty="0"/>
                  </a:p>
                </c:rich>
              </c:tx>
              <c:showVal val="1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140,0</a:t>
                    </a:r>
                    <a:endParaRPr lang="en-US" dirty="0"/>
                  </a:p>
                </c:rich>
              </c:tx>
              <c:showVal val="1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kk-KZ" sz="900" b="0" dirty="0" smtClean="0">
                        <a:latin typeface="Calibri" pitchFamily="34" charset="0"/>
                      </a:rPr>
                      <a:t>151,4</a:t>
                    </a:r>
                    <a:endParaRPr lang="en-US" dirty="0"/>
                  </a:p>
                </c:rich>
              </c:tx>
              <c:showVal val="1"/>
            </c:dLbl>
            <c:dLbl>
              <c:idx val="15"/>
              <c:layout>
                <c:manualLayout>
                  <c:x val="-2.800336040325102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kk-KZ" sz="900" b="0" dirty="0" smtClean="0">
                        <a:latin typeface="Calibri" pitchFamily="34" charset="0"/>
                      </a:rPr>
                      <a:t>166,8</a:t>
                    </a:r>
                    <a:endParaRPr lang="en-US" dirty="0"/>
                  </a:p>
                </c:rich>
              </c:tx>
              <c:showVal val="1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202,6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rgbClr val="002060"/>
                    </a:solidFill>
                    <a:latin typeface="Calibri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Лист1!$A$2:$A$18</c:f>
              <c:strCache>
                <c:ptCount val="17"/>
                <c:pt idx="0">
                  <c:v>Түркистан</c:v>
                </c:pt>
                <c:pt idx="1">
                  <c:v>Жамбылская</c:v>
                </c:pt>
                <c:pt idx="2">
                  <c:v>Шымкент</c:v>
                </c:pt>
                <c:pt idx="3">
                  <c:v>Алматы</c:v>
                </c:pt>
                <c:pt idx="4">
                  <c:v>Кызылорда</c:v>
                </c:pt>
                <c:pt idx="5">
                  <c:v>СКО</c:v>
                </c:pt>
                <c:pt idx="6">
                  <c:v>Акмола</c:v>
                </c:pt>
                <c:pt idx="7">
                  <c:v>Костанай</c:v>
                </c:pt>
                <c:pt idx="8">
                  <c:v>Актобе</c:v>
                </c:pt>
                <c:pt idx="9">
                  <c:v>ВКО</c:v>
                </c:pt>
                <c:pt idx="10">
                  <c:v>Павлодар</c:v>
                </c:pt>
                <c:pt idx="11">
                  <c:v>Караганды</c:v>
                </c:pt>
                <c:pt idx="12">
                  <c:v>ЗКО</c:v>
                </c:pt>
                <c:pt idx="13">
                  <c:v>Мангыстау</c:v>
                </c:pt>
                <c:pt idx="14">
                  <c:v>г.Алматы </c:v>
                </c:pt>
                <c:pt idx="15">
                  <c:v>г. Нур-Султан </c:v>
                </c:pt>
                <c:pt idx="16">
                  <c:v>Атырау</c:v>
                </c:pt>
              </c:strCache>
            </c:strRef>
          </c:cat>
          <c:val>
            <c:numRef>
              <c:f>Лист1!$B$2:$B$18</c:f>
              <c:numCache>
                <c:formatCode>0.00</c:formatCode>
                <c:ptCount val="17"/>
                <c:pt idx="0">
                  <c:v>4.55</c:v>
                </c:pt>
                <c:pt idx="1">
                  <c:v>4.63</c:v>
                </c:pt>
                <c:pt idx="2">
                  <c:v>4.7</c:v>
                </c:pt>
                <c:pt idx="3">
                  <c:v>4.75</c:v>
                </c:pt>
                <c:pt idx="4">
                  <c:v>4.78</c:v>
                </c:pt>
                <c:pt idx="5">
                  <c:v>4.8</c:v>
                </c:pt>
                <c:pt idx="6">
                  <c:v>4.8</c:v>
                </c:pt>
                <c:pt idx="7">
                  <c:v>4.8099999999999996</c:v>
                </c:pt>
                <c:pt idx="8">
                  <c:v>4.8199999999999985</c:v>
                </c:pt>
                <c:pt idx="9">
                  <c:v>4.83</c:v>
                </c:pt>
                <c:pt idx="10">
                  <c:v>4.87</c:v>
                </c:pt>
                <c:pt idx="11">
                  <c:v>4.88</c:v>
                </c:pt>
                <c:pt idx="12">
                  <c:v>4.9000000000000004</c:v>
                </c:pt>
                <c:pt idx="13">
                  <c:v>5.05</c:v>
                </c:pt>
                <c:pt idx="14">
                  <c:v>5.0999999999999996</c:v>
                </c:pt>
                <c:pt idx="15">
                  <c:v>5.1499999999999995</c:v>
                </c:pt>
                <c:pt idx="16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9A3-4BB8-87E8-E67A0938EE44}"/>
            </c:ext>
          </c:extLst>
        </c:ser>
        <c:gapWidth val="60"/>
        <c:axId val="109720704"/>
        <c:axId val="109722240"/>
      </c:barChart>
      <c:catAx>
        <c:axId val="109720704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>
                <a:solidFill>
                  <a:schemeClr val="tx1"/>
                </a:solidFill>
                <a:latin typeface="Calibri" pitchFamily="34" charset="0"/>
              </a:defRPr>
            </a:pPr>
            <a:endParaRPr lang="ru-RU"/>
          </a:p>
        </c:txPr>
        <c:crossAx val="109722240"/>
        <c:crosses val="autoZero"/>
        <c:auto val="1"/>
        <c:lblAlgn val="ctr"/>
        <c:lblOffset val="0"/>
      </c:catAx>
      <c:valAx>
        <c:axId val="109722240"/>
        <c:scaling>
          <c:orientation val="minMax"/>
          <c:max val="5.4"/>
          <c:min val="4.45"/>
        </c:scaling>
        <c:delete val="1"/>
        <c:axPos val="b"/>
        <c:numFmt formatCode="0" sourceLinked="0"/>
        <c:tickLblPos val="none"/>
        <c:crossAx val="10972070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65000"/>
            </a:schemeClr>
          </a:solidFill>
          <a:latin typeface="Constantia" panose="02030602050306030303" pitchFamily="18" charset="0"/>
        </a:defRPr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9105214576791782"/>
          <c:y val="5.7617336615397384E-2"/>
          <c:w val="0.68268557083729753"/>
          <c:h val="0.9069623859829253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III квартал 2017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122,8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127,8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137,1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137,6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900" b="0" dirty="0" smtClean="0">
                        <a:latin typeface="Calibri" pitchFamily="34" charset="0"/>
                      </a:rPr>
                      <a:t>141,0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142,7</a:t>
                    </a:r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146,5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z="900" b="0" dirty="0" smtClean="0">
                        <a:latin typeface="Calibri" pitchFamily="34" charset="0"/>
                      </a:rPr>
                      <a:t>150,3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pPr algn="ctr">
                      <a:defRPr lang="en-US" sz="900" b="0" i="0" u="none" strike="noStrike" kern="1200" baseline="0" dirty="0">
                        <a:solidFill>
                          <a:srgbClr val="002060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pPr>
                    <a:r>
                      <a:rPr lang="ru-RU" sz="900" b="0" dirty="0" smtClean="0">
                        <a:latin typeface="Calibri" pitchFamily="34" charset="0"/>
                      </a:rPr>
                      <a:t>159,1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dLbl>
              <c:idx val="9"/>
              <c:layout>
                <c:manualLayout>
                  <c:x val="0"/>
                  <c:y val="-4.6240594942382793E-17"/>
                </c:manualLayout>
              </c:layout>
              <c:tx>
                <c:rich>
                  <a:bodyPr/>
                  <a:lstStyle/>
                  <a:p>
                    <a:r>
                      <a:rPr lang="ru-RU" sz="900" b="0" dirty="0" smtClean="0">
                        <a:latin typeface="Calibri" pitchFamily="34" charset="0"/>
                      </a:rPr>
                      <a:t>160,9</a:t>
                    </a:r>
                    <a:endParaRPr lang="en-US" dirty="0"/>
                  </a:p>
                </c:rich>
              </c:tx>
              <c:showVal val="1"/>
            </c:dLbl>
            <c:dLbl>
              <c:idx val="10"/>
              <c:layout>
                <c:manualLayout>
                  <c:x val="0"/>
                  <c:y val="5.0444868128375767E-3"/>
                </c:manualLayout>
              </c:layout>
              <c:tx>
                <c:rich>
                  <a:bodyPr/>
                  <a:lstStyle/>
                  <a:p>
                    <a:r>
                      <a:rPr lang="ru-RU" sz="900" b="0" dirty="0" smtClean="0">
                        <a:latin typeface="Calibri" pitchFamily="34" charset="0"/>
                      </a:rPr>
                      <a:t>161,1</a:t>
                    </a:r>
                    <a:endParaRPr lang="en-US" dirty="0"/>
                  </a:p>
                </c:rich>
              </c:tx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ru-RU" sz="900" b="0" dirty="0" smtClean="0">
                        <a:latin typeface="Calibri" pitchFamily="34" charset="0"/>
                      </a:rPr>
                      <a:t>172,9</a:t>
                    </a:r>
                    <a:endParaRPr lang="en-US" dirty="0"/>
                  </a:p>
                </c:rich>
              </c:tx>
              <c:showVal val="1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ru-RU" sz="900" b="0" dirty="0" smtClean="0">
                        <a:latin typeface="Calibri" pitchFamily="34" charset="0"/>
                      </a:rPr>
                      <a:t>191,3</a:t>
                    </a:r>
                    <a:endParaRPr lang="en-US" dirty="0"/>
                  </a:p>
                </c:rich>
              </c:tx>
              <c:showVal val="1"/>
            </c:dLbl>
            <c:dLbl>
              <c:idx val="13"/>
              <c:layout>
                <c:manualLayout>
                  <c:x val="-2.8439156104991094E-3"/>
                  <c:y val="4.684096423046955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222,0</a:t>
                    </a:r>
                    <a:endParaRPr lang="en-US" dirty="0"/>
                  </a:p>
                </c:rich>
              </c:tx>
              <c:showVal val="1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ru-RU" sz="900" b="0" dirty="0" smtClean="0">
                        <a:latin typeface="Calibri" pitchFamily="34" charset="0"/>
                      </a:rPr>
                      <a:t>297,3</a:t>
                    </a:r>
                    <a:endParaRPr lang="en-US" dirty="0"/>
                  </a:p>
                </c:rich>
              </c:tx>
              <c:showVal val="1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ru-RU" sz="900" b="0" dirty="0" smtClean="0">
                        <a:latin typeface="Calibri" pitchFamily="34" charset="0"/>
                      </a:rPr>
                      <a:t>308,1</a:t>
                    </a:r>
                    <a:endParaRPr lang="en-US" dirty="0"/>
                  </a:p>
                </c:rich>
              </c:tx>
              <c:showVal val="1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361,5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rgbClr val="002060"/>
                    </a:solidFill>
                    <a:latin typeface="Calibri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Лист1!$A$2:$A$18</c:f>
              <c:strCache>
                <c:ptCount val="17"/>
                <c:pt idx="0">
                  <c:v>Туркистан</c:v>
                </c:pt>
                <c:pt idx="1">
                  <c:v>Жамбылская</c:v>
                </c:pt>
                <c:pt idx="2">
                  <c:v>Алматы</c:v>
                </c:pt>
                <c:pt idx="3">
                  <c:v>СКО</c:v>
                </c:pt>
                <c:pt idx="4">
                  <c:v>г. Шымкент</c:v>
                </c:pt>
                <c:pt idx="5">
                  <c:v>Акмола</c:v>
                </c:pt>
                <c:pt idx="6">
                  <c:v>Костанай</c:v>
                </c:pt>
                <c:pt idx="7">
                  <c:v>Кызылорда</c:v>
                </c:pt>
                <c:pt idx="8">
                  <c:v>ВКО</c:v>
                </c:pt>
                <c:pt idx="9">
                  <c:v>Актобе</c:v>
                </c:pt>
                <c:pt idx="10">
                  <c:v>Павлодар</c:v>
                </c:pt>
                <c:pt idx="11">
                  <c:v>Караганды</c:v>
                </c:pt>
                <c:pt idx="12">
                  <c:v>ЗКО</c:v>
                </c:pt>
                <c:pt idx="13">
                  <c:v>г. Алматы </c:v>
                </c:pt>
                <c:pt idx="14">
                  <c:v>Мангыстау</c:v>
                </c:pt>
                <c:pt idx="15">
                  <c:v>г. Нур-Султан</c:v>
                </c:pt>
                <c:pt idx="16">
                  <c:v>Атырау</c:v>
                </c:pt>
              </c:strCache>
            </c:strRef>
          </c:cat>
          <c:val>
            <c:numRef>
              <c:f>Лист1!$B$2:$B$18</c:f>
              <c:numCache>
                <c:formatCode>0.00</c:formatCode>
                <c:ptCount val="17"/>
                <c:pt idx="0">
                  <c:v>4.5999999999999996</c:v>
                </c:pt>
                <c:pt idx="1">
                  <c:v>4.68</c:v>
                </c:pt>
                <c:pt idx="2">
                  <c:v>4.6899999999999995</c:v>
                </c:pt>
                <c:pt idx="3">
                  <c:v>4.7</c:v>
                </c:pt>
                <c:pt idx="4">
                  <c:v>4.71</c:v>
                </c:pt>
                <c:pt idx="5">
                  <c:v>4.72</c:v>
                </c:pt>
                <c:pt idx="6">
                  <c:v>4.7300000000000004</c:v>
                </c:pt>
                <c:pt idx="7">
                  <c:v>4.74</c:v>
                </c:pt>
                <c:pt idx="8">
                  <c:v>4.76</c:v>
                </c:pt>
                <c:pt idx="9">
                  <c:v>4.7699999999999996</c:v>
                </c:pt>
                <c:pt idx="10">
                  <c:v>4.78</c:v>
                </c:pt>
                <c:pt idx="11">
                  <c:v>4.9000000000000004</c:v>
                </c:pt>
                <c:pt idx="12">
                  <c:v>5</c:v>
                </c:pt>
                <c:pt idx="13">
                  <c:v>5.0999999999999996</c:v>
                </c:pt>
                <c:pt idx="14">
                  <c:v>5.22</c:v>
                </c:pt>
                <c:pt idx="15">
                  <c:v>5.25</c:v>
                </c:pt>
                <c:pt idx="16">
                  <c:v>5.33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9A3-4BB8-87E8-E67A0938EE44}"/>
            </c:ext>
          </c:extLst>
        </c:ser>
        <c:gapWidth val="60"/>
        <c:axId val="110578304"/>
        <c:axId val="109851008"/>
      </c:barChart>
      <c:catAx>
        <c:axId val="110578304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50">
                <a:solidFill>
                  <a:schemeClr val="tx1"/>
                </a:solidFill>
                <a:latin typeface="Calibri" pitchFamily="34" charset="0"/>
              </a:defRPr>
            </a:pPr>
            <a:endParaRPr lang="ru-RU"/>
          </a:p>
        </c:txPr>
        <c:crossAx val="109851008"/>
        <c:crosses val="autoZero"/>
        <c:auto val="1"/>
        <c:lblAlgn val="ctr"/>
        <c:lblOffset val="0"/>
      </c:catAx>
      <c:valAx>
        <c:axId val="109851008"/>
        <c:scaling>
          <c:orientation val="minMax"/>
          <c:max val="5.4"/>
          <c:min val="4.45"/>
        </c:scaling>
        <c:delete val="1"/>
        <c:axPos val="b"/>
        <c:numFmt formatCode="0" sourceLinked="0"/>
        <c:tickLblPos val="none"/>
        <c:crossAx val="11057830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65000"/>
            </a:schemeClr>
          </a:solidFill>
          <a:latin typeface="Constantia" panose="02030602050306030303" pitchFamily="18" charset="0"/>
        </a:defRPr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chemeClr val="bg1">
            <a:lumMod val="85000"/>
          </a:scheme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819923371647601E-2"/>
          <c:y val="2.6000000000000016E-2"/>
          <c:w val="0.92720306513409967"/>
          <c:h val="0.856000000000000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D4DC7"/>
            </a:solidFill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6.9</c:v>
                </c:pt>
                <c:pt idx="1">
                  <c:v>8.8000000000000007</c:v>
                </c:pt>
              </c:numCache>
            </c:numRef>
          </c:val>
          <c:shape val="cylinder"/>
        </c:ser>
        <c:shape val="box"/>
        <c:axId val="110577536"/>
        <c:axId val="110720128"/>
        <c:axId val="0"/>
      </c:bar3DChart>
      <c:catAx>
        <c:axId val="1105775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505" baseline="0">
                <a:latin typeface="Times New Roman" pitchFamily="18" charset="0"/>
              </a:defRPr>
            </a:pPr>
            <a:endParaRPr lang="ru-RU"/>
          </a:p>
        </c:txPr>
        <c:crossAx val="110720128"/>
        <c:crosses val="autoZero"/>
        <c:auto val="1"/>
        <c:lblAlgn val="ctr"/>
        <c:lblOffset val="100"/>
      </c:catAx>
      <c:valAx>
        <c:axId val="110720128"/>
        <c:scaling>
          <c:orientation val="minMax"/>
          <c:max val="7"/>
          <c:min val="5"/>
        </c:scaling>
        <c:delete val="1"/>
        <c:axPos val="l"/>
        <c:numFmt formatCode="0.0" sourceLinked="1"/>
        <c:tickLblPos val="none"/>
        <c:crossAx val="110577536"/>
        <c:crosses val="autoZero"/>
        <c:crossBetween val="between"/>
        <c:majorUnit val="0.2"/>
        <c:minorUnit val="4.0000000000000063E-2"/>
      </c:valAx>
      <c:spPr>
        <a:noFill/>
        <a:ln w="110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751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6031909684302652E-2"/>
          <c:y val="1.0139808608529931E-2"/>
          <c:w val="0.92518120950517924"/>
          <c:h val="0.8493197352309335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6"/>
              <c:layout>
                <c:manualLayout>
                  <c:x val="0"/>
                  <c:y val="6.6811698122342468E-18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000" b="1" i="0" u="none" strike="noStrike" kern="1200" baseline="0">
                    <a:solidFill>
                      <a:srgbClr val="4472C4">
                        <a:lumMod val="50000"/>
                      </a:srgbClr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1">
                  <c:v>Торговля</c:v>
                </c:pt>
                <c:pt idx="2">
                  <c:v>Образование</c:v>
                </c:pt>
                <c:pt idx="3">
                  <c:v>Промышленности</c:v>
                </c:pt>
                <c:pt idx="4">
                  <c:v>Электроснабжение</c:v>
                </c:pt>
                <c:pt idx="5">
                  <c:v>Здравоохранение</c:v>
                </c:pt>
                <c:pt idx="6">
                  <c:v>Строительство</c:v>
                </c:pt>
              </c:strCache>
            </c:strRef>
          </c:cat>
          <c:val>
            <c:numRef>
              <c:f>Лист1!$B$2:$B$8</c:f>
              <c:numCache>
                <c:formatCode>###\ ###\ ###\ ###\ ##0.0</c:formatCode>
                <c:ptCount val="7"/>
                <c:pt idx="0">
                  <c:v>-35.800000000000004</c:v>
                </c:pt>
                <c:pt idx="1">
                  <c:v>96.6</c:v>
                </c:pt>
                <c:pt idx="2">
                  <c:v>112</c:v>
                </c:pt>
                <c:pt idx="3">
                  <c:v>139.30000000000001</c:v>
                </c:pt>
                <c:pt idx="4">
                  <c:v>221.6</c:v>
                </c:pt>
                <c:pt idx="5">
                  <c:v>255.8</c:v>
                </c:pt>
                <c:pt idx="6">
                  <c:v>325.39999999999969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CAD-4397-9689-69C9F512BC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Лист1!$A$2:$A$8</c:f>
              <c:strCache>
                <c:ptCount val="7"/>
                <c:pt idx="1">
                  <c:v>Торговля</c:v>
                </c:pt>
                <c:pt idx="2">
                  <c:v>Образование</c:v>
                </c:pt>
                <c:pt idx="3">
                  <c:v>Промышленности</c:v>
                </c:pt>
                <c:pt idx="4">
                  <c:v>Электроснабжение</c:v>
                </c:pt>
                <c:pt idx="5">
                  <c:v>Здравоохранение</c:v>
                </c:pt>
                <c:pt idx="6">
                  <c:v>Строительство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</c:v>
                </c:pt>
                <c:pt idx="2">
                  <c:v>0</c:v>
                </c:pt>
              </c:numCache>
            </c:numRef>
          </c:val>
        </c:ser>
        <c:gapWidth val="0"/>
        <c:axId val="111056768"/>
        <c:axId val="111058304"/>
      </c:barChart>
      <c:catAx>
        <c:axId val="111056768"/>
        <c:scaling>
          <c:orientation val="minMax"/>
        </c:scaling>
        <c:axPos val="l"/>
        <c:numFmt formatCode="General" sourceLinked="1"/>
        <c:majorTickMark val="cross"/>
        <c:tickLblPos val="nextTo"/>
        <c:txPr>
          <a:bodyPr rot="-60000000" vert="horz"/>
          <a:lstStyle/>
          <a:p>
            <a:pPr algn="ctr">
              <a:defRPr lang="ru-RU" sz="1000" b="1" i="0" u="none" strike="noStrike" kern="1200" baseline="0">
                <a:solidFill>
                  <a:srgbClr val="4472C4">
                    <a:lumMod val="50000"/>
                  </a:srgbClr>
                </a:solidFill>
                <a:latin typeface="Calibri" pitchFamily="34" charset="0"/>
                <a:ea typeface="+mn-ea"/>
                <a:cs typeface="+mn-cs"/>
              </a:defRPr>
            </a:pPr>
            <a:endParaRPr lang="ru-RU"/>
          </a:p>
        </c:txPr>
        <c:crossAx val="111058304"/>
        <c:crosses val="autoZero"/>
        <c:auto val="1"/>
        <c:lblAlgn val="ctr"/>
        <c:lblOffset val="0"/>
      </c:catAx>
      <c:valAx>
        <c:axId val="111058304"/>
        <c:scaling>
          <c:orientation val="minMax"/>
          <c:max val="330"/>
          <c:min val="-100"/>
        </c:scaling>
        <c:axPos val="b"/>
        <c:numFmt formatCode="0" sourceLinked="0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600"/>
            </a:pPr>
            <a:endParaRPr lang="ru-RU"/>
          </a:p>
        </c:txPr>
        <c:crossAx val="111056768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65000"/>
            </a:schemeClr>
          </a:solidFill>
          <a:latin typeface="Constantia" panose="02030602050306030303" pitchFamily="18" charset="0"/>
        </a:defRPr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036039946323491"/>
          <c:y val="1.87396991967867E-2"/>
          <c:w val="0.68216419839054321"/>
          <c:h val="0.901163980605284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6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</c:dPt>
          <c:dLbls>
            <c:txPr>
              <a:bodyPr/>
              <a:lstStyle/>
              <a:p>
                <a:pPr algn="ctr">
                  <a:defRPr lang="ru-RU" sz="1000" b="1" i="0" u="none" strike="noStrike" kern="1200" baseline="0">
                    <a:solidFill>
                      <a:srgbClr val="4472C4">
                        <a:lumMod val="50000"/>
                      </a:srgbClr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Лист1!$A$2:$A$18</c:f>
              <c:strCache>
                <c:ptCount val="17"/>
                <c:pt idx="2">
                  <c:v>Алматинская</c:v>
                </c:pt>
                <c:pt idx="3">
                  <c:v>Мангистауская</c:v>
                </c:pt>
                <c:pt idx="4">
                  <c:v>г. Алматы</c:v>
                </c:pt>
                <c:pt idx="5">
                  <c:v>Костанайская</c:v>
                </c:pt>
                <c:pt idx="6">
                  <c:v>Актюбинская</c:v>
                </c:pt>
                <c:pt idx="7">
                  <c:v>Атырауская</c:v>
                </c:pt>
                <c:pt idx="8">
                  <c:v>Акмолинская</c:v>
                </c:pt>
                <c:pt idx="9">
                  <c:v>Северо-Казахстанская</c:v>
                </c:pt>
                <c:pt idx="10">
                  <c:v>Жамбылская</c:v>
                </c:pt>
                <c:pt idx="11">
                  <c:v>Павлодарская</c:v>
                </c:pt>
                <c:pt idx="12">
                  <c:v>Туркестанская</c:v>
                </c:pt>
                <c:pt idx="13">
                  <c:v>Восточно-Казахстанская</c:v>
                </c:pt>
                <c:pt idx="14">
                  <c:v>Кызылординская</c:v>
                </c:pt>
                <c:pt idx="15">
                  <c:v>Западно-Казахстанская</c:v>
                </c:pt>
                <c:pt idx="16">
                  <c:v>Карагандинская</c:v>
                </c:pt>
              </c:strCache>
            </c:strRef>
          </c:cat>
          <c:val>
            <c:numRef>
              <c:f>Лист1!$B$2:$B$18</c:f>
              <c:numCache>
                <c:formatCode>###\ ###\ ###\ ###\ ##0.0</c:formatCode>
                <c:ptCount val="17"/>
                <c:pt idx="0">
                  <c:v>-73.099999999999994</c:v>
                </c:pt>
                <c:pt idx="1">
                  <c:v>-8.6</c:v>
                </c:pt>
                <c:pt idx="2">
                  <c:v>100.5</c:v>
                </c:pt>
                <c:pt idx="3">
                  <c:v>102.9</c:v>
                </c:pt>
                <c:pt idx="4">
                  <c:v>103.1</c:v>
                </c:pt>
                <c:pt idx="5">
                  <c:v>103.9</c:v>
                </c:pt>
                <c:pt idx="6">
                  <c:v>106.1</c:v>
                </c:pt>
                <c:pt idx="7">
                  <c:v>106.2</c:v>
                </c:pt>
                <c:pt idx="8">
                  <c:v>111.3</c:v>
                </c:pt>
                <c:pt idx="9">
                  <c:v>113.3</c:v>
                </c:pt>
                <c:pt idx="10">
                  <c:v>115</c:v>
                </c:pt>
                <c:pt idx="11">
                  <c:v>115.7</c:v>
                </c:pt>
                <c:pt idx="12">
                  <c:v>121.6</c:v>
                </c:pt>
                <c:pt idx="13">
                  <c:v>140.80000000000001</c:v>
                </c:pt>
                <c:pt idx="14">
                  <c:v>142.30000000000001</c:v>
                </c:pt>
                <c:pt idx="15">
                  <c:v>152.69999999999999</c:v>
                </c:pt>
                <c:pt idx="16">
                  <c:v>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CAD-4397-9689-69C9F512BC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Лист1!$A$2:$A$18</c:f>
              <c:strCache>
                <c:ptCount val="17"/>
                <c:pt idx="2">
                  <c:v>Алматинская</c:v>
                </c:pt>
                <c:pt idx="3">
                  <c:v>Мангистауская</c:v>
                </c:pt>
                <c:pt idx="4">
                  <c:v>г. Алматы</c:v>
                </c:pt>
                <c:pt idx="5">
                  <c:v>Костанайская</c:v>
                </c:pt>
                <c:pt idx="6">
                  <c:v>Актюбинская</c:v>
                </c:pt>
                <c:pt idx="7">
                  <c:v>Атырауская</c:v>
                </c:pt>
                <c:pt idx="8">
                  <c:v>Акмолинская</c:v>
                </c:pt>
                <c:pt idx="9">
                  <c:v>Северо-Казахстанская</c:v>
                </c:pt>
                <c:pt idx="10">
                  <c:v>Жамбылская</c:v>
                </c:pt>
                <c:pt idx="11">
                  <c:v>Павлодарская</c:v>
                </c:pt>
                <c:pt idx="12">
                  <c:v>Туркестанская</c:v>
                </c:pt>
                <c:pt idx="13">
                  <c:v>Восточно-Казахстанская</c:v>
                </c:pt>
                <c:pt idx="14">
                  <c:v>Кызылординская</c:v>
                </c:pt>
                <c:pt idx="15">
                  <c:v>Западно-Казахстанская</c:v>
                </c:pt>
                <c:pt idx="16">
                  <c:v>Карагандинская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</c:numCache>
            </c:numRef>
          </c:val>
        </c:ser>
        <c:gapWidth val="36"/>
        <c:overlap val="15"/>
        <c:axId val="110938368"/>
        <c:axId val="110948352"/>
      </c:barChart>
      <c:catAx>
        <c:axId val="110938368"/>
        <c:scaling>
          <c:orientation val="minMax"/>
        </c:scaling>
        <c:axPos val="l"/>
        <c:numFmt formatCode="General" sourceLinked="1"/>
        <c:majorTickMark val="cross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>
                <a:solidFill>
                  <a:schemeClr val="tx1"/>
                </a:solidFill>
                <a:latin typeface="Calibri" pitchFamily="34" charset="0"/>
              </a:defRPr>
            </a:pPr>
            <a:endParaRPr lang="ru-RU"/>
          </a:p>
        </c:txPr>
        <c:crossAx val="110948352"/>
        <c:crosses val="autoZero"/>
        <c:auto val="1"/>
        <c:lblAlgn val="ctr"/>
        <c:lblOffset val="0"/>
        <c:tickLblSkip val="1"/>
      </c:catAx>
      <c:valAx>
        <c:axId val="110948352"/>
        <c:scaling>
          <c:orientation val="minMax"/>
          <c:max val="250"/>
          <c:min val="-90"/>
        </c:scaling>
        <c:axPos val="b"/>
        <c:numFmt formatCode="0" sourceLinked="0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600"/>
            </a:pPr>
            <a:endParaRPr lang="ru-RU"/>
          </a:p>
        </c:txPr>
        <c:crossAx val="110938368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65000"/>
            </a:schemeClr>
          </a:solidFill>
          <a:latin typeface="Constantia" panose="02030602050306030303" pitchFamily="18" charset="0"/>
        </a:defRPr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657668180300948"/>
          <c:y val="9.8508405846727265E-2"/>
          <c:w val="0.84373719029772243"/>
          <c:h val="0.739157825229550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A84D8"/>
            </a:solidFill>
            <a:ln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6A84D8"/>
            </a:solidFill>
            <a:ln>
              <a:solidFill>
                <a:srgbClr val="0000FF">
                  <a:alpha val="99000"/>
                </a:srgbClr>
              </a:solidFill>
            </a:ln>
            <a:effectLst>
              <a:innerShdw>
                <a:prstClr val="black"/>
              </a:innerShdw>
            </a:effectLst>
            <a:scene3d>
              <a:camera prst="orthographicFront"/>
              <a:lightRig rig="chilly" dir="t"/>
            </a:scene3d>
            <a:sp3d>
              <a:bevelB/>
            </a:sp3d>
          </c:spPr>
          <c:dPt>
            <c:idx val="0"/>
            <c:spPr>
              <a:solidFill>
                <a:srgbClr val="6A84D8"/>
              </a:solidFill>
              <a:ln>
                <a:solidFill>
                  <a:schemeClr val="tx1">
                    <a:alpha val="99000"/>
                  </a:schemeClr>
                </a:solidFill>
              </a:ln>
              <a:effectLst>
                <a:innerShdw dist="241300">
                  <a:schemeClr val="tx1"/>
                </a:innerShdw>
              </a:effectLst>
              <a:scene3d>
                <a:camera prst="orthographicFront"/>
                <a:lightRig rig="chilly" dir="t"/>
              </a:scene3d>
              <a:sp3d>
                <a:bevelB/>
              </a:sp3d>
            </c:spPr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103</c:v>
                </c:pt>
              </c:numCache>
            </c:numRef>
          </c:val>
        </c:ser>
        <c:gapWidth val="69"/>
        <c:overlap val="-100"/>
        <c:axId val="113440640"/>
        <c:axId val="113442176"/>
      </c:barChart>
      <c:catAx>
        <c:axId val="113440640"/>
        <c:scaling>
          <c:orientation val="minMax"/>
        </c:scaling>
        <c:axPos val="b"/>
        <c:numFmt formatCode="General" sourceLinked="1"/>
        <c:majorTickMark val="none"/>
        <c:tickLblPos val="nextTo"/>
        <c:crossAx val="113442176"/>
        <c:crosses val="autoZero"/>
        <c:auto val="1"/>
        <c:lblAlgn val="ctr"/>
        <c:lblOffset val="100"/>
      </c:catAx>
      <c:valAx>
        <c:axId val="11344217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3440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4809685116332033E-2"/>
          <c:y val="0"/>
          <c:w val="0.904463425925913"/>
          <c:h val="0.876473396832048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.13521974706965459"/>
                  <c:y val="9.594237613502231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8,0</a:t>
                    </a:r>
                    <a:endParaRPr lang="en-US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7.2459308306708728E-2"/>
                  <c:y val="-1.3484867789584565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3,2</a:t>
                    </a:r>
                    <a:endParaRPr lang="en-US" sz="1200" b="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9.9682185040409224E-2"/>
                  <c:y val="-6.8703547978832972E-3"/>
                </c:manualLayout>
              </c:layout>
              <c:tx>
                <c:rich>
                  <a:bodyPr/>
                  <a:lstStyle/>
                  <a:p>
                    <a:r>
                      <a:rPr lang="kk-KZ" dirty="0" smtClean="0"/>
                      <a:t>7,5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5,9</a:t>
                    </a:r>
                    <a:endParaRPr lang="en-US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4"/>
              <c:showVal val="1"/>
            </c:dLbl>
            <c:dLbl>
              <c:idx val="5"/>
              <c:showVal val="1"/>
            </c:dLbl>
            <c:dLbl>
              <c:idx val="6"/>
              <c:layout>
                <c:manualLayout>
                  <c:x val="0.2803260346293153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2</a:t>
                    </a:r>
                    <a:r>
                      <a:rPr lang="ru-RU" sz="1200" b="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ru-RU" sz="1200" b="0" dirty="0" err="1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есе</a:t>
                    </a:r>
                    <a:endParaRPr lang="en-US" sz="1200" b="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200" b="0">
                    <a:solidFill>
                      <a:schemeClr val="accent5">
                        <a:lumMod val="75000"/>
                      </a:schemeClr>
                    </a:solidFill>
                    <a:latin typeface="Calibri" pitchFamily="34" charset="0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Водоснабжение; канализационная система, контроль над сбором и распределением отходов</c:v>
                </c:pt>
                <c:pt idx="1">
                  <c:v>Электроснабжение, подача газа, пара и воздушное кондиционирование</c:v>
                </c:pt>
                <c:pt idx="2">
                  <c:v>В обрабатывающая промышленность</c:v>
                </c:pt>
                <c:pt idx="3">
                  <c:v>Горнодобывающая промышленность и разработка карьеров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</c:v>
                </c:pt>
                <c:pt idx="1">
                  <c:v>3.2</c:v>
                </c:pt>
                <c:pt idx="2">
                  <c:v>7.5</c:v>
                </c:pt>
                <c:pt idx="3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1A0D-4CED-8684-8F3AB0F368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Водоснабжение; канализационная система, контроль над сбором и распределением отходов</c:v>
                </c:pt>
                <c:pt idx="1">
                  <c:v>Электроснабжение, подача газа, пара и воздушное кондиционирование</c:v>
                </c:pt>
                <c:pt idx="2">
                  <c:v>В обрабатывающая промышленность</c:v>
                </c:pt>
                <c:pt idx="3">
                  <c:v>Горнодобывающая промышленность и разработка карьеров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gapWidth val="0"/>
        <c:overlap val="41"/>
        <c:axId val="114815744"/>
        <c:axId val="114817280"/>
      </c:barChart>
      <c:catAx>
        <c:axId val="114815744"/>
        <c:scaling>
          <c:orientation val="minMax"/>
        </c:scaling>
        <c:axPos val="l"/>
        <c:numFmt formatCode="General" sourceLinked="1"/>
        <c:majorTickMark val="cross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 algn="just">
              <a:defRPr sz="120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defRPr>
            </a:pPr>
            <a:endParaRPr lang="ru-RU"/>
          </a:p>
        </c:txPr>
        <c:crossAx val="114817280"/>
        <c:crosses val="autoZero"/>
        <c:auto val="1"/>
        <c:lblAlgn val="r"/>
        <c:lblOffset val="0"/>
      </c:catAx>
      <c:valAx>
        <c:axId val="114817280"/>
        <c:scaling>
          <c:orientation val="minMax"/>
          <c:max val="25"/>
          <c:min val="-15"/>
        </c:scaling>
        <c:axPos val="b"/>
        <c:numFmt formatCode="0" sourceLinked="0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4815744"/>
        <c:crosses val="autoZero"/>
        <c:crossBetween val="between"/>
        <c:majorUnit val="15"/>
      </c:valAx>
      <c:spPr>
        <a:noFill/>
        <a:ln w="25400">
          <a:noFill/>
        </a:ln>
        <a:effectLst>
          <a:outerShdw blurRad="50800" dist="50800" dir="5400000" algn="ctr" rotWithShape="0">
            <a:srgbClr val="000000"/>
          </a:outerShdw>
        </a:effectLst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65000"/>
            </a:schemeClr>
          </a:solidFill>
          <a:latin typeface="Constantia" panose="02030602050306030303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ln w="28575"/>
      </c:spPr>
    </c:sideWall>
    <c:backWall>
      <c:spPr>
        <a:ln w="28575"/>
      </c:spPr>
    </c:backWall>
    <c:plotArea>
      <c:layout>
        <c:manualLayout>
          <c:layoutTarget val="inner"/>
          <c:xMode val="edge"/>
          <c:yMode val="edge"/>
          <c:x val="0.14029684245860391"/>
          <c:y val="7.6335860406760742E-2"/>
          <c:w val="0.85656247792854789"/>
          <c:h val="0.7732513135353996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3.5551187680986002E-2"/>
                  <c:y val="-4.008393006837643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u="none" strike="noStrik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1210,0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081774191603492E-2"/>
                  <c:y val="-3.206714405470100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u="none" strike="noStrik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1366,4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0000CC"/>
                    </a:solidFill>
                    <a:latin typeface="+mn-lt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54</c:v>
                </c:pt>
                <c:pt idx="1">
                  <c:v>59</c:v>
                </c:pt>
              </c:numCache>
            </c:numRef>
          </c:val>
          <c:shape val="box"/>
        </c:ser>
        <c:gapWidth val="156"/>
        <c:shape val="cylinder"/>
        <c:axId val="75178368"/>
        <c:axId val="75179904"/>
        <c:axId val="0"/>
      </c:bar3DChart>
      <c:catAx>
        <c:axId val="75178368"/>
        <c:scaling>
          <c:orientation val="minMax"/>
        </c:scaling>
        <c:axPos val="b"/>
        <c:numFmt formatCode="General" sourceLinked="1"/>
        <c:tickLblPos val="nextTo"/>
        <c:crossAx val="75179904"/>
        <c:crosses val="autoZero"/>
        <c:auto val="1"/>
        <c:lblAlgn val="ctr"/>
        <c:lblOffset val="100"/>
      </c:catAx>
      <c:valAx>
        <c:axId val="75179904"/>
        <c:scaling>
          <c:orientation val="minMax"/>
          <c:max val="140"/>
          <c:min val="0"/>
        </c:scaling>
        <c:delete val="1"/>
        <c:axPos val="l"/>
        <c:numFmt formatCode="General" sourceLinked="1"/>
        <c:tickLblPos val="none"/>
        <c:crossAx val="75178368"/>
        <c:crosses val="autoZero"/>
        <c:crossBetween val="between"/>
      </c:valAx>
    </c:plotArea>
    <c:plotVisOnly val="1"/>
    <c:dispBlanksAs val="gap"/>
  </c:chart>
  <c:txPr>
    <a:bodyPr/>
    <a:lstStyle/>
    <a:p>
      <a:pPr marL="0" algn="ctr" defTabSz="919367" rtl="0" eaLnBrk="1" latinLnBrk="0" hangingPunct="1">
        <a:defRPr lang="ru-RU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-9,8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-7,6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0,4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/>
                      <a:t>3,0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Лист1!$A$2:$A$18</c:f>
              <c:strCache>
                <c:ptCount val="17"/>
                <c:pt idx="2">
                  <c:v>Мангыстауская</c:v>
                </c:pt>
                <c:pt idx="3">
                  <c:v>Карагандинская</c:v>
                </c:pt>
                <c:pt idx="4">
                  <c:v>СКО</c:v>
                </c:pt>
                <c:pt idx="5">
                  <c:v>Павлодарская</c:v>
                </c:pt>
                <c:pt idx="6">
                  <c:v>Акмололинская</c:v>
                </c:pt>
                <c:pt idx="7">
                  <c:v>Алматинская</c:v>
                </c:pt>
                <c:pt idx="8">
                  <c:v>г Алматы </c:v>
                </c:pt>
                <c:pt idx="9">
                  <c:v>Атырауская</c:v>
                </c:pt>
                <c:pt idx="10">
                  <c:v>Актюбинская</c:v>
                </c:pt>
                <c:pt idx="11">
                  <c:v>Туркестанская</c:v>
                </c:pt>
                <c:pt idx="12">
                  <c:v>Жамбылская</c:v>
                </c:pt>
                <c:pt idx="13">
                  <c:v>ВКО</c:v>
                </c:pt>
                <c:pt idx="14">
                  <c:v>г Нур-султан </c:v>
                </c:pt>
                <c:pt idx="15">
                  <c:v>Костанайская</c:v>
                </c:pt>
                <c:pt idx="16">
                  <c:v>г Шымкент 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-3</c:v>
                </c:pt>
                <c:pt idx="1">
                  <c:v>-1.8</c:v>
                </c:pt>
                <c:pt idx="2">
                  <c:v>0.2</c:v>
                </c:pt>
                <c:pt idx="3">
                  <c:v>0.4</c:v>
                </c:pt>
                <c:pt idx="4">
                  <c:v>1.1000000000000001</c:v>
                </c:pt>
                <c:pt idx="5">
                  <c:v>1.8</c:v>
                </c:pt>
                <c:pt idx="6">
                  <c:v>2.8</c:v>
                </c:pt>
                <c:pt idx="7">
                  <c:v>4.5</c:v>
                </c:pt>
                <c:pt idx="8">
                  <c:v>5.0999999999999996</c:v>
                </c:pt>
                <c:pt idx="9">
                  <c:v>5.3</c:v>
                </c:pt>
                <c:pt idx="10">
                  <c:v>5.8</c:v>
                </c:pt>
                <c:pt idx="11">
                  <c:v>6</c:v>
                </c:pt>
                <c:pt idx="12">
                  <c:v>6.5</c:v>
                </c:pt>
                <c:pt idx="13">
                  <c:v>10.3</c:v>
                </c:pt>
                <c:pt idx="14">
                  <c:v>11.6</c:v>
                </c:pt>
                <c:pt idx="15">
                  <c:v>15.3</c:v>
                </c:pt>
                <c:pt idx="16">
                  <c:v>16.3</c:v>
                </c:pt>
              </c:numCache>
            </c:numRef>
          </c:val>
        </c:ser>
        <c:axId val="117576064"/>
        <c:axId val="117622656"/>
      </c:barChart>
      <c:catAx>
        <c:axId val="11757606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17622656"/>
        <c:crossesAt val="0"/>
        <c:auto val="1"/>
        <c:lblAlgn val="ctr"/>
        <c:lblOffset val="100"/>
      </c:catAx>
      <c:valAx>
        <c:axId val="117622656"/>
        <c:scaling>
          <c:orientation val="minMax"/>
        </c:scaling>
        <c:delete val="1"/>
        <c:axPos val="b"/>
        <c:numFmt formatCode="General" sourceLinked="1"/>
        <c:tickLblPos val="nextTo"/>
        <c:crossAx val="1175760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9871984303069279"/>
          <c:y val="3.4402277806484492E-2"/>
          <c:w val="0.80128026430595356"/>
          <c:h val="0.739157825229550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 w="12700" cap="flat" cmpd="sng" algn="ctr">
              <a:solidFill>
                <a:schemeClr val="accent6">
                  <a:shade val="50000"/>
                </a:schemeClr>
              </a:solidFill>
              <a:prstDash val="solid"/>
              <a:miter lim="800000"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FF99CC">
                  <a:alpha val="98824"/>
                </a:srgbClr>
              </a:solidFill>
            </a:ln>
          </c:spPr>
          <c:dPt>
            <c:idx val="0"/>
            <c:spPr>
              <a:solidFill>
                <a:schemeClr val="accent6"/>
              </a:solidFill>
              <a:ln>
                <a:solidFill>
                  <a:srgbClr val="B3A2C2">
                    <a:alpha val="98824"/>
                  </a:srgbClr>
                </a:solidFill>
              </a:ln>
            </c:spPr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103</c:v>
                </c:pt>
              </c:numCache>
            </c:numRef>
          </c:val>
        </c:ser>
        <c:gapWidth val="36"/>
        <c:overlap val="-84"/>
        <c:axId val="117920128"/>
        <c:axId val="117921664"/>
      </c:barChart>
      <c:catAx>
        <c:axId val="117920128"/>
        <c:scaling>
          <c:orientation val="minMax"/>
        </c:scaling>
        <c:axPos val="b"/>
        <c:numFmt formatCode="General" sourceLinked="1"/>
        <c:majorTickMark val="none"/>
        <c:tickLblPos val="nextTo"/>
        <c:crossAx val="117921664"/>
        <c:crosses val="autoZero"/>
        <c:auto val="1"/>
        <c:lblAlgn val="ctr"/>
        <c:lblOffset val="100"/>
      </c:catAx>
      <c:valAx>
        <c:axId val="11792166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7920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1706141390201557"/>
          <c:y val="5.9507054327050023E-2"/>
          <c:w val="0.47440522957376702"/>
          <c:h val="0.91126770559139048"/>
        </c:manualLayout>
      </c:layout>
      <c:barChart>
        <c:barDir val="bar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янв.-сен. 2017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105,2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900766654073594E-3"/>
                  <c:y val="4.8106180759127287E-17"/>
                </c:manualLayout>
              </c:layout>
              <c:tx>
                <c:rich>
                  <a:bodyPr/>
                  <a:lstStyle/>
                  <a:p>
                    <a:r>
                      <a:rPr lang="kk-KZ" sz="1000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103,3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104,0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kk-KZ" sz="1000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102,8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kk-KZ" sz="1000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103,3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kk-KZ" sz="1000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11,7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Растениеводства</c:v>
                </c:pt>
                <c:pt idx="1">
                  <c:v>Животноводства</c:v>
                </c:pt>
                <c:pt idx="2">
                  <c:v>Мясо (в живом весе)</c:v>
                </c:pt>
                <c:pt idx="3">
                  <c:v>Молоко</c:v>
                </c:pt>
                <c:pt idx="4">
                  <c:v>Яйцо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5.2</c:v>
                </c:pt>
                <c:pt idx="1">
                  <c:v>3.3</c:v>
                </c:pt>
                <c:pt idx="2">
                  <c:v>4</c:v>
                </c:pt>
                <c:pt idx="3">
                  <c:v>2.8</c:v>
                </c:pt>
                <c:pt idx="4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B48-461F-88BA-D7DB121820E9}"/>
            </c:ext>
          </c:extLst>
        </c:ser>
        <c:gapWidth val="75"/>
        <c:axId val="117537024"/>
        <c:axId val="118534144"/>
      </c:barChart>
      <c:catAx>
        <c:axId val="117537024"/>
        <c:scaling>
          <c:orientation val="maxMin"/>
        </c:scaling>
        <c:axPos val="l"/>
        <c:numFmt formatCode="General" sourceLinked="1"/>
        <c:majorTickMark val="cross"/>
        <c:tickLblPos val="low"/>
        <c:spPr>
          <a:ln>
            <a:solidFill>
              <a:schemeClr val="bg1">
                <a:lumMod val="65000"/>
              </a:schemeClr>
            </a:solidFill>
          </a:ln>
        </c:spPr>
        <c:txPr>
          <a:bodyPr rot="0" vert="horz"/>
          <a:lstStyle/>
          <a:p>
            <a:pPr>
              <a:defRPr sz="1000">
                <a:latin typeface="Calibri" pitchFamily="34" charset="0"/>
              </a:defRPr>
            </a:pPr>
            <a:endParaRPr lang="ru-RU"/>
          </a:p>
        </c:txPr>
        <c:crossAx val="118534144"/>
        <c:crosses val="autoZero"/>
        <c:auto val="1"/>
        <c:lblAlgn val="ctr"/>
        <c:lblOffset val="0"/>
      </c:catAx>
      <c:valAx>
        <c:axId val="118534144"/>
        <c:scaling>
          <c:orientation val="minMax"/>
          <c:max val="6"/>
          <c:min val="0"/>
        </c:scaling>
        <c:delete val="1"/>
        <c:axPos val="t"/>
        <c:numFmt formatCode="0" sourceLinked="0"/>
        <c:tickLblPos val="none"/>
        <c:crossAx val="117537024"/>
        <c:crosses val="autoZero"/>
        <c:crossBetween val="between"/>
        <c:majorUnit val="3"/>
        <c:minorUnit val="0.4"/>
      </c:valAx>
      <c:spPr>
        <a:noFill/>
        <a:ln w="2302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00">
          <a:latin typeface="Constantia" panose="02030602050306030303" pitchFamily="18" charset="0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chemeClr val="bg1">
            <a:lumMod val="85000"/>
          </a:scheme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819923371647552E-2"/>
          <c:y val="2.5999999999999999E-2"/>
          <c:w val="0.92720306513409967"/>
          <c:h val="0.856000000000000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298C"/>
            </a:solidFill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6.9</c:v>
                </c:pt>
                <c:pt idx="1">
                  <c:v>8.8000000000000007</c:v>
                </c:pt>
              </c:numCache>
            </c:numRef>
          </c:val>
          <c:shape val="cylinder"/>
        </c:ser>
        <c:shape val="box"/>
        <c:axId val="114879872"/>
        <c:axId val="119010432"/>
        <c:axId val="0"/>
      </c:bar3DChart>
      <c:catAx>
        <c:axId val="1148798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505" baseline="0">
                <a:latin typeface="Times New Roman" pitchFamily="18" charset="0"/>
              </a:defRPr>
            </a:pPr>
            <a:endParaRPr lang="ru-RU"/>
          </a:p>
        </c:txPr>
        <c:crossAx val="119010432"/>
        <c:crosses val="autoZero"/>
        <c:auto val="1"/>
        <c:lblAlgn val="ctr"/>
        <c:lblOffset val="100"/>
      </c:catAx>
      <c:valAx>
        <c:axId val="119010432"/>
        <c:scaling>
          <c:orientation val="minMax"/>
          <c:max val="7"/>
          <c:min val="5"/>
        </c:scaling>
        <c:delete val="1"/>
        <c:axPos val="l"/>
        <c:numFmt formatCode="0.0" sourceLinked="1"/>
        <c:tickLblPos val="none"/>
        <c:crossAx val="114879872"/>
        <c:crosses val="autoZero"/>
        <c:crossBetween val="between"/>
        <c:majorUnit val="0.2"/>
        <c:minorUnit val="4.0000000000000022E-2"/>
      </c:valAx>
      <c:spPr>
        <a:noFill/>
        <a:ln w="110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751"/>
      </a:pPr>
      <a:endParaRPr lang="ru-RU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0347484914901073E-2"/>
          <c:y val="4.8397997553641546E-3"/>
          <c:w val="0.94015812971832058"/>
          <c:h val="0.9126001109782262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-4.8004886670668335E-3"/>
                </c:manualLayout>
              </c:layout>
              <c:showVal val="1"/>
            </c:dLbl>
            <c:showVal val="1"/>
          </c:dLbls>
          <c:cat>
            <c:strRef>
              <c:f>Лист1!$A$2:$A$12</c:f>
              <c:strCache>
                <c:ptCount val="11"/>
                <c:pt idx="2">
                  <c:v>Тараз </c:v>
                </c:pt>
                <c:pt idx="3">
                  <c:v>Мерке </c:v>
                </c:pt>
                <c:pt idx="4">
                  <c:v>Жамбыл </c:v>
                </c:pt>
                <c:pt idx="5">
                  <c:v>Байзак </c:v>
                </c:pt>
                <c:pt idx="6">
                  <c:v>Талас </c:v>
                </c:pt>
                <c:pt idx="7">
                  <c:v>Т. Рыскулов</c:v>
                </c:pt>
                <c:pt idx="8">
                  <c:v>Мойынкум</c:v>
                </c:pt>
                <c:pt idx="9">
                  <c:v>Шу</c:v>
                </c:pt>
                <c:pt idx="10">
                  <c:v>Сарысу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-40.9</c:v>
                </c:pt>
                <c:pt idx="1">
                  <c:v>-27.8</c:v>
                </c:pt>
                <c:pt idx="2">
                  <c:v>102.6</c:v>
                </c:pt>
                <c:pt idx="3">
                  <c:v>102.8</c:v>
                </c:pt>
                <c:pt idx="4" formatCode="0.0">
                  <c:v>103.3</c:v>
                </c:pt>
                <c:pt idx="5">
                  <c:v>107.6</c:v>
                </c:pt>
                <c:pt idx="6">
                  <c:v>108.9</c:v>
                </c:pt>
                <c:pt idx="7">
                  <c:v>120.3</c:v>
                </c:pt>
                <c:pt idx="8" formatCode="0.0">
                  <c:v>163.4</c:v>
                </c:pt>
                <c:pt idx="9">
                  <c:v>168.8</c:v>
                </c:pt>
                <c:pt idx="10">
                  <c:v>177.1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CAD-4397-9689-69C9F512BC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2">
                  <c:v>Тараз </c:v>
                </c:pt>
                <c:pt idx="3">
                  <c:v>Мерке </c:v>
                </c:pt>
                <c:pt idx="4">
                  <c:v>Жамбыл </c:v>
                </c:pt>
                <c:pt idx="5">
                  <c:v>Байзак </c:v>
                </c:pt>
                <c:pt idx="6">
                  <c:v>Талас </c:v>
                </c:pt>
                <c:pt idx="7">
                  <c:v>Т. Рыскулов</c:v>
                </c:pt>
                <c:pt idx="8">
                  <c:v>Мойынкум</c:v>
                </c:pt>
                <c:pt idx="9">
                  <c:v>Шу</c:v>
                </c:pt>
                <c:pt idx="10">
                  <c:v>Сарысу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</c:numCache>
            </c:numRef>
          </c:val>
        </c:ser>
        <c:gapWidth val="0"/>
        <c:axId val="119076736"/>
        <c:axId val="119078272"/>
      </c:barChart>
      <c:catAx>
        <c:axId val="119076736"/>
        <c:scaling>
          <c:orientation val="minMax"/>
        </c:scaling>
        <c:axPos val="l"/>
        <c:numFmt formatCode="General" sourceLinked="1"/>
        <c:majorTickMark val="cross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9078272"/>
        <c:crosses val="autoZero"/>
        <c:auto val="1"/>
        <c:lblAlgn val="ctr"/>
        <c:lblOffset val="0"/>
      </c:catAx>
      <c:valAx>
        <c:axId val="119078272"/>
        <c:scaling>
          <c:orientation val="minMax"/>
          <c:max val="340"/>
          <c:min val="-55"/>
        </c:scaling>
        <c:axPos val="b"/>
        <c:numFmt formatCode="0" sourceLinked="0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400"/>
            </a:pPr>
            <a:endParaRPr lang="ru-RU"/>
          </a:p>
        </c:txPr>
        <c:crossAx val="119076736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 algn="ctr">
        <a:defRPr lang="ru-RU" sz="1000" b="1" i="0" u="none" strike="noStrike" kern="1200" baseline="0">
          <a:solidFill>
            <a:srgbClr val="4472C4">
              <a:lumMod val="50000"/>
            </a:srgbClr>
          </a:solidFill>
          <a:latin typeface="Calibri" pitchFamily="34" charset="0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956884266342649E-2"/>
          <c:y val="6.5670498084291189E-3"/>
          <c:w val="0.83085725989344272"/>
          <c:h val="0.944735191025208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5"/>
              <c:layout>
                <c:manualLayout>
                  <c:x val="-2.8710063623309592E-3"/>
                  <c:y val="-3.0411877394636052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000" b="1" i="0" u="none" strike="noStrike" kern="1200" baseline="0">
                    <a:solidFill>
                      <a:srgbClr val="4472C4">
                        <a:lumMod val="50000"/>
                      </a:srgbClr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Лист1!$A$2:$A$18</c:f>
              <c:strCache>
                <c:ptCount val="17"/>
                <c:pt idx="3">
                  <c:v>Алматинская</c:v>
                </c:pt>
                <c:pt idx="4">
                  <c:v>Павлодарская</c:v>
                </c:pt>
                <c:pt idx="5">
                  <c:v>г.Алматы</c:v>
                </c:pt>
                <c:pt idx="6">
                  <c:v>Актюбинская</c:v>
                </c:pt>
                <c:pt idx="7">
                  <c:v>Костанайская</c:v>
                </c:pt>
                <c:pt idx="8">
                  <c:v>Северо-Казахстанская</c:v>
                </c:pt>
                <c:pt idx="9">
                  <c:v>Жамбылская</c:v>
                </c:pt>
                <c:pt idx="10">
                  <c:v>Туркестанская </c:v>
                </c:pt>
                <c:pt idx="11">
                  <c:v>Восточно-Казахстанская</c:v>
                </c:pt>
                <c:pt idx="12">
                  <c:v>Акмолинская</c:v>
                </c:pt>
                <c:pt idx="13">
                  <c:v>Западно-Казахстанская</c:v>
                </c:pt>
                <c:pt idx="14">
                  <c:v>Атырауская</c:v>
                </c:pt>
                <c:pt idx="15">
                  <c:v>Кызылординская</c:v>
                </c:pt>
                <c:pt idx="16">
                  <c:v>Карагандинская</c:v>
                </c:pt>
              </c:strCache>
            </c:strRef>
          </c:cat>
          <c:val>
            <c:numRef>
              <c:f>Лист1!$B$2:$B$18</c:f>
              <c:numCache>
                <c:formatCode>###\ ###\ ###\ ###\ ##0.0</c:formatCode>
                <c:ptCount val="17"/>
                <c:pt idx="0">
                  <c:v>-71.7</c:v>
                </c:pt>
                <c:pt idx="1">
                  <c:v>-18.3</c:v>
                </c:pt>
                <c:pt idx="2">
                  <c:v>-3.4</c:v>
                </c:pt>
                <c:pt idx="3" formatCode="###\ ###\ ###\ ##0.0">
                  <c:v>100.6</c:v>
                </c:pt>
                <c:pt idx="4" formatCode="###\ ###\ ###\ ##0.0">
                  <c:v>103.1</c:v>
                </c:pt>
                <c:pt idx="5" formatCode="###\ ###\ ###\ ##0.0">
                  <c:v>103.2</c:v>
                </c:pt>
                <c:pt idx="6" formatCode="###\ ###\ ###\ ##0.0">
                  <c:v>103.4</c:v>
                </c:pt>
                <c:pt idx="7" formatCode="###\ ###\ ###\ ##0.0">
                  <c:v>103.5</c:v>
                </c:pt>
                <c:pt idx="8" formatCode="###\ ###\ ###\ ##0.0">
                  <c:v>103.9</c:v>
                </c:pt>
                <c:pt idx="9" formatCode="###\ ###\ ###\ ##0.0">
                  <c:v>109.2</c:v>
                </c:pt>
                <c:pt idx="10" formatCode="###\ ###\ ###\ ##0.0">
                  <c:v>111.4</c:v>
                </c:pt>
                <c:pt idx="11" formatCode="###\ ###\ ###\ ##0.0">
                  <c:v>123.8</c:v>
                </c:pt>
                <c:pt idx="12" formatCode="###\ ###\ ###\ ##0.0">
                  <c:v>125</c:v>
                </c:pt>
                <c:pt idx="13" formatCode="###\ ###\ ###\ ##0.0">
                  <c:v>126.8</c:v>
                </c:pt>
                <c:pt idx="14" formatCode="###\ ###\ ###\ ##0.0">
                  <c:v>135.9</c:v>
                </c:pt>
                <c:pt idx="15" formatCode="###\ ###\ ###\ ##0.0">
                  <c:v>199.8</c:v>
                </c:pt>
                <c:pt idx="16" formatCode="###\ ###\ ###\ ##0.0">
                  <c:v>212.8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CAD-4397-9689-69C9F512BC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Лист1!$A$2:$A$18</c:f>
              <c:strCache>
                <c:ptCount val="17"/>
                <c:pt idx="3">
                  <c:v>Алматинская</c:v>
                </c:pt>
                <c:pt idx="4">
                  <c:v>Павлодарская</c:v>
                </c:pt>
                <c:pt idx="5">
                  <c:v>г.Алматы</c:v>
                </c:pt>
                <c:pt idx="6">
                  <c:v>Актюбинская</c:v>
                </c:pt>
                <c:pt idx="7">
                  <c:v>Костанайская</c:v>
                </c:pt>
                <c:pt idx="8">
                  <c:v>Северо-Казахстанская</c:v>
                </c:pt>
                <c:pt idx="9">
                  <c:v>Жамбылская</c:v>
                </c:pt>
                <c:pt idx="10">
                  <c:v>Туркестанская </c:v>
                </c:pt>
                <c:pt idx="11">
                  <c:v>Восточно-Казахстанская</c:v>
                </c:pt>
                <c:pt idx="12">
                  <c:v>Акмолинская</c:v>
                </c:pt>
                <c:pt idx="13">
                  <c:v>Западно-Казахстанская</c:v>
                </c:pt>
                <c:pt idx="14">
                  <c:v>Атырауская</c:v>
                </c:pt>
                <c:pt idx="15">
                  <c:v>Кызылординская</c:v>
                </c:pt>
                <c:pt idx="16">
                  <c:v>Карагандинская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Лист1!$A$2:$A$18</c:f>
              <c:strCache>
                <c:ptCount val="17"/>
                <c:pt idx="3">
                  <c:v>Алматинская</c:v>
                </c:pt>
                <c:pt idx="4">
                  <c:v>Павлодарская</c:v>
                </c:pt>
                <c:pt idx="5">
                  <c:v>г.Алматы</c:v>
                </c:pt>
                <c:pt idx="6">
                  <c:v>Актюбинская</c:v>
                </c:pt>
                <c:pt idx="7">
                  <c:v>Костанайская</c:v>
                </c:pt>
                <c:pt idx="8">
                  <c:v>Северо-Казахстанская</c:v>
                </c:pt>
                <c:pt idx="9">
                  <c:v>Жамбылская</c:v>
                </c:pt>
                <c:pt idx="10">
                  <c:v>Туркестанская </c:v>
                </c:pt>
                <c:pt idx="11">
                  <c:v>Восточно-Казахстанская</c:v>
                </c:pt>
                <c:pt idx="12">
                  <c:v>Акмолинская</c:v>
                </c:pt>
                <c:pt idx="13">
                  <c:v>Западно-Казахстанская</c:v>
                </c:pt>
                <c:pt idx="14">
                  <c:v>Атырауская</c:v>
                </c:pt>
                <c:pt idx="15">
                  <c:v>Кызылординская</c:v>
                </c:pt>
                <c:pt idx="16">
                  <c:v>Карагандинская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</c:numCache>
            </c:numRef>
          </c:val>
        </c:ser>
        <c:gapWidth val="22"/>
        <c:overlap val="-1"/>
        <c:axId val="119219712"/>
        <c:axId val="119221248"/>
      </c:barChart>
      <c:catAx>
        <c:axId val="119219712"/>
        <c:scaling>
          <c:orientation val="minMax"/>
        </c:scaling>
        <c:axPos val="l"/>
        <c:numFmt formatCode="General" sourceLinked="1"/>
        <c:majorTickMark val="cross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9221248"/>
        <c:crosses val="autoZero"/>
        <c:auto val="1"/>
        <c:lblAlgn val="ctr"/>
        <c:lblOffset val="0"/>
        <c:tickLblSkip val="1"/>
      </c:catAx>
      <c:valAx>
        <c:axId val="119221248"/>
        <c:scaling>
          <c:orientation val="minMax"/>
          <c:max val="240"/>
          <c:min val="-80"/>
        </c:scaling>
        <c:axPos val="b"/>
        <c:numFmt formatCode="0" sourceLinked="0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700"/>
            </a:pPr>
            <a:endParaRPr lang="ru-RU"/>
          </a:p>
        </c:txPr>
        <c:crossAx val="119219712"/>
        <c:crosses val="autoZero"/>
        <c:crossBetween val="between"/>
        <c:majorUnit val="15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 algn="ctr">
        <a:defRPr lang="ru-RU" sz="1000" b="0" i="0" u="none" strike="noStrike" kern="1200" baseline="0">
          <a:solidFill>
            <a:prstClr val="black"/>
          </a:solidFill>
          <a:latin typeface="Calibri" pitchFamily="34" charset="0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chemeClr val="bg1">
            <a:lumMod val="85000"/>
          </a:scheme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6881539811590727E-2"/>
          <c:y val="7.9693609028196943E-2"/>
          <c:w val="0.92720306513409967"/>
          <c:h val="0.856000000000000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6.7</c:v>
                </c:pt>
                <c:pt idx="1">
                  <c:v>8.8000000000000007</c:v>
                </c:pt>
              </c:numCache>
            </c:numRef>
          </c:val>
          <c:shape val="cylinder"/>
        </c:ser>
        <c:shape val="box"/>
        <c:axId val="119298688"/>
        <c:axId val="119341440"/>
        <c:axId val="0"/>
      </c:bar3DChart>
      <c:catAx>
        <c:axId val="119298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505" baseline="0">
                <a:latin typeface="Times New Roman" pitchFamily="18" charset="0"/>
              </a:defRPr>
            </a:pPr>
            <a:endParaRPr lang="ru-RU"/>
          </a:p>
        </c:txPr>
        <c:crossAx val="119341440"/>
        <c:crosses val="autoZero"/>
        <c:auto val="1"/>
        <c:lblAlgn val="ctr"/>
        <c:lblOffset val="100"/>
      </c:catAx>
      <c:valAx>
        <c:axId val="119341440"/>
        <c:scaling>
          <c:orientation val="minMax"/>
          <c:max val="7"/>
          <c:min val="5"/>
        </c:scaling>
        <c:delete val="1"/>
        <c:axPos val="l"/>
        <c:numFmt formatCode="0.0" sourceLinked="1"/>
        <c:tickLblPos val="none"/>
        <c:crossAx val="119298688"/>
        <c:crosses val="autoZero"/>
        <c:crossBetween val="between"/>
        <c:majorUnit val="0.2"/>
        <c:minorUnit val="4.0000000000000022E-2"/>
      </c:valAx>
      <c:spPr>
        <a:noFill/>
        <a:ln w="110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751"/>
      </a:pPr>
      <a:endParaRPr lang="ru-RU"/>
    </a:p>
  </c:txPr>
  <c:externalData r:id="rId1"/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3580647779852271E-2"/>
          <c:y val="5.4695331505871846E-4"/>
          <c:w val="0.66246740806883675"/>
          <c:h val="0.9126001109782262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1.649527829639854E-2"/>
                  <c:y val="-3.3603420669467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</a:t>
                    </a:r>
                    <a:r>
                      <a:rPr lang="kk-KZ" dirty="0" smtClean="0"/>
                      <a:t>80,5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000" b="1" i="0" u="none" strike="noStrike" kern="1200" baseline="0">
                    <a:solidFill>
                      <a:srgbClr val="4472C4">
                        <a:lumMod val="50000"/>
                      </a:srgbClr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1"/>
                <c:pt idx="3">
                  <c:v>г Тараз</c:v>
                </c:pt>
                <c:pt idx="4">
                  <c:v>Мойынкум</c:v>
                </c:pt>
                <c:pt idx="5">
                  <c:v>Кордай</c:v>
                </c:pt>
                <c:pt idx="6">
                  <c:v>Байзак</c:v>
                </c:pt>
                <c:pt idx="7">
                  <c:v>Мерке</c:v>
                </c:pt>
                <c:pt idx="8">
                  <c:v>Сарысу </c:v>
                </c:pt>
                <c:pt idx="9">
                  <c:v>Жамбыл </c:v>
                </c:pt>
                <c:pt idx="10">
                  <c:v>Жуалы 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-80.5</c:v>
                </c:pt>
                <c:pt idx="1">
                  <c:v>-14.2</c:v>
                </c:pt>
                <c:pt idx="2">
                  <c:v>-2.4</c:v>
                </c:pt>
                <c:pt idx="3" formatCode="0.0">
                  <c:v>100.2</c:v>
                </c:pt>
                <c:pt idx="4">
                  <c:v>100.9</c:v>
                </c:pt>
                <c:pt idx="5">
                  <c:v>103.9</c:v>
                </c:pt>
                <c:pt idx="6">
                  <c:v>104.3</c:v>
                </c:pt>
                <c:pt idx="7">
                  <c:v>105.7</c:v>
                </c:pt>
                <c:pt idx="8">
                  <c:v>113.6</c:v>
                </c:pt>
                <c:pt idx="9">
                  <c:v>116</c:v>
                </c:pt>
                <c:pt idx="10">
                  <c:v>116.9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CAD-4397-9689-69C9F512BC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3">
                  <c:v>г Тараз</c:v>
                </c:pt>
                <c:pt idx="4">
                  <c:v>Мойынкум</c:v>
                </c:pt>
                <c:pt idx="5">
                  <c:v>Кордай</c:v>
                </c:pt>
                <c:pt idx="6">
                  <c:v>Байзак</c:v>
                </c:pt>
                <c:pt idx="7">
                  <c:v>Мерке</c:v>
                </c:pt>
                <c:pt idx="8">
                  <c:v>Сарысу </c:v>
                </c:pt>
                <c:pt idx="9">
                  <c:v>Жамбыл </c:v>
                </c:pt>
                <c:pt idx="10">
                  <c:v>Жуалы 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3">
                  <c:v>г Тараз</c:v>
                </c:pt>
                <c:pt idx="4">
                  <c:v>Мойынкум</c:v>
                </c:pt>
                <c:pt idx="5">
                  <c:v>Кордай</c:v>
                </c:pt>
                <c:pt idx="6">
                  <c:v>Байзак</c:v>
                </c:pt>
                <c:pt idx="7">
                  <c:v>Мерке</c:v>
                </c:pt>
                <c:pt idx="8">
                  <c:v>Сарысу </c:v>
                </c:pt>
                <c:pt idx="9">
                  <c:v>Жамбыл </c:v>
                </c:pt>
                <c:pt idx="10">
                  <c:v>Жуалы 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</c:numCache>
            </c:numRef>
          </c:val>
        </c:ser>
        <c:gapWidth val="0"/>
        <c:axId val="119358976"/>
        <c:axId val="119360512"/>
      </c:barChart>
      <c:catAx>
        <c:axId val="119358976"/>
        <c:scaling>
          <c:orientation val="minMax"/>
        </c:scaling>
        <c:axPos val="l"/>
        <c:numFmt formatCode="General" sourceLinked="1"/>
        <c:majorTickMark val="cross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>
                <a:solidFill>
                  <a:schemeClr val="tx1"/>
                </a:solidFill>
                <a:latin typeface="Calibri" pitchFamily="34" charset="0"/>
              </a:defRPr>
            </a:pPr>
            <a:endParaRPr lang="ru-RU"/>
          </a:p>
        </c:txPr>
        <c:crossAx val="119360512"/>
        <c:crosses val="autoZero"/>
        <c:auto val="1"/>
        <c:lblAlgn val="ctr"/>
        <c:lblOffset val="0"/>
      </c:catAx>
      <c:valAx>
        <c:axId val="119360512"/>
        <c:scaling>
          <c:orientation val="minMax"/>
          <c:max val="120"/>
          <c:min val="-82"/>
        </c:scaling>
        <c:axPos val="b"/>
        <c:numFmt formatCode="0" sourceLinked="0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900"/>
            </a:pPr>
            <a:endParaRPr lang="ru-RU"/>
          </a:p>
        </c:txPr>
        <c:crossAx val="119358976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65000"/>
            </a:schemeClr>
          </a:solidFill>
          <a:latin typeface="Constantia" panose="02030602050306030303" pitchFamily="18" charset="0"/>
        </a:defRPr>
      </a:pPr>
      <a:endParaRPr lang="ru-RU"/>
    </a:p>
  </c:txPr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1586765042217707E-2"/>
          <c:y val="1.87396991967867E-2"/>
          <c:w val="0.87391345547544264"/>
          <c:h val="0.901163980605284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txPr>
              <a:bodyPr/>
              <a:lstStyle/>
              <a:p>
                <a:pPr algn="ctr">
                  <a:defRPr lang="ru-RU" sz="1000" b="1" i="0" u="none" strike="noStrike" kern="1200" baseline="0">
                    <a:solidFill>
                      <a:srgbClr val="4472C4">
                        <a:lumMod val="50000"/>
                      </a:srgbClr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Лист1!$A$2:$A$18</c:f>
              <c:strCache>
                <c:ptCount val="17"/>
                <c:pt idx="2">
                  <c:v>Мангистауская</c:v>
                </c:pt>
                <c:pt idx="3">
                  <c:v>СКО</c:v>
                </c:pt>
                <c:pt idx="4">
                  <c:v>Восточно-Казахстанская</c:v>
                </c:pt>
                <c:pt idx="5">
                  <c:v>Западно-Казахстанская</c:v>
                </c:pt>
                <c:pt idx="6">
                  <c:v>Карагандинская</c:v>
                </c:pt>
                <c:pt idx="7">
                  <c:v>Акмолинская</c:v>
                </c:pt>
                <c:pt idx="8">
                  <c:v>г. Алматы</c:v>
                </c:pt>
                <c:pt idx="9">
                  <c:v>Атырауская</c:v>
                </c:pt>
                <c:pt idx="10">
                  <c:v>Павлодарская</c:v>
                </c:pt>
                <c:pt idx="11">
                  <c:v>Алматинская</c:v>
                </c:pt>
                <c:pt idx="12">
                  <c:v>Костанайская</c:v>
                </c:pt>
                <c:pt idx="13">
                  <c:v>Шымкент</c:v>
                </c:pt>
                <c:pt idx="14">
                  <c:v>Актюбинская</c:v>
                </c:pt>
                <c:pt idx="15">
                  <c:v>Кызылординская</c:v>
                </c:pt>
                <c:pt idx="16">
                  <c:v>Туркестанская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-35.800000000000004</c:v>
                </c:pt>
                <c:pt idx="1">
                  <c:v>-4</c:v>
                </c:pt>
                <c:pt idx="2">
                  <c:v>101.7</c:v>
                </c:pt>
                <c:pt idx="3">
                  <c:v>102.1</c:v>
                </c:pt>
                <c:pt idx="4">
                  <c:v>102.2</c:v>
                </c:pt>
                <c:pt idx="5">
                  <c:v>102.9</c:v>
                </c:pt>
                <c:pt idx="6">
                  <c:v>103.3</c:v>
                </c:pt>
                <c:pt idx="7">
                  <c:v>104.8</c:v>
                </c:pt>
                <c:pt idx="8">
                  <c:v>108.8</c:v>
                </c:pt>
                <c:pt idx="9">
                  <c:v>109.7</c:v>
                </c:pt>
                <c:pt idx="10">
                  <c:v>111.2</c:v>
                </c:pt>
                <c:pt idx="11">
                  <c:v>114.4</c:v>
                </c:pt>
                <c:pt idx="12">
                  <c:v>115.9</c:v>
                </c:pt>
                <c:pt idx="13">
                  <c:v>116.4</c:v>
                </c:pt>
                <c:pt idx="14">
                  <c:v>116.7</c:v>
                </c:pt>
                <c:pt idx="15">
                  <c:v>117.2</c:v>
                </c:pt>
                <c:pt idx="16">
                  <c:v>130.4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CAD-4397-9689-69C9F512BC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Лист1!$A$2:$A$18</c:f>
              <c:strCache>
                <c:ptCount val="17"/>
                <c:pt idx="2">
                  <c:v>Мангистауская</c:v>
                </c:pt>
                <c:pt idx="3">
                  <c:v>СКО</c:v>
                </c:pt>
                <c:pt idx="4">
                  <c:v>Восточно-Казахстанская</c:v>
                </c:pt>
                <c:pt idx="5">
                  <c:v>Западно-Казахстанская</c:v>
                </c:pt>
                <c:pt idx="6">
                  <c:v>Карагандинская</c:v>
                </c:pt>
                <c:pt idx="7">
                  <c:v>Акмолинская</c:v>
                </c:pt>
                <c:pt idx="8">
                  <c:v>г. Алматы</c:v>
                </c:pt>
                <c:pt idx="9">
                  <c:v>Атырауская</c:v>
                </c:pt>
                <c:pt idx="10">
                  <c:v>Павлодарская</c:v>
                </c:pt>
                <c:pt idx="11">
                  <c:v>Алматинская</c:v>
                </c:pt>
                <c:pt idx="12">
                  <c:v>Костанайская</c:v>
                </c:pt>
                <c:pt idx="13">
                  <c:v>Шымкент</c:v>
                </c:pt>
                <c:pt idx="14">
                  <c:v>Актюбинская</c:v>
                </c:pt>
                <c:pt idx="15">
                  <c:v>Кызылординская</c:v>
                </c:pt>
                <c:pt idx="16">
                  <c:v>Туркестанская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</c:numCache>
            </c:numRef>
          </c:val>
        </c:ser>
        <c:gapWidth val="0"/>
        <c:axId val="119468032"/>
        <c:axId val="119469568"/>
      </c:barChart>
      <c:catAx>
        <c:axId val="119468032"/>
        <c:scaling>
          <c:orientation val="minMax"/>
        </c:scaling>
        <c:axPos val="l"/>
        <c:numFmt formatCode="General" sourceLinked="1"/>
        <c:majorTickMark val="cross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>
                <a:solidFill>
                  <a:schemeClr val="tx1"/>
                </a:solidFill>
                <a:latin typeface="Calibri" pitchFamily="34" charset="0"/>
              </a:defRPr>
            </a:pPr>
            <a:endParaRPr lang="ru-RU"/>
          </a:p>
        </c:txPr>
        <c:crossAx val="119469568"/>
        <c:crosses val="autoZero"/>
        <c:auto val="1"/>
        <c:lblAlgn val="ctr"/>
        <c:lblOffset val="0"/>
        <c:tickLblSkip val="1"/>
      </c:catAx>
      <c:valAx>
        <c:axId val="119469568"/>
        <c:scaling>
          <c:orientation val="minMax"/>
          <c:max val="150"/>
          <c:min val="-40"/>
        </c:scaling>
        <c:axPos val="b"/>
        <c:numFmt formatCode="0" sourceLinked="0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900"/>
            </a:pPr>
            <a:endParaRPr lang="ru-RU"/>
          </a:p>
        </c:txPr>
        <c:crossAx val="119468032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65000"/>
            </a:schemeClr>
          </a:solidFill>
          <a:latin typeface="Constantia" panose="02030602050306030303" pitchFamily="18" charset="0"/>
        </a:defRPr>
      </a:pPr>
      <a:endParaRPr lang="ru-RU"/>
    </a:p>
  </c:txPr>
  <c:externalData r:id="rId1"/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plotArea>
      <c:layout>
        <c:manualLayout>
          <c:layoutTarget val="inner"/>
          <c:xMode val="edge"/>
          <c:yMode val="edge"/>
          <c:x val="6.6534405940412794E-2"/>
          <c:y val="5.6545678343733773E-2"/>
          <c:w val="0.89393415817909994"/>
          <c:h val="0.4619650969628089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221278.3</c:v>
                </c:pt>
                <c:pt idx="1">
                  <c:v>241966.7</c:v>
                </c:pt>
                <c:pt idx="2">
                  <c:v>219987.9</c:v>
                </c:pt>
                <c:pt idx="3">
                  <c:v>232468.3</c:v>
                </c:pt>
              </c:numCache>
            </c:numRef>
          </c:val>
        </c:ser>
        <c:marker val="1"/>
        <c:axId val="119730176"/>
        <c:axId val="119563776"/>
      </c:lineChart>
      <c:valAx>
        <c:axId val="11956377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9730176"/>
        <c:crosses val="autoZero"/>
        <c:crossBetween val="between"/>
      </c:valAx>
      <c:catAx>
        <c:axId val="119730176"/>
        <c:scaling>
          <c:orientation val="minMax"/>
        </c:scaling>
        <c:axPos val="b"/>
        <c:tickLblPos val="nextTo"/>
        <c:crossAx val="119563776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1430965879112437"/>
          <c:y val="0"/>
          <c:w val="0.64997502883737679"/>
          <c:h val="0.8762781625522687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</c:spPr>
          </c:dPt>
          <c:dPt>
            <c:idx val="14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kk-KZ" dirty="0" smtClean="0"/>
                      <a:t>Қызылорда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-0,3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kk-KZ" dirty="0" smtClean="0">
                        <a:latin typeface="Calibri" pitchFamily="34" charset="0"/>
                      </a:rPr>
                      <a:t>-0,1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Calibri" pitchFamily="34" charset="0"/>
                      </a:rPr>
                      <a:t>102,7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kk-KZ" dirty="0" smtClean="0">
                        <a:latin typeface="Calibri" pitchFamily="34" charset="0"/>
                      </a:rPr>
                      <a:t>102,8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102,9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103,1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9.7138157360578521E-17"/>
                </c:manualLayout>
              </c:layout>
              <c:tx>
                <c:rich>
                  <a:bodyPr/>
                  <a:lstStyle/>
                  <a:p>
                    <a:r>
                      <a:rPr lang="kk-KZ" dirty="0" smtClean="0">
                        <a:latin typeface="Calibri" pitchFamily="34" charset="0"/>
                      </a:rPr>
                      <a:t>103,1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5.1172659777564055E-3"/>
                  <c:y val="2.649253077514239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103,2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103,7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kk-KZ" dirty="0" smtClean="0">
                        <a:latin typeface="Calibri" pitchFamily="34" charset="0"/>
                      </a:rPr>
                      <a:t>104,1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kk-KZ" dirty="0" smtClean="0">
                        <a:latin typeface="Calibri" pitchFamily="34" charset="0"/>
                      </a:rPr>
                      <a:t>104,5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kk-KZ" dirty="0" smtClean="0">
                        <a:latin typeface="Calibri" pitchFamily="34" charset="0"/>
                      </a:rPr>
                      <a:t>105,3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105,7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kk-KZ" dirty="0" smtClean="0"/>
                      <a:t>106,2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kk-KZ" dirty="0" smtClean="0">
                        <a:latin typeface="Calibri" pitchFamily="34" charset="0"/>
                      </a:rPr>
                      <a:t>107,6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kk-KZ" dirty="0" smtClean="0">
                        <a:latin typeface="Calibri" pitchFamily="34" charset="0"/>
                      </a:rPr>
                      <a:t>111,9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kk-KZ" dirty="0" smtClean="0"/>
                      <a:t>115,1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2">
                        <a:lumMod val="50000"/>
                      </a:schemeClr>
                    </a:solidFill>
                    <a:latin typeface="Calibri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Лист1!$A$2:$A$20</c:f>
              <c:strCache>
                <c:ptCount val="19"/>
                <c:pt idx="4">
                  <c:v>Мангыстау</c:v>
                </c:pt>
                <c:pt idx="5">
                  <c:v>г Алматы </c:v>
                </c:pt>
                <c:pt idx="6">
                  <c:v>СКО</c:v>
                </c:pt>
                <c:pt idx="7">
                  <c:v>Алматы</c:v>
                </c:pt>
                <c:pt idx="8">
                  <c:v>Караганды</c:v>
                </c:pt>
                <c:pt idx="9">
                  <c:v>Павлодар</c:v>
                </c:pt>
                <c:pt idx="10">
                  <c:v>Жамбыл</c:v>
                </c:pt>
                <c:pt idx="11">
                  <c:v> Республика Казакстан</c:v>
                </c:pt>
                <c:pt idx="12">
                  <c:v>Акмола</c:v>
                </c:pt>
                <c:pt idx="13">
                  <c:v>Актобе</c:v>
                </c:pt>
                <c:pt idx="14">
                  <c:v>ВКО</c:v>
                </c:pt>
                <c:pt idx="15">
                  <c:v>Түркестан</c:v>
                </c:pt>
                <c:pt idx="16">
                  <c:v>Костанай</c:v>
                </c:pt>
                <c:pt idx="17">
                  <c:v>г Шымкент </c:v>
                </c:pt>
                <c:pt idx="18">
                  <c:v>Атырау</c:v>
                </c:pt>
              </c:strCache>
            </c:strRef>
          </c:cat>
          <c:val>
            <c:numRef>
              <c:f>Лист1!$B$2:$B$20</c:f>
              <c:numCache>
                <c:formatCode>0.0</c:formatCode>
                <c:ptCount val="19"/>
                <c:pt idx="1">
                  <c:v>-0.70000000000000062</c:v>
                </c:pt>
                <c:pt idx="2">
                  <c:v>-0.4</c:v>
                </c:pt>
                <c:pt idx="3">
                  <c:v>-0.2</c:v>
                </c:pt>
                <c:pt idx="4">
                  <c:v>3.2</c:v>
                </c:pt>
                <c:pt idx="5">
                  <c:v>3.3</c:v>
                </c:pt>
                <c:pt idx="6">
                  <c:v>3.4</c:v>
                </c:pt>
                <c:pt idx="7">
                  <c:v>3.7</c:v>
                </c:pt>
                <c:pt idx="8">
                  <c:v>3.7</c:v>
                </c:pt>
                <c:pt idx="9">
                  <c:v>3.8</c:v>
                </c:pt>
                <c:pt idx="10">
                  <c:v>4</c:v>
                </c:pt>
                <c:pt idx="11">
                  <c:v>4.4000000000000004</c:v>
                </c:pt>
                <c:pt idx="12">
                  <c:v>4.5</c:v>
                </c:pt>
                <c:pt idx="13">
                  <c:v>4.9000000000000004</c:v>
                </c:pt>
                <c:pt idx="14">
                  <c:v>5</c:v>
                </c:pt>
                <c:pt idx="15" formatCode="General">
                  <c:v>5.2</c:v>
                </c:pt>
                <c:pt idx="16">
                  <c:v>5.4</c:v>
                </c:pt>
                <c:pt idx="17" formatCode="General">
                  <c:v>5.7</c:v>
                </c:pt>
                <c:pt idx="18" formatCode="General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CFC-4C57-B675-CF5022C7EE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Лист1!$A$2:$A$20</c:f>
              <c:strCache>
                <c:ptCount val="19"/>
                <c:pt idx="4">
                  <c:v>Мангыстау</c:v>
                </c:pt>
                <c:pt idx="5">
                  <c:v>г Алматы </c:v>
                </c:pt>
                <c:pt idx="6">
                  <c:v>СКО</c:v>
                </c:pt>
                <c:pt idx="7">
                  <c:v>Алматы</c:v>
                </c:pt>
                <c:pt idx="8">
                  <c:v>Караганды</c:v>
                </c:pt>
                <c:pt idx="9">
                  <c:v>Павлодар</c:v>
                </c:pt>
                <c:pt idx="10">
                  <c:v>Жамбыл</c:v>
                </c:pt>
                <c:pt idx="11">
                  <c:v> Республика Казакстан</c:v>
                </c:pt>
                <c:pt idx="12">
                  <c:v>Акмола</c:v>
                </c:pt>
                <c:pt idx="13">
                  <c:v>Актобе</c:v>
                </c:pt>
                <c:pt idx="14">
                  <c:v>ВКО</c:v>
                </c:pt>
                <c:pt idx="15">
                  <c:v>Түркестан</c:v>
                </c:pt>
                <c:pt idx="16">
                  <c:v>Костанай</c:v>
                </c:pt>
                <c:pt idx="17">
                  <c:v>г Шымкент </c:v>
                </c:pt>
                <c:pt idx="18">
                  <c:v>Атырау</c:v>
                </c:pt>
              </c:strCache>
            </c:strRef>
          </c:cat>
          <c:val>
            <c:numRef>
              <c:f>Лист1!$C$2:$C$20</c:f>
              <c:numCache>
                <c:formatCode>0.0</c:formatCode>
                <c:ptCount val="19"/>
                <c:pt idx="1">
                  <c:v>0</c:v>
                </c:pt>
                <c:pt idx="2" formatCode="General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CFC-4C57-B675-CF5022C7EE6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Лист1!$A$2:$A$20</c:f>
              <c:strCache>
                <c:ptCount val="19"/>
                <c:pt idx="4">
                  <c:v>Мангыстау</c:v>
                </c:pt>
                <c:pt idx="5">
                  <c:v>г Алматы </c:v>
                </c:pt>
                <c:pt idx="6">
                  <c:v>СКО</c:v>
                </c:pt>
                <c:pt idx="7">
                  <c:v>Алматы</c:v>
                </c:pt>
                <c:pt idx="8">
                  <c:v>Караганды</c:v>
                </c:pt>
                <c:pt idx="9">
                  <c:v>Павлодар</c:v>
                </c:pt>
                <c:pt idx="10">
                  <c:v>Жамбыл</c:v>
                </c:pt>
                <c:pt idx="11">
                  <c:v> Республика Казакстан</c:v>
                </c:pt>
                <c:pt idx="12">
                  <c:v>Акмола</c:v>
                </c:pt>
                <c:pt idx="13">
                  <c:v>Актобе</c:v>
                </c:pt>
                <c:pt idx="14">
                  <c:v>ВКО</c:v>
                </c:pt>
                <c:pt idx="15">
                  <c:v>Түркестан</c:v>
                </c:pt>
                <c:pt idx="16">
                  <c:v>Костанай</c:v>
                </c:pt>
                <c:pt idx="17">
                  <c:v>г Шымкент </c:v>
                </c:pt>
                <c:pt idx="18">
                  <c:v>Атырау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</c:numCache>
            </c:numRef>
          </c:val>
        </c:ser>
        <c:gapWidth val="0"/>
        <c:axId val="75522816"/>
        <c:axId val="75524352"/>
      </c:barChart>
      <c:catAx>
        <c:axId val="75522816"/>
        <c:scaling>
          <c:orientation val="minMax"/>
        </c:scaling>
        <c:axPos val="l"/>
        <c:numFmt formatCode="General" sourceLinked="1"/>
        <c:majorTickMark val="cross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solidFill>
                  <a:schemeClr val="tx1"/>
                </a:solidFill>
                <a:latin typeface="Calibri" pitchFamily="34" charset="0"/>
              </a:defRPr>
            </a:pPr>
            <a:endParaRPr lang="ru-RU"/>
          </a:p>
        </c:txPr>
        <c:crossAx val="75524352"/>
        <c:crossesAt val="0"/>
        <c:auto val="1"/>
        <c:lblAlgn val="ctr"/>
        <c:lblOffset val="0"/>
      </c:catAx>
      <c:valAx>
        <c:axId val="75524352"/>
        <c:scaling>
          <c:orientation val="minMax"/>
          <c:max val="6"/>
          <c:min val="-0.5"/>
        </c:scaling>
        <c:axPos val="b"/>
        <c:numFmt formatCode="0" sourceLinked="0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900"/>
            </a:pPr>
            <a:endParaRPr lang="ru-RU"/>
          </a:p>
        </c:txPr>
        <c:crossAx val="75522816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bg1">
              <a:lumMod val="65000"/>
            </a:schemeClr>
          </a:solidFill>
          <a:latin typeface="Constantia" panose="02030602050306030303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3403147105597241"/>
          <c:y val="1.9650578028891526E-2"/>
          <c:w val="0.64807928560530792"/>
          <c:h val="0.8877373725230950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A84D8"/>
            </a:solidFill>
          </c:spPr>
          <c:dPt>
            <c:idx val="13"/>
            <c:spPr>
              <a:solidFill>
                <a:srgbClr val="6A84D8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kk-KZ" sz="900" dirty="0" smtClean="0">
                        <a:latin typeface="Calibri" pitchFamily="34" charset="0"/>
                      </a:rPr>
                      <a:t>833,8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kk-KZ" sz="900" dirty="0" smtClean="0">
                        <a:latin typeface="Calibri" pitchFamily="34" charset="0"/>
                      </a:rPr>
                      <a:t>1366,4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kk-KZ" sz="900" dirty="0" smtClean="0">
                        <a:latin typeface="Calibri" pitchFamily="34" charset="0"/>
                      </a:rPr>
                      <a:t>1320,0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kk-KZ" sz="900" dirty="0" smtClean="0">
                        <a:latin typeface="Calibri" pitchFamily="34" charset="0"/>
                      </a:rPr>
                      <a:t>2076,0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1352855173400105E-2"/>
                  <c:y val="-7.2938203537792146E-3"/>
                </c:manualLayout>
              </c:layout>
              <c:tx>
                <c:rich>
                  <a:bodyPr/>
                  <a:lstStyle/>
                  <a:p>
                    <a:r>
                      <a:rPr lang="kk-KZ" sz="900" dirty="0" smtClean="0">
                        <a:latin typeface="Calibri" pitchFamily="34" charset="0"/>
                      </a:rPr>
                      <a:t>2077,0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9.1906865685873335E-2"/>
                      <c:h val="4.9622482579064243E-2"/>
                    </c:manualLayout>
                  </c15:layout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kk-KZ" sz="900" dirty="0" smtClean="0">
                        <a:latin typeface="Calibri" pitchFamily="34" charset="0"/>
                      </a:rPr>
                      <a:t>2135,0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3.5640372511144191E-3"/>
                </c:manualLayout>
              </c:layout>
              <c:tx>
                <c:rich>
                  <a:bodyPr/>
                  <a:lstStyle/>
                  <a:p>
                    <a:r>
                      <a:rPr lang="kk-KZ" dirty="0" smtClean="0"/>
                      <a:t>2192,5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8.3076944469827302E-2"/>
                      <c:h val="8.8522857799218924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5.1172659777564055E-3"/>
                  <c:y val="2.6492530775142245E-3"/>
                </c:manualLayout>
              </c:layout>
              <c:tx>
                <c:rich>
                  <a:bodyPr/>
                  <a:lstStyle/>
                  <a:p>
                    <a:r>
                      <a:rPr lang="kk-KZ" dirty="0" smtClean="0"/>
                      <a:t>2313,2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7.973154952302382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kk-KZ" sz="900" dirty="0" smtClean="0">
                        <a:latin typeface="Calibri" pitchFamily="34" charset="0"/>
                      </a:rPr>
                      <a:t>2485,9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4.5878165477111058E-2"/>
                  <c:y val="-4.4031877833452734E-2"/>
                </c:manualLayout>
              </c:layout>
              <c:tx>
                <c:rich>
                  <a:bodyPr/>
                  <a:lstStyle/>
                  <a:p>
                    <a:r>
                      <a:rPr lang="kk-KZ" sz="900" dirty="0" smtClean="0">
                        <a:latin typeface="Calibri" pitchFamily="34" charset="0"/>
                      </a:rPr>
                      <a:t>3195,1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0279279780374331"/>
                      <c:h val="9.8247951604257616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7.1623415963260703E-2"/>
                  <c:y val="-4.8023977059117533E-2"/>
                </c:manualLayout>
              </c:layout>
              <c:tx>
                <c:rich>
                  <a:bodyPr/>
                  <a:lstStyle/>
                  <a:p>
                    <a:r>
                      <a:rPr lang="kk-KZ" sz="900" dirty="0" smtClean="0">
                        <a:latin typeface="Calibri" pitchFamily="34" charset="0"/>
                      </a:rPr>
                      <a:t>3291,8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7.4416122628550074E-2"/>
                  <c:y val="-4.9043272872563874E-2"/>
                </c:manualLayout>
              </c:layout>
              <c:tx>
                <c:rich>
                  <a:bodyPr/>
                  <a:lstStyle/>
                  <a:p>
                    <a:r>
                      <a:rPr lang="kk-KZ" dirty="0" smtClean="0"/>
                      <a:t>4402,1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9.7448545905338635E-17"/>
                  <c:y val="-4.7960915309202814E-3"/>
                </c:manualLayout>
              </c:layout>
              <c:tx>
                <c:rich>
                  <a:bodyPr/>
                  <a:lstStyle/>
                  <a:p>
                    <a:r>
                      <a:rPr lang="kk-KZ" sz="900" dirty="0" smtClean="0">
                        <a:latin typeface="Calibri" pitchFamily="34" charset="0"/>
                      </a:rPr>
                      <a:t>5194,8</a:t>
                    </a:r>
                    <a:endParaRPr lang="en-US" sz="900" dirty="0" smtClean="0">
                      <a:latin typeface="Calibri" pitchFamily="34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kk-KZ" sz="900" dirty="0" smtClean="0">
                        <a:latin typeface="Calibri" pitchFamily="34" charset="0"/>
                      </a:rPr>
                      <a:t>5522,5</a:t>
                    </a:r>
                    <a:endParaRPr lang="en-US" sz="900" dirty="0" smtClean="0">
                      <a:latin typeface="Calibri" pitchFamily="34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kk-KZ" sz="900" dirty="0" smtClean="0">
                        <a:latin typeface="Calibri" pitchFamily="34" charset="0"/>
                      </a:rPr>
                      <a:t>6728,8</a:t>
                    </a:r>
                    <a:endParaRPr lang="en-US" sz="900" dirty="0" smtClean="0">
                      <a:latin typeface="Calibri" pitchFamily="34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kk-KZ" sz="900" dirty="0" smtClean="0">
                        <a:latin typeface="Calibri" pitchFamily="34" charset="0"/>
                      </a:rPr>
                      <a:t>12586,1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2">
                        <a:lumMod val="50000"/>
                      </a:schemeClr>
                    </a:solidFill>
                    <a:latin typeface="Calibri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Лист1!$A$2:$A$19</c:f>
              <c:strCache>
                <c:ptCount val="18"/>
                <c:pt idx="1">
                  <c:v>Туркістан</c:v>
                </c:pt>
                <c:pt idx="2">
                  <c:v>Жамбыл</c:v>
                </c:pt>
                <c:pt idx="3">
                  <c:v>Алматы</c:v>
                </c:pt>
                <c:pt idx="4">
                  <c:v>СКО</c:v>
                </c:pt>
                <c:pt idx="5">
                  <c:v>Г Шымкент </c:v>
                </c:pt>
                <c:pt idx="6">
                  <c:v>Кызылорда</c:v>
                </c:pt>
                <c:pt idx="7">
                  <c:v>Акмола</c:v>
                </c:pt>
                <c:pt idx="8">
                  <c:v>Костанай</c:v>
                </c:pt>
                <c:pt idx="9">
                  <c:v>ШКО</c:v>
                </c:pt>
                <c:pt idx="10">
                  <c:v>Актобе</c:v>
                </c:pt>
                <c:pt idx="11">
                  <c:v>Караганды</c:v>
                </c:pt>
                <c:pt idx="12">
                  <c:v>Павлодар</c:v>
                </c:pt>
                <c:pt idx="13">
                  <c:v>ЗКО</c:v>
                </c:pt>
                <c:pt idx="14">
                  <c:v>Мангыстау</c:v>
                </c:pt>
                <c:pt idx="15">
                  <c:v>Нур-султан</c:v>
                </c:pt>
                <c:pt idx="16">
                  <c:v>г Алматы </c:v>
                </c:pt>
                <c:pt idx="17">
                  <c:v>Атырау</c:v>
                </c:pt>
              </c:strCache>
            </c:strRef>
          </c:cat>
          <c:val>
            <c:numRef>
              <c:f>Лист1!$B$2:$B$19</c:f>
              <c:numCache>
                <c:formatCode>0.0</c:formatCode>
                <c:ptCount val="18"/>
                <c:pt idx="1">
                  <c:v>0.2</c:v>
                </c:pt>
                <c:pt idx="2">
                  <c:v>0.5</c:v>
                </c:pt>
                <c:pt idx="3">
                  <c:v>0.60000000000000064</c:v>
                </c:pt>
                <c:pt idx="4">
                  <c:v>0.8</c:v>
                </c:pt>
                <c:pt idx="5">
                  <c:v>0.89</c:v>
                </c:pt>
                <c:pt idx="6">
                  <c:v>1</c:v>
                </c:pt>
                <c:pt idx="7">
                  <c:v>1.2</c:v>
                </c:pt>
                <c:pt idx="8">
                  <c:v>1.4</c:v>
                </c:pt>
                <c:pt idx="9">
                  <c:v>1.7</c:v>
                </c:pt>
                <c:pt idx="10">
                  <c:v>2</c:v>
                </c:pt>
                <c:pt idx="11">
                  <c:v>2.2000000000000002</c:v>
                </c:pt>
                <c:pt idx="12">
                  <c:v>2.2999999999999998</c:v>
                </c:pt>
                <c:pt idx="13" formatCode="General">
                  <c:v>2.8</c:v>
                </c:pt>
                <c:pt idx="14">
                  <c:v>3.3</c:v>
                </c:pt>
                <c:pt idx="15" formatCode="General">
                  <c:v>3.5</c:v>
                </c:pt>
                <c:pt idx="16" formatCode="General">
                  <c:v>4</c:v>
                </c:pt>
                <c:pt idx="17" formatCode="General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CFC-4C57-B675-CF5022C7EE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1">
                  <c:v>Туркістан</c:v>
                </c:pt>
                <c:pt idx="2">
                  <c:v>Жамбыл</c:v>
                </c:pt>
                <c:pt idx="3">
                  <c:v>Алматы</c:v>
                </c:pt>
                <c:pt idx="4">
                  <c:v>СКО</c:v>
                </c:pt>
                <c:pt idx="5">
                  <c:v>Г Шымкент </c:v>
                </c:pt>
                <c:pt idx="6">
                  <c:v>Кызылорда</c:v>
                </c:pt>
                <c:pt idx="7">
                  <c:v>Акмола</c:v>
                </c:pt>
                <c:pt idx="8">
                  <c:v>Костанай</c:v>
                </c:pt>
                <c:pt idx="9">
                  <c:v>ШКО</c:v>
                </c:pt>
                <c:pt idx="10">
                  <c:v>Актобе</c:v>
                </c:pt>
                <c:pt idx="11">
                  <c:v>Караганды</c:v>
                </c:pt>
                <c:pt idx="12">
                  <c:v>Павлодар</c:v>
                </c:pt>
                <c:pt idx="13">
                  <c:v>ЗКО</c:v>
                </c:pt>
                <c:pt idx="14">
                  <c:v>Мангыстау</c:v>
                </c:pt>
                <c:pt idx="15">
                  <c:v>Нур-султан</c:v>
                </c:pt>
                <c:pt idx="16">
                  <c:v>г Алматы </c:v>
                </c:pt>
                <c:pt idx="17">
                  <c:v>Атырау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CFC-4C57-B675-CF5022C7EE6B}"/>
            </c:ext>
          </c:extLst>
        </c:ser>
        <c:gapWidth val="0"/>
        <c:axId val="75089024"/>
        <c:axId val="75579776"/>
      </c:barChart>
      <c:catAx>
        <c:axId val="75089024"/>
        <c:scaling>
          <c:orientation val="minMax"/>
        </c:scaling>
        <c:axPos val="l"/>
        <c:numFmt formatCode="General" sourceLinked="1"/>
        <c:majorTickMark val="cross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solidFill>
                  <a:schemeClr val="tx1"/>
                </a:solidFill>
                <a:latin typeface="Calibri" pitchFamily="34" charset="0"/>
              </a:defRPr>
            </a:pPr>
            <a:endParaRPr lang="ru-RU"/>
          </a:p>
        </c:txPr>
        <c:crossAx val="75579776"/>
        <c:crossesAt val="0"/>
        <c:auto val="1"/>
        <c:lblAlgn val="ctr"/>
        <c:lblOffset val="0"/>
      </c:catAx>
      <c:valAx>
        <c:axId val="75579776"/>
        <c:scaling>
          <c:orientation val="minMax"/>
          <c:max val="6"/>
          <c:min val="-0.5"/>
        </c:scaling>
        <c:axPos val="b"/>
        <c:numFmt formatCode="0" sourceLinked="0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900"/>
            </a:pPr>
            <a:endParaRPr lang="ru-RU"/>
          </a:p>
        </c:txPr>
        <c:crossAx val="75089024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bg1">
              <a:lumMod val="65000"/>
            </a:schemeClr>
          </a:solidFill>
          <a:latin typeface="Constantia" panose="02030602050306030303" pitchFamily="18" charset="0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title>
      <c:tx>
        <c:rich>
          <a:bodyPr/>
          <a:lstStyle/>
          <a:p>
            <a:pPr>
              <a:defRPr sz="1200"/>
            </a:pPr>
            <a:r>
              <a:rPr lang="ru-RU" dirty="0"/>
              <a:t>2010 </a:t>
            </a:r>
            <a:r>
              <a:rPr lang="ru-RU" dirty="0" smtClean="0"/>
              <a:t>год</a:t>
            </a:r>
            <a:endParaRPr lang="ru-RU" dirty="0"/>
          </a:p>
        </c:rich>
      </c:tx>
      <c:layout>
        <c:manualLayout>
          <c:xMode val="edge"/>
          <c:yMode val="edge"/>
          <c:x val="0.33334665939205277"/>
          <c:y val="6.809820125037552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9633653594716113E-2"/>
          <c:y val="2.1141690908342798E-2"/>
          <c:w val="0.58632021358256925"/>
          <c:h val="0.864420376187097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2010 год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explosion val="10"/>
            <c:spPr>
              <a:solidFill>
                <a:schemeClr val="accent5">
                  <a:lumMod val="75000"/>
                </a:schemeClr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0070C0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prstClr val="black"/>
                </a:solidFill>
              </a:ln>
            </c:spPr>
          </c:dPt>
          <c:dPt>
            <c:idx val="4"/>
            <c:spPr>
              <a:solidFill>
                <a:srgbClr val="4438B2"/>
              </a:solidFill>
              <a:ln>
                <a:solidFill>
                  <a:prstClr val="black"/>
                </a:solidFill>
              </a:ln>
            </c:spPr>
          </c:dPt>
          <c:dPt>
            <c:idx val="5"/>
            <c:spPr>
              <a:solidFill>
                <a:srgbClr val="00B0F0"/>
              </a:solidFill>
              <a:ln>
                <a:solidFill>
                  <a:prstClr val="black"/>
                </a:solidFill>
              </a:ln>
            </c:spPr>
          </c:dPt>
          <c:dPt>
            <c:idx val="6"/>
            <c:spPr>
              <a:solidFill>
                <a:srgbClr val="2A5BE6"/>
              </a:solidFill>
              <a:ln>
                <a:solidFill>
                  <a:prstClr val="black"/>
                </a:solidFill>
              </a:ln>
            </c:spPr>
          </c:dPt>
          <c:cat>
            <c:strRef>
              <c:f>Лист1!$A$2:$A$8</c:f>
              <c:strCache>
                <c:ptCount val="7"/>
                <c:pt idx="0">
                  <c:v>ВРП,млрд.тенге</c:v>
                </c:pt>
                <c:pt idx="1">
                  <c:v>Строительство,%</c:v>
                </c:pt>
                <c:pt idx="2">
                  <c:v>Сельское хозяйства%</c:v>
                </c:pt>
                <c:pt idx="3">
                  <c:v>Торговля,%</c:v>
                </c:pt>
                <c:pt idx="4">
                  <c:v>Транспорт и связь,%</c:v>
                </c:pt>
                <c:pt idx="5">
                  <c:v>Промышленность,%</c:v>
                </c:pt>
                <c:pt idx="6">
                  <c:v>Прочие услуги,%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9.2000000000000011</c:v>
                </c:pt>
                <c:pt idx="2">
                  <c:v>9.8000000000000007</c:v>
                </c:pt>
                <c:pt idx="3">
                  <c:v>9.9</c:v>
                </c:pt>
                <c:pt idx="4">
                  <c:v>11.7</c:v>
                </c:pt>
                <c:pt idx="5">
                  <c:v>17.600000000000001</c:v>
                </c:pt>
                <c:pt idx="6">
                  <c:v>41.8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856617640096649"/>
          <c:y val="0.10959815690044022"/>
          <c:w val="0.33619563046951428"/>
          <c:h val="0.56482945543859886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2017год</a:t>
            </a:r>
            <a:endParaRPr lang="ru-RU" dirty="0"/>
          </a:p>
        </c:rich>
      </c:tx>
      <c:layout>
        <c:manualLayout>
          <c:xMode val="edge"/>
          <c:yMode val="edge"/>
          <c:x val="0.3507461200188603"/>
          <c:y val="2.357395368924641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3093133719400651"/>
          <c:y val="4.0786652316049034E-2"/>
          <c:w val="0.52231657060954739"/>
          <c:h val="0.766195569148573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explosion val="8"/>
            <c:spPr>
              <a:solidFill>
                <a:srgbClr val="2CA473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A4E6CB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00FFCC"/>
              </a:solidFill>
              <a:ln>
                <a:solidFill>
                  <a:prstClr val="black"/>
                </a:solidFill>
              </a:ln>
            </c:spPr>
          </c:dPt>
          <c:dPt>
            <c:idx val="4"/>
            <c:spPr>
              <a:solidFill>
                <a:srgbClr val="33CCFF"/>
              </a:solidFill>
              <a:ln>
                <a:solidFill>
                  <a:prstClr val="black"/>
                </a:solidFill>
              </a:ln>
            </c:spPr>
          </c:dPt>
          <c:dPt>
            <c:idx val="5"/>
            <c:spPr>
              <a:solidFill>
                <a:srgbClr val="0CA847"/>
              </a:solidFill>
              <a:ln>
                <a:solidFill>
                  <a:prstClr val="black"/>
                </a:solidFill>
              </a:ln>
            </c:spPr>
          </c:dPt>
          <c:dPt>
            <c:idx val="6"/>
            <c:spPr>
              <a:solidFill>
                <a:srgbClr val="009999"/>
              </a:solidFill>
              <a:ln>
                <a:solidFill>
                  <a:prstClr val="black"/>
                </a:solidFill>
              </a:ln>
            </c:spPr>
          </c:dPt>
          <c:cat>
            <c:strRef>
              <c:f>Лист1!$A$2:$A$8</c:f>
              <c:strCache>
                <c:ptCount val="7"/>
                <c:pt idx="0">
                  <c:v>ВРП,млрд.тенге</c:v>
                </c:pt>
                <c:pt idx="1">
                  <c:v>Строительство,%</c:v>
                </c:pt>
                <c:pt idx="2">
                  <c:v>Сельское хозяйства,%</c:v>
                </c:pt>
                <c:pt idx="3">
                  <c:v>Торговля,%</c:v>
                </c:pt>
                <c:pt idx="4">
                  <c:v>Промышленность,%</c:v>
                </c:pt>
                <c:pt idx="5">
                  <c:v>Транспорт и связь,%</c:v>
                </c:pt>
                <c:pt idx="6">
                  <c:v>Прочие услуги,%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7.5</c:v>
                </c:pt>
                <c:pt idx="2">
                  <c:v>10.5</c:v>
                </c:pt>
                <c:pt idx="3">
                  <c:v>11.8</c:v>
                </c:pt>
                <c:pt idx="4">
                  <c:v>17.3</c:v>
                </c:pt>
                <c:pt idx="5">
                  <c:v>18.3</c:v>
                </c:pt>
                <c:pt idx="6">
                  <c:v>34.6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808738254916211"/>
          <c:y val="0.11352714918198212"/>
          <c:w val="0.32667451364022027"/>
          <c:h val="0.58054542456474034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2018 год</a:t>
            </a:r>
            <a:endParaRPr lang="ru-RU" dirty="0"/>
          </a:p>
        </c:rich>
      </c:tx>
      <c:layout>
        <c:manualLayout>
          <c:xMode val="edge"/>
          <c:yMode val="edge"/>
          <c:x val="0.31636937035238827"/>
          <c:y val="4.793771171319401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3828937699580249"/>
          <c:y val="0.1398000649862714"/>
          <c:w val="0.52231657060954739"/>
          <c:h val="0.766195569148573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ж. 9 айы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Лист1!$A$2:$A$8</c:f>
              <c:strCache>
                <c:ptCount val="7"/>
                <c:pt idx="0">
                  <c:v>ВРП,млрд.тенге</c:v>
                </c:pt>
                <c:pt idx="1">
                  <c:v>Строительство,%</c:v>
                </c:pt>
                <c:pt idx="2">
                  <c:v>Сельское хозяйство ,%</c:v>
                </c:pt>
                <c:pt idx="3">
                  <c:v>Торговля,%</c:v>
                </c:pt>
                <c:pt idx="4">
                  <c:v>Транспорт и связь</c:v>
                </c:pt>
                <c:pt idx="5">
                  <c:v>Промышленность,%</c:v>
                </c:pt>
                <c:pt idx="6">
                  <c:v>Прочие услуги,%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7.6</c:v>
                </c:pt>
                <c:pt idx="2">
                  <c:v>10.1</c:v>
                </c:pt>
                <c:pt idx="3">
                  <c:v>11.5</c:v>
                </c:pt>
                <c:pt idx="4">
                  <c:v>20.2</c:v>
                </c:pt>
                <c:pt idx="5">
                  <c:v>18.3</c:v>
                </c:pt>
                <c:pt idx="6">
                  <c:v>32.4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280329196966827"/>
          <c:y val="0.23252031292808437"/>
          <c:w val="0.31195864084101088"/>
          <c:h val="0.51864612144254429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8360752188632227E-2"/>
          <c:y val="1.2728889011319024E-3"/>
          <c:w val="0.94522391732283462"/>
          <c:h val="0.8961528109438603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           январь-июнь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50800" h="50800" prst="coolSlant"/>
            </a:sp3d>
          </c:spPr>
          <c:dLbls>
            <c:dLbl>
              <c:idx val="0"/>
              <c:layout>
                <c:manualLayout>
                  <c:x val="1.3120983965308301E-3"/>
                  <c:y val="-2.1059159656619652E-2"/>
                </c:manualLayout>
              </c:layout>
              <c:tx>
                <c:rich>
                  <a:bodyPr/>
                  <a:lstStyle/>
                  <a:p>
                    <a:r>
                      <a:rPr lang="kk-KZ" dirty="0" smtClean="0"/>
                      <a:t>3,5</a:t>
                    </a:r>
                    <a:endParaRPr lang="en-US" dirty="0"/>
                  </a:p>
                </c:rich>
              </c:tx>
            </c:dLbl>
            <c:dLbl>
              <c:idx val="1"/>
              <c:layout>
                <c:manualLayout>
                  <c:x val="2.624403439001735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kk-KZ" sz="1100" dirty="0" smtClean="0">
                        <a:latin typeface="+mn-lt"/>
                      </a:rPr>
                      <a:t>2,8</a:t>
                    </a:r>
                    <a:endParaRPr lang="en-US" dirty="0"/>
                  </a:p>
                </c:rich>
              </c:tx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kk-KZ" sz="1100" dirty="0" smtClean="0">
                        <a:latin typeface="+mn-lt"/>
                      </a:rPr>
                      <a:t>4,6</a:t>
                    </a:r>
                    <a:endParaRPr lang="en-US" dirty="0"/>
                  </a:p>
                </c:rich>
              </c:tx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70169293636933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kk-KZ" sz="1100" dirty="0" smtClean="0">
                        <a:latin typeface="+mn-lt"/>
                      </a:rPr>
                      <a:t>3,2</a:t>
                    </a:r>
                    <a:endParaRPr lang="en-US" dirty="0"/>
                  </a:p>
                </c:rich>
              </c:tx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100" b="1">
                    <a:latin typeface="+mn-lt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барлығы</c:v>
                </c:pt>
                <c:pt idx="1">
                  <c:v>азық-түлік тауарлар</c:v>
                </c:pt>
                <c:pt idx="2">
                  <c:v>азық-түлік емес тауарлар</c:v>
                </c:pt>
                <c:pt idx="3">
                  <c:v>ақылы қызметтер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4.2</c:v>
                </c:pt>
                <c:pt idx="1">
                  <c:v>4.7</c:v>
                </c:pt>
                <c:pt idx="2">
                  <c:v>4.5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50800" h="50800" prst="coolSlant"/>
            </a:sp3d>
          </c:spPr>
          <c:cat>
            <c:strRef>
              <c:f>Лист1!$A$2:$A$5</c:f>
              <c:strCache>
                <c:ptCount val="4"/>
                <c:pt idx="0">
                  <c:v>барлығы</c:v>
                </c:pt>
                <c:pt idx="1">
                  <c:v>азық-түлік тауарлар</c:v>
                </c:pt>
                <c:pt idx="2">
                  <c:v>азық-түлік емес тауарлар</c:v>
                </c:pt>
                <c:pt idx="3">
                  <c:v>ақылы қызметтер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4.2</c:v>
                </c:pt>
                <c:pt idx="1">
                  <c:v>8</c:v>
                </c:pt>
                <c:pt idx="2">
                  <c:v>3</c:v>
                </c:pt>
                <c:pt idx="3">
                  <c:v>-1.5</c:v>
                </c:pt>
              </c:numCache>
            </c:numRef>
          </c:val>
        </c:ser>
        <c:axId val="102954112"/>
        <c:axId val="102955648"/>
      </c:barChart>
      <c:catAx>
        <c:axId val="102954112"/>
        <c:scaling>
          <c:orientation val="minMax"/>
        </c:scaling>
        <c:delete val="1"/>
        <c:axPos val="b"/>
        <c:numFmt formatCode="General" sourceLinked="0"/>
        <c:tickLblPos val="none"/>
        <c:crossAx val="102955648"/>
        <c:crosses val="autoZero"/>
        <c:auto val="1"/>
        <c:lblAlgn val="ctr"/>
        <c:lblOffset val="100"/>
      </c:catAx>
      <c:valAx>
        <c:axId val="10295564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02954112"/>
        <c:crosses val="autoZero"/>
        <c:crossBetween val="between"/>
      </c:valAx>
      <c:spPr>
        <a:noFill/>
        <a:ln w="25366">
          <a:noFill/>
        </a:ln>
      </c:spPr>
    </c:plotArea>
    <c:legend>
      <c:legendPos val="r"/>
      <c:layout>
        <c:manualLayout>
          <c:xMode val="edge"/>
          <c:yMode val="edge"/>
          <c:x val="1.6838337781387203E-2"/>
          <c:y val="0.75712377203266212"/>
          <c:w val="0.97668795427625199"/>
          <c:h val="0.2428762279673379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578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0626647586053571E-2"/>
          <c:y val="0.26683943028868667"/>
          <c:w val="0.63549374760702393"/>
          <c:h val="0.54606180748692967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Область</c:v>
                </c:pt>
              </c:strCache>
            </c:strRef>
          </c:tx>
          <c:spPr>
            <a:ln cmpd="sng">
              <a:headEnd w="lg" len="lg"/>
              <a:tailEnd w="lg" len="lg"/>
            </a:ln>
          </c:spPr>
          <c:dLbls>
            <c:dLbl>
              <c:idx val="0"/>
              <c:layout>
                <c:manualLayout>
                  <c:x val="-1.5890612526807589E-2"/>
                  <c:y val="4.7899182419718564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2.118748336907679E-2"/>
                  <c:y val="5.297438648544406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4,8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4.893537066834832E-2"/>
                  <c:y val="6.298171257855787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4,9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2.6072792412314061E-3"/>
                  <c:y val="7.1758780740354125E-3"/>
                </c:manualLayout>
              </c:layout>
              <c:tx>
                <c:rich>
                  <a:bodyPr/>
                  <a:lstStyle/>
                  <a:p>
                    <a:r>
                      <a:rPr lang="kk-KZ" sz="1200" dirty="0" smtClean="0"/>
                      <a:t>4,8</a:t>
                    </a:r>
                    <a:endParaRPr lang="en-US" sz="1200" dirty="0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2018 год 3 квартал</c:v>
                </c:pt>
                <c:pt idx="1">
                  <c:v>2019 год 3 квартал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4.9000000000000004</c:v>
                </c:pt>
                <c:pt idx="1">
                  <c:v>4.8</c:v>
                </c:pt>
              </c:numCache>
            </c:numRef>
          </c:val>
        </c:ser>
        <c:marker val="1"/>
        <c:axId val="103332480"/>
        <c:axId val="103068032"/>
      </c:lineChart>
      <c:catAx>
        <c:axId val="10333248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3068032"/>
        <c:crosses val="autoZero"/>
        <c:auto val="1"/>
        <c:lblAlgn val="ctr"/>
        <c:lblOffset val="100"/>
      </c:catAx>
      <c:valAx>
        <c:axId val="103068032"/>
        <c:scaling>
          <c:orientation val="minMax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03332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116074772091157"/>
          <c:y val="0.35057422783529302"/>
          <c:w val="0.17286665092974637"/>
          <c:h val="9.6225134020409664E-2"/>
        </c:manualLayout>
      </c:layout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0.35089</cdr:x>
      <cdr:y>0.54837</cdr:y>
    </cdr:from>
    <cdr:to>
      <cdr:x>0.51144</cdr:x>
      <cdr:y>0.64003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810524" y="2040044"/>
          <a:ext cx="828403" cy="34101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0.27315</cdr:x>
      <cdr:y>0.86535</cdr:y>
    </cdr:from>
    <cdr:to>
      <cdr:x>0.52974</cdr:x>
      <cdr:y>0.96072</cdr:y>
    </cdr:to>
    <cdr:sp macro="" textlink="">
      <cdr:nvSpPr>
        <cdr:cNvPr id="4" name="TextBox 14"/>
        <cdr:cNvSpPr txBox="1"/>
      </cdr:nvSpPr>
      <cdr:spPr>
        <a:xfrm xmlns:a="http://schemas.openxmlformats.org/drawingml/2006/main">
          <a:off x="1371124" y="2373828"/>
          <a:ext cx="1287999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9683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9367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9050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38732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98417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58099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17781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77465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k-KZ" sz="1100" dirty="0" smtClean="0"/>
            <a:t>январь-декабрь </a:t>
          </a:r>
          <a:endParaRPr lang="ru-RU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0.04035</cdr:x>
      <cdr:y>0.24082</cdr:y>
    </cdr:from>
    <cdr:to>
      <cdr:x>0.8801</cdr:x>
      <cdr:y>0.30013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75749" y="647564"/>
          <a:ext cx="3657621" cy="15948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0.33817</cdr:x>
      <cdr:y>0.81416</cdr:y>
    </cdr:from>
    <cdr:to>
      <cdr:x>0.42849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72941" y="2189284"/>
          <a:ext cx="393405" cy="499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4,4</a:t>
          </a:r>
        </a:p>
        <a:p xmlns:a="http://schemas.openxmlformats.org/drawingml/2006/main">
          <a:r>
            <a:rPr lang="ru-RU" dirty="0" smtClean="0"/>
            <a:t>4,4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0.28202</cdr:x>
      <cdr:y>0.84579</cdr:y>
    </cdr:from>
    <cdr:to>
      <cdr:x>0.34305</cdr:x>
      <cdr:y>0.87347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228392" y="2274344"/>
          <a:ext cx="265814" cy="7442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0.28202</cdr:x>
      <cdr:y>0.9051</cdr:y>
    </cdr:from>
    <cdr:to>
      <cdr:x>0.34305</cdr:x>
      <cdr:y>0.93278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228394" y="2433833"/>
          <a:ext cx="265813" cy="7442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0.39438</cdr:x>
      <cdr:y>0.51927</cdr:y>
    </cdr:from>
    <cdr:to>
      <cdr:x>0.55285</cdr:x>
      <cdr:y>0.68797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008575" y="1164946"/>
          <a:ext cx="807087" cy="37846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0.86148</cdr:y>
    </cdr:from>
    <cdr:to>
      <cdr:x>0.71922</cdr:x>
      <cdr:y>0.92189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0" y="2117671"/>
          <a:ext cx="3654438" cy="14849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DE5C8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0.56207</cdr:x>
      <cdr:y>0.83723</cdr:y>
    </cdr:from>
    <cdr:to>
      <cdr:x>1</cdr:x>
      <cdr:y>0.9374</cdr:y>
    </cdr:to>
    <cdr:sp macro="" textlink="">
      <cdr:nvSpPr>
        <cdr:cNvPr id="3" name="TextBox 20"/>
        <cdr:cNvSpPr txBox="1"/>
      </cdr:nvSpPr>
      <cdr:spPr>
        <a:xfrm xmlns:a="http://schemas.openxmlformats.org/drawingml/2006/main">
          <a:off x="2855941" y="2058080"/>
          <a:ext cx="2225172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9683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9367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9050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38732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98417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58099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17781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77465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kk-KZ" sz="1000" b="1" dirty="0" smtClean="0">
              <a:cs typeface="Arial" panose="020B0604020202020204" pitchFamily="34" charset="0"/>
            </a:rPr>
            <a:t>Республика Казахстан –103,8</a:t>
          </a:r>
          <a:endParaRPr lang="ru-RU" sz="1000" b="1" dirty="0"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0.44737</cdr:x>
      <cdr:y>0.84704</cdr:y>
    </cdr:from>
    <cdr:to>
      <cdr:x>0.59176</cdr:x>
      <cdr:y>0.93355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73158" y="2082185"/>
          <a:ext cx="733646" cy="212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71,4</a:t>
          </a:r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0.04159</cdr:x>
      <cdr:y>0.86119</cdr:y>
    </cdr:from>
    <cdr:to>
      <cdr:x>0.75872</cdr:x>
      <cdr:y>0.90665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11788" y="2600604"/>
          <a:ext cx="3651575" cy="13728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DE5C8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0.61023</cdr:x>
      <cdr:y>0.8622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67507" y="2261996"/>
          <a:ext cx="1767663" cy="361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0.56168</cdr:x>
      <cdr:y>0.88651</cdr:y>
    </cdr:from>
    <cdr:to>
      <cdr:x>0.99707</cdr:x>
      <cdr:y>0.99521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729092" y="2446316"/>
          <a:ext cx="2115475" cy="2999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k-KZ" sz="1000" b="1" dirty="0" smtClean="0"/>
            <a:t>Республика Казахстан-191,1</a:t>
          </a:r>
          <a:endParaRPr lang="ru-RU" sz="1000" b="1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0.14407</cdr:x>
      <cdr:y>0.87274</cdr:y>
    </cdr:from>
    <cdr:to>
      <cdr:x>0.43406</cdr:x>
      <cdr:y>1</cdr:y>
    </cdr:to>
    <cdr:sp macro="" textlink="">
      <cdr:nvSpPr>
        <cdr:cNvPr id="2" name="Text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9510" y="1912270"/>
          <a:ext cx="1347616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9683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9367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9050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38732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98417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58099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17781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77465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kk-KZ" altLang="ru-RU" sz="1100" b="0" dirty="0" smtClean="0">
              <a:solidFill>
                <a:srgbClr val="000066"/>
              </a:solidFill>
              <a:latin typeface="+mn-lt"/>
              <a:cs typeface="Arial" charset="0"/>
            </a:rPr>
            <a:t>2018</a:t>
          </a:r>
          <a:r>
            <a:rPr lang="kk-KZ" altLang="ru-RU" sz="1200" b="0" dirty="0" smtClean="0">
              <a:solidFill>
                <a:srgbClr val="000066"/>
              </a:solidFill>
              <a:latin typeface="+mn-lt"/>
              <a:cs typeface="Arial" charset="0"/>
            </a:rPr>
            <a:t> год</a:t>
          </a:r>
          <a:endParaRPr lang="ru-RU" altLang="ru-RU" sz="1200" b="0" dirty="0">
            <a:solidFill>
              <a:srgbClr val="000066"/>
            </a:solidFill>
            <a:latin typeface="+mn-lt"/>
            <a:cs typeface="Arial" charset="0"/>
          </a:endParaRPr>
        </a:p>
      </cdr:txBody>
    </cdr:sp>
  </cdr:relSizeAnchor>
  <cdr:relSizeAnchor xmlns:cdr="http://schemas.openxmlformats.org/drawingml/2006/chartDrawing">
    <cdr:from>
      <cdr:x>0.22271</cdr:x>
      <cdr:y>0.34549</cdr:y>
    </cdr:from>
    <cdr:to>
      <cdr:x>0.38052</cdr:x>
      <cdr:y>0.49275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34967" y="835550"/>
          <a:ext cx="733361" cy="35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lang="ru-RU" sz="1600" b="1" i="0" u="none" strike="noStrike" kern="1200" baseline="0">
              <a:solidFill>
                <a:srgbClr val="0000CC"/>
              </a:solidFill>
              <a:latin typeface="+mn-lt"/>
              <a:ea typeface="+mn-ea"/>
              <a:cs typeface="Arial" pitchFamily="34" charset="0"/>
            </a:defRPr>
          </a:pPr>
          <a:r>
            <a:rPr lang="kk-KZ" sz="1600" b="1" kern="1200" dirty="0" smtClean="0">
              <a:solidFill>
                <a:schemeClr val="bg1"/>
              </a:solidFill>
              <a:cs typeface="Arial" pitchFamily="34" charset="0"/>
            </a:rPr>
            <a:t>189,6млрд. тенге</a:t>
          </a:r>
          <a:endParaRPr lang="ru-RU" sz="1600" b="1" kern="1200" dirty="0">
            <a:solidFill>
              <a:schemeClr val="bg1"/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0.58347</cdr:x>
      <cdr:y>0.3258</cdr:y>
    </cdr:from>
    <cdr:to>
      <cdr:x>0.74128</cdr:x>
      <cdr:y>0.47307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711449" y="709184"/>
          <a:ext cx="733361" cy="320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rgbClr val="4472C4">
                  <a:lumMod val="50000"/>
                </a:srgbClr>
              </a:solidFill>
              <a:latin typeface="Constantia" panose="02030602050306030303" pitchFamily="18" charset="0"/>
              <a:ea typeface="+mn-ea"/>
              <a:cs typeface="Arial" panose="020B0604020202020204" pitchFamily="34" charset="0"/>
            </a:defRPr>
          </a:pPr>
          <a:r>
            <a:rPr lang="kk-KZ" sz="1600" b="1" kern="1200" dirty="0" smtClean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rPr>
            <a:t>228,5 </a:t>
          </a:r>
          <a:r>
            <a:rPr lang="kk-KZ" sz="1600" b="1" kern="1200" dirty="0" smtClean="0">
              <a:solidFill>
                <a:schemeClr val="bg1"/>
              </a:solidFill>
              <a:latin typeface="Calibri" pitchFamily="34" charset="0"/>
              <a:cs typeface="Arial" panose="020B0604020202020204" pitchFamily="34" charset="0"/>
            </a:rPr>
            <a:t>млрд. тенге</a:t>
          </a:r>
          <a:endParaRPr lang="ru-RU" sz="1600" b="1" kern="1200" dirty="0">
            <a:solidFill>
              <a:schemeClr val="bg1"/>
            </a:solidFill>
            <a:latin typeface="Calibri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0.3688</cdr:x>
      <cdr:y>0.33983</cdr:y>
    </cdr:from>
    <cdr:to>
      <cdr:x>0.59877</cdr:x>
      <cdr:y>0.42926</cdr:y>
    </cdr:to>
    <cdr:sp macro="" textlink="">
      <cdr:nvSpPr>
        <cdr:cNvPr id="4" name="TextBox 3"/>
        <cdr:cNvSpPr txBox="1"/>
      </cdr:nvSpPr>
      <cdr:spPr>
        <a:xfrm xmlns:a="http://schemas.openxmlformats.org/drawingml/2006/main" rot="20198864">
          <a:off x="1713846" y="821865"/>
          <a:ext cx="1068704" cy="216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k-KZ" dirty="0" smtClean="0"/>
            <a:t>ИФО </a:t>
          </a:r>
          <a:r>
            <a:rPr lang="kk-KZ" sz="1100" dirty="0" smtClean="0"/>
            <a:t>– 115,0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0.52176</cdr:x>
      <cdr:y>0.87274</cdr:y>
    </cdr:from>
    <cdr:to>
      <cdr:x>0.81175</cdr:x>
      <cdr:y>1</cdr:y>
    </cdr:to>
    <cdr:sp macro="" textlink="">
      <cdr:nvSpPr>
        <cdr:cNvPr id="6" name="Text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24678" y="1927420"/>
          <a:ext cx="1347617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kk-KZ" altLang="ru-RU" sz="1200" b="0" dirty="0" smtClean="0">
              <a:solidFill>
                <a:srgbClr val="000066"/>
              </a:solidFill>
              <a:latin typeface="+mn-lt"/>
              <a:cs typeface="Arial" charset="0"/>
            </a:rPr>
            <a:t>2019 год</a:t>
          </a:r>
          <a:endParaRPr lang="ru-RU" altLang="ru-RU" sz="1200" b="0" dirty="0">
            <a:solidFill>
              <a:srgbClr val="000066"/>
            </a:solidFill>
            <a:latin typeface="+mn-lt"/>
            <a:cs typeface="Arial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0.30009</cdr:x>
      <cdr:y>0.77738</cdr:y>
    </cdr:from>
    <cdr:to>
      <cdr:x>0.48027</cdr:x>
      <cdr:y>0.85923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70919" y="1693178"/>
          <a:ext cx="823091" cy="178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k-KZ" sz="1000" b="1" kern="1200" dirty="0" smtClean="0">
              <a:solidFill>
                <a:srgbClr val="4472C4">
                  <a:lumMod val="50000"/>
                </a:srgbClr>
              </a:solidFill>
              <a:latin typeface="Calibri" pitchFamily="34" charset="0"/>
            </a:rPr>
            <a:t>Связь</a:t>
          </a:r>
        </a:p>
        <a:p xmlns:a="http://schemas.openxmlformats.org/drawingml/2006/main">
          <a:endParaRPr lang="ru-RU" sz="1000" b="1" kern="1200" dirty="0">
            <a:solidFill>
              <a:srgbClr val="4472C4">
                <a:lumMod val="50000"/>
              </a:srgbClr>
            </a:solidFill>
            <a:latin typeface="Calibri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2.95671E-6</cdr:x>
      <cdr:y>8.49516E-5</cdr:y>
    </cdr:from>
    <cdr:to>
      <cdr:x>2.95671E-6</cdr:x>
      <cdr:y>8.49516E-5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13" y="451"/>
          <a:ext cx="0" cy="0"/>
          <a:chOff x="13" y="451"/>
          <a:chExt cx="0" cy="0"/>
        </a:xfrm>
      </cdr:grpSpPr>
    </cdr:grpSp>
  </cdr:relSizeAnchor>
  <cdr:relSizeAnchor xmlns:cdr="http://schemas.openxmlformats.org/drawingml/2006/chartDrawing">
    <cdr:from>
      <cdr:x>0.32013</cdr:x>
      <cdr:y>0.88051</cdr:y>
    </cdr:from>
    <cdr:to>
      <cdr:x>0.5062</cdr:x>
      <cdr:y>0.91406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416124" y="4678944"/>
          <a:ext cx="823091" cy="178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kern="1200" dirty="0" smtClean="0">
              <a:solidFill>
                <a:prstClr val="black"/>
              </a:solidFill>
              <a:latin typeface="Calibri" pitchFamily="34" charset="0"/>
            </a:rPr>
            <a:t>Шымкент</a:t>
          </a:r>
          <a:endParaRPr lang="ru-RU" sz="1000" kern="1200" dirty="0">
            <a:solidFill>
              <a:prstClr val="black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0.33606</cdr:x>
      <cdr:y>0.83559</cdr:y>
    </cdr:from>
    <cdr:to>
      <cdr:x>0.52213</cdr:x>
      <cdr:y>0.86915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486561" y="4440269"/>
          <a:ext cx="823088" cy="178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k-KZ" sz="1000" kern="1200" dirty="0" smtClean="0">
              <a:solidFill>
                <a:prstClr val="black"/>
              </a:solidFill>
              <a:latin typeface="Calibri" pitchFamily="34" charset="0"/>
            </a:rPr>
            <a:t>г.Нур - Султан</a:t>
          </a:r>
          <a:endParaRPr lang="ru-RU" sz="1000" kern="1200" dirty="0">
            <a:solidFill>
              <a:prstClr val="black"/>
            </a:solidFill>
            <a:latin typeface="Calibri" pitchFamily="34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0.27941</cdr:x>
      <cdr:y>0.83445</cdr:y>
    </cdr:from>
    <cdr:to>
      <cdr:x>0.47658</cdr:x>
      <cdr:y>0.94087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73793" y="1870278"/>
          <a:ext cx="757775" cy="238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0.66857</cdr:x>
      <cdr:y>0.80234</cdr:y>
    </cdr:from>
    <cdr:to>
      <cdr:x>0.94286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01009" y="1798307"/>
          <a:ext cx="1272208" cy="443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0.24286</cdr:x>
      <cdr:y>0.84372</cdr:y>
    </cdr:from>
    <cdr:to>
      <cdr:x>0.5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33343" y="1891063"/>
          <a:ext cx="988223" cy="350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0.23469</cdr:x>
      <cdr:y>0.84627</cdr:y>
    </cdr:from>
    <cdr:to>
      <cdr:x>0.48039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81771" y="2079612"/>
          <a:ext cx="818408" cy="377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k-KZ" dirty="0" smtClean="0">
              <a:solidFill>
                <a:srgbClr val="002060"/>
              </a:solidFill>
            </a:rPr>
            <a:t>201</a:t>
          </a:r>
          <a:r>
            <a:rPr lang="ru-RU" dirty="0" smtClean="0">
              <a:solidFill>
                <a:srgbClr val="002060"/>
              </a:solidFill>
            </a:rPr>
            <a:t>8 </a:t>
          </a:r>
          <a:r>
            <a:rPr lang="kk-KZ" dirty="0" smtClean="0">
              <a:solidFill>
                <a:srgbClr val="002060"/>
              </a:solidFill>
            </a:rPr>
            <a:t>год</a:t>
          </a:r>
          <a:endParaRPr lang="ru-RU" sz="11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0.70706</cdr:x>
      <cdr:y>0.83778</cdr:y>
    </cdr:from>
    <cdr:to>
      <cdr:x>0.96481</cdr:x>
      <cdr:y>0.94959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355221" y="2058754"/>
          <a:ext cx="858604" cy="274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k-KZ" sz="1100" dirty="0" smtClean="0">
              <a:solidFill>
                <a:srgbClr val="002060"/>
              </a:solidFill>
            </a:rPr>
            <a:t>201</a:t>
          </a:r>
          <a:r>
            <a:rPr lang="ru-RU" sz="1100" dirty="0" smtClean="0">
              <a:solidFill>
                <a:srgbClr val="002060"/>
              </a:solidFill>
            </a:rPr>
            <a:t>9</a:t>
          </a:r>
          <a:r>
            <a:rPr lang="kk-KZ" sz="1100" dirty="0" smtClean="0"/>
            <a:t> </a:t>
          </a:r>
          <a:r>
            <a:rPr lang="kk-KZ" sz="1100" dirty="0" smtClean="0">
              <a:solidFill>
                <a:srgbClr val="002060"/>
              </a:solidFill>
            </a:rPr>
            <a:t>год</a:t>
          </a:r>
          <a:endParaRPr lang="ru-RU" sz="11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0.22309</cdr:x>
      <cdr:y>0.23221</cdr:y>
    </cdr:from>
    <cdr:to>
      <cdr:x>0.38861</cdr:x>
      <cdr:y>0.43324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2177" y="517548"/>
          <a:ext cx="543244" cy="448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0.69607</cdr:x>
      <cdr:y>0.07186</cdr:y>
    </cdr:from>
    <cdr:to>
      <cdr:x>0.91322</cdr:x>
      <cdr:y>0.28491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059218" y="186700"/>
          <a:ext cx="954365" cy="553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800" b="1" i="0" u="none" strike="noStrike" kern="1200" baseline="0">
              <a:solidFill>
                <a:srgbClr val="4472C4">
                  <a:lumMod val="50000"/>
                </a:srgbClr>
              </a:solidFill>
              <a:latin typeface="Constantia" panose="02030602050306030303" pitchFamily="18" charset="0"/>
              <a:ea typeface="+mn-ea"/>
              <a:cs typeface="Arial" panose="020B0604020202020204" pitchFamily="34" charset="0"/>
            </a:defRPr>
          </a:pPr>
          <a:r>
            <a:rPr lang="ru-RU" sz="1600" b="1" kern="1200" dirty="0" smtClean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rPr>
            <a:t>391,1</a:t>
          </a:r>
          <a:endParaRPr lang="ru-RU" sz="1600" b="1" kern="1200" dirty="0">
            <a:solidFill>
              <a:schemeClr val="tx1"/>
            </a:solidFill>
            <a:latin typeface="Calibri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0.2389</cdr:x>
      <cdr:y>0.19073</cdr:y>
    </cdr:from>
    <cdr:to>
      <cdr:x>0.45458</cdr:x>
      <cdr:y>0.36681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049960" y="495496"/>
          <a:ext cx="947904" cy="457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rgbClr val="4472C4">
                  <a:lumMod val="50000"/>
                </a:srgbClr>
              </a:solidFill>
              <a:latin typeface="Constantia" panose="02030602050306030303" pitchFamily="18" charset="0"/>
              <a:ea typeface="+mn-ea"/>
              <a:cs typeface="Arial" panose="020B0604020202020204" pitchFamily="34" charset="0"/>
            </a:defRPr>
          </a:pPr>
          <a:r>
            <a:rPr lang="ru-RU" sz="1600" b="1" kern="1200" dirty="0" smtClean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rPr>
            <a:t>319,5</a:t>
          </a:r>
          <a:endParaRPr lang="ru-RU" sz="1600" b="1" kern="1200" dirty="0">
            <a:solidFill>
              <a:schemeClr val="tx1"/>
            </a:solidFill>
            <a:latin typeface="Calibri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0.46436</cdr:x>
      <cdr:y>0.47443</cdr:y>
    </cdr:from>
    <cdr:to>
      <cdr:x>0.6863</cdr:x>
      <cdr:y>0.64242</cdr:y>
    </cdr:to>
    <cdr:sp macro="" textlink="">
      <cdr:nvSpPr>
        <cdr:cNvPr id="17" name="Прямая со стрелкой 16"/>
        <cdr:cNvSpPr/>
      </cdr:nvSpPr>
      <cdr:spPr>
        <a:xfrm xmlns:a="http://schemas.openxmlformats.org/drawingml/2006/main" flipV="1">
          <a:off x="2040832" y="1232554"/>
          <a:ext cx="975418" cy="436428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0.27907</cdr:x>
      <cdr:y>0.86047</cdr:y>
    </cdr:from>
    <cdr:to>
      <cdr:x>0.58294</cdr:x>
      <cdr:y>0.89586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16752" y="3855125"/>
          <a:ext cx="1433751" cy="158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kk-KZ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ЗКО</a:t>
          </a:r>
          <a:endParaRPr lang="ru-RU" dirty="0">
            <a:solidFill>
              <a:schemeClr val="accent5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0.27907</cdr:x>
      <cdr:y>0.91434</cdr:y>
    </cdr:from>
    <cdr:to>
      <cdr:x>0.58294</cdr:x>
      <cdr:y>0.95027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316737" y="4267858"/>
          <a:ext cx="1433751" cy="167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kk-KZ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Қызылординская</a:t>
          </a:r>
          <a:endParaRPr lang="ru-RU" dirty="0">
            <a:solidFill>
              <a:schemeClr val="accent5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0.6186</cdr:x>
      <cdr:y>0.90203</cdr:y>
    </cdr:from>
    <cdr:to>
      <cdr:x>0.9814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18765" y="4041366"/>
          <a:ext cx="1711757" cy="438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sz="1200" dirty="0" smtClean="0">
              <a:latin typeface="Calibri" pitchFamily="34" charset="0"/>
              <a:cs typeface="Calibri" pitchFamily="34" charset="0"/>
            </a:rPr>
            <a:t>2019 ж. Болжам -103,1</a:t>
          </a:r>
          <a:endParaRPr lang="ru-RU" sz="120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0.27941</cdr:x>
      <cdr:y>0.83445</cdr:y>
    </cdr:from>
    <cdr:to>
      <cdr:x>0.47658</cdr:x>
      <cdr:y>0.94087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73793" y="1870278"/>
          <a:ext cx="757775" cy="238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0.66857</cdr:x>
      <cdr:y>0.80234</cdr:y>
    </cdr:from>
    <cdr:to>
      <cdr:x>0.94286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01009" y="1798307"/>
          <a:ext cx="1272208" cy="443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0.24286</cdr:x>
      <cdr:y>0.84372</cdr:y>
    </cdr:from>
    <cdr:to>
      <cdr:x>0.5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33343" y="1891063"/>
          <a:ext cx="988223" cy="350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0.24734</cdr:x>
      <cdr:y>0.77741</cdr:y>
    </cdr:from>
    <cdr:to>
      <cdr:x>0.49304</cdr:x>
      <cdr:y>0.93114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17379" y="1827982"/>
          <a:ext cx="1109967" cy="361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k-KZ" dirty="0" smtClean="0">
              <a:solidFill>
                <a:srgbClr val="002060"/>
              </a:solidFill>
            </a:rPr>
            <a:t>2018 год</a:t>
          </a:r>
          <a:endParaRPr lang="ru-RU" sz="11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0.71339</cdr:x>
      <cdr:y>0.79322</cdr:y>
    </cdr:from>
    <cdr:to>
      <cdr:x>0.97114</cdr:x>
      <cdr:y>0.90503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22769" y="1865168"/>
          <a:ext cx="1164404" cy="262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k-KZ" sz="1100" dirty="0" smtClean="0">
              <a:solidFill>
                <a:srgbClr val="002060"/>
              </a:solidFill>
            </a:rPr>
            <a:t>2019 год</a:t>
          </a:r>
          <a:endParaRPr lang="ru-RU" sz="11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0.22309</cdr:x>
      <cdr:y>0.23221</cdr:y>
    </cdr:from>
    <cdr:to>
      <cdr:x>0.38861</cdr:x>
      <cdr:y>0.43324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2177" y="517548"/>
          <a:ext cx="543244" cy="448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0.72304</cdr:x>
      <cdr:y>0.10255</cdr:y>
    </cdr:from>
    <cdr:to>
      <cdr:x>0.95098</cdr:x>
      <cdr:y>0.3156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08465" y="251999"/>
          <a:ext cx="759278" cy="523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800" b="1" i="0" u="none" strike="noStrike" kern="1200" baseline="0">
              <a:solidFill>
                <a:srgbClr val="4472C4">
                  <a:lumMod val="50000"/>
                </a:srgbClr>
              </a:solidFill>
              <a:latin typeface="Constantia" panose="02030602050306030303" pitchFamily="18" charset="0"/>
              <a:ea typeface="+mn-ea"/>
              <a:cs typeface="Arial" panose="020B0604020202020204" pitchFamily="34" charset="0"/>
            </a:defRPr>
          </a:pPr>
          <a:r>
            <a:rPr lang="kk-KZ" sz="1600" b="1" kern="1200" dirty="0" smtClean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rPr>
            <a:t>274,8</a:t>
          </a:r>
          <a:endParaRPr lang="ru-RU" sz="1600" b="1" kern="1200" dirty="0">
            <a:solidFill>
              <a:schemeClr val="tx1"/>
            </a:solidFill>
            <a:latin typeface="Calibri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0.26471</cdr:x>
      <cdr:y>0.22922</cdr:y>
    </cdr:from>
    <cdr:to>
      <cdr:x>0.48039</cdr:x>
      <cdr:y>0.4053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881742" y="563271"/>
          <a:ext cx="718457" cy="432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rgbClr val="4472C4">
                  <a:lumMod val="50000"/>
                </a:srgbClr>
              </a:solidFill>
              <a:latin typeface="Constantia" panose="02030602050306030303" pitchFamily="18" charset="0"/>
              <a:ea typeface="+mn-ea"/>
              <a:cs typeface="Arial" panose="020B0604020202020204" pitchFamily="34" charset="0"/>
            </a:defRPr>
          </a:pPr>
          <a:r>
            <a:rPr lang="kk-KZ" sz="1600" b="1" kern="1200" dirty="0" smtClean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rPr>
            <a:t>234,0</a:t>
          </a:r>
          <a:endParaRPr lang="ru-RU" sz="1600" b="1" kern="1200" dirty="0">
            <a:solidFill>
              <a:schemeClr val="tx1"/>
            </a:solidFill>
            <a:latin typeface="Calibri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0.49851</cdr:x>
      <cdr:y>0.47633</cdr:y>
    </cdr:from>
    <cdr:to>
      <cdr:x>0.71894</cdr:x>
      <cdr:y>0.64996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V="1">
          <a:off x="2252062" y="1120033"/>
          <a:ext cx="995808" cy="40827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0.48992</cdr:x>
      <cdr:y>0.57349</cdr:y>
    </cdr:from>
    <cdr:to>
      <cdr:x>0.65047</cdr:x>
      <cdr:y>0.66516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493546" y="2146152"/>
          <a:ext cx="817148" cy="34305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0.15368</cdr:x>
      <cdr:y>0.87851</cdr:y>
    </cdr:from>
    <cdr:to>
      <cdr:x>0.44367</cdr:x>
      <cdr:y>1</cdr:y>
    </cdr:to>
    <cdr:sp macro="" textlink="">
      <cdr:nvSpPr>
        <cdr:cNvPr id="2" name="Text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4185" y="2124650"/>
          <a:ext cx="1347616" cy="293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9683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9367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9050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38732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98417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58099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17781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77465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kk-KZ" altLang="ru-RU" sz="1200" b="0" dirty="0" smtClean="0">
              <a:solidFill>
                <a:srgbClr val="000066"/>
              </a:solidFill>
              <a:latin typeface="+mn-lt"/>
              <a:cs typeface="Arial" charset="0"/>
            </a:rPr>
            <a:t>2018 год</a:t>
          </a:r>
          <a:endParaRPr lang="ru-RU" altLang="ru-RU" sz="1200" b="0" dirty="0">
            <a:solidFill>
              <a:srgbClr val="000066"/>
            </a:solidFill>
            <a:latin typeface="+mn-lt"/>
            <a:cs typeface="Arial" charset="0"/>
          </a:endParaRPr>
        </a:p>
      </cdr:txBody>
    </cdr:sp>
  </cdr:relSizeAnchor>
  <cdr:relSizeAnchor xmlns:cdr="http://schemas.openxmlformats.org/drawingml/2006/chartDrawing">
    <cdr:from>
      <cdr:x>0.23366</cdr:x>
      <cdr:y>0.34813</cdr:y>
    </cdr:from>
    <cdr:to>
      <cdr:x>0.40073</cdr:x>
      <cdr:y>0.50535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85849" y="841950"/>
          <a:ext cx="776389" cy="380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rgbClr val="4472C4">
                  <a:lumMod val="50000"/>
                </a:srgbClr>
              </a:solidFill>
              <a:latin typeface="Constantia" panose="02030602050306030303" pitchFamily="18" charset="0"/>
              <a:ea typeface="+mn-ea"/>
              <a:cs typeface="Arial" panose="020B0604020202020204" pitchFamily="34" charset="0"/>
            </a:defRPr>
          </a:pPr>
          <a:r>
            <a:rPr lang="kk-KZ" sz="1600" b="1" kern="1200" dirty="0" smtClean="0">
              <a:solidFill>
                <a:schemeClr val="bg1"/>
              </a:solidFill>
              <a:latin typeface="Calibri" pitchFamily="34" charset="0"/>
              <a:cs typeface="Arial" panose="020B0604020202020204" pitchFamily="34" charset="0"/>
            </a:rPr>
            <a:t>80,2 млрд.тенге</a:t>
          </a:r>
          <a:endParaRPr lang="ru-RU" sz="1600" b="1" kern="1200" dirty="0">
            <a:solidFill>
              <a:schemeClr val="bg1"/>
            </a:solidFill>
            <a:latin typeface="Calibri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0.58785</cdr:x>
      <cdr:y>0.3553</cdr:y>
    </cdr:from>
    <cdr:to>
      <cdr:x>0.74566</cdr:x>
      <cdr:y>0.50257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731795" y="810080"/>
          <a:ext cx="733356" cy="335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rgbClr val="4472C4">
                  <a:lumMod val="50000"/>
                </a:srgbClr>
              </a:solidFill>
              <a:latin typeface="Constantia" panose="02030602050306030303" pitchFamily="18" charset="0"/>
              <a:ea typeface="+mn-ea"/>
              <a:cs typeface="Arial" panose="020B0604020202020204" pitchFamily="34" charset="0"/>
            </a:defRPr>
          </a:pPr>
          <a:r>
            <a:rPr lang="kk-KZ" sz="1600" b="1" kern="1200" dirty="0" smtClean="0">
              <a:solidFill>
                <a:schemeClr val="bg1"/>
              </a:solidFill>
              <a:latin typeface="Calibri" pitchFamily="34" charset="0"/>
              <a:cs typeface="Arial" panose="020B0604020202020204" pitchFamily="34" charset="0"/>
            </a:rPr>
            <a:t>89,3 млрд.тенге</a:t>
          </a:r>
          <a:endParaRPr lang="ru-RU" sz="1600" b="1" kern="1200" dirty="0">
            <a:solidFill>
              <a:schemeClr val="bg1"/>
            </a:solidFill>
            <a:latin typeface="Calibri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0.49842</cdr:x>
      <cdr:y>0.87851</cdr:y>
    </cdr:from>
    <cdr:to>
      <cdr:x>0.78841</cdr:x>
      <cdr:y>0.99536</cdr:y>
    </cdr:to>
    <cdr:sp macro="" textlink="">
      <cdr:nvSpPr>
        <cdr:cNvPr id="6" name="Text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16215" y="2082605"/>
          <a:ext cx="1347616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kk-KZ" altLang="ru-RU" sz="1200" b="0" dirty="0" smtClean="0">
              <a:solidFill>
                <a:srgbClr val="000066"/>
              </a:solidFill>
              <a:latin typeface="+mn-lt"/>
              <a:cs typeface="Arial" charset="0"/>
            </a:rPr>
            <a:t>2019 год</a:t>
          </a:r>
          <a:endParaRPr lang="ru-RU" altLang="ru-RU" sz="1200" b="0" dirty="0">
            <a:solidFill>
              <a:srgbClr val="000066"/>
            </a:solidFill>
            <a:latin typeface="+mn-lt"/>
            <a:cs typeface="Arial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2.95671E-6</cdr:x>
      <cdr:y>8.49516E-5</cdr:y>
    </cdr:from>
    <cdr:to>
      <cdr:x>2.95671E-6</cdr:x>
      <cdr:y>8.49516E-5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14" y="225"/>
          <a:ext cx="0" cy="0"/>
          <a:chOff x="14" y="225"/>
          <a:chExt cx="0" cy="0"/>
        </a:xfrm>
      </cdr:grpSpPr>
    </cdr:grpSp>
  </cdr:relSizeAnchor>
  <cdr:relSizeAnchor xmlns:cdr="http://schemas.openxmlformats.org/drawingml/2006/chartDrawing">
    <cdr:from>
      <cdr:x>0.16351</cdr:x>
      <cdr:y>0.76181</cdr:y>
    </cdr:from>
    <cdr:to>
      <cdr:x>0.33391</cdr:x>
      <cdr:y>0.82919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55346" y="2015404"/>
          <a:ext cx="787179" cy="178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kern="1200" dirty="0" err="1" smtClean="0">
              <a:solidFill>
                <a:srgbClr val="4472C4">
                  <a:lumMod val="50000"/>
                </a:srgbClr>
              </a:solidFill>
              <a:latin typeface="Calibri" pitchFamily="34" charset="0"/>
            </a:rPr>
            <a:t>Жуалы</a:t>
          </a:r>
          <a:endParaRPr lang="ru-RU" sz="1000" b="1" kern="1200" dirty="0">
            <a:solidFill>
              <a:srgbClr val="4472C4">
                <a:lumMod val="50000"/>
              </a:srgbClr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0.16179</cdr:x>
      <cdr:y>0.84245</cdr:y>
    </cdr:from>
    <cdr:to>
      <cdr:x>0.33219</cdr:x>
      <cdr:y>0.90983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47395" y="2228758"/>
          <a:ext cx="787179" cy="178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k-KZ" sz="1000" b="1" kern="1200" dirty="0">
              <a:solidFill>
                <a:srgbClr val="4472C4">
                  <a:lumMod val="50000"/>
                </a:srgbClr>
              </a:solidFill>
              <a:latin typeface="Calibri" pitchFamily="34" charset="0"/>
            </a:rPr>
            <a:t>К</a:t>
          </a:r>
          <a:r>
            <a:rPr lang="kk-KZ" sz="1000" b="1" kern="1200" dirty="0" smtClean="0">
              <a:solidFill>
                <a:srgbClr val="4472C4">
                  <a:lumMod val="50000"/>
                </a:srgbClr>
              </a:solidFill>
              <a:latin typeface="Calibri" pitchFamily="34" charset="0"/>
            </a:rPr>
            <a:t>ордай</a:t>
          </a:r>
          <a:endParaRPr lang="ru-RU" sz="1000" b="1" kern="1200" dirty="0">
            <a:solidFill>
              <a:srgbClr val="4472C4">
                <a:lumMod val="50000"/>
              </a:srgbClr>
            </a:solidFill>
            <a:latin typeface="Calibri" pitchFamily="34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2.95671E-6</cdr:x>
      <cdr:y>8.49516E-5</cdr:y>
    </cdr:from>
    <cdr:to>
      <cdr:x>2.95671E-6</cdr:x>
      <cdr:y>8.49516E-5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13" y="355"/>
          <a:ext cx="0" cy="0"/>
          <a:chOff x="13" y="355"/>
          <a:chExt cx="0" cy="0"/>
        </a:xfrm>
      </cdr:grpSpPr>
    </cdr:grpSp>
  </cdr:relSizeAnchor>
  <cdr:relSizeAnchor xmlns:cdr="http://schemas.openxmlformats.org/drawingml/2006/chartDrawing">
    <cdr:from>
      <cdr:x>0.36285</cdr:x>
      <cdr:y>0.78053</cdr:y>
    </cdr:from>
    <cdr:to>
      <cdr:x>0.54893</cdr:x>
      <cdr:y>0.82322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05084" y="3259500"/>
          <a:ext cx="823132" cy="178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kern="1200" dirty="0" err="1" smtClean="0">
              <a:solidFill>
                <a:prstClr val="black"/>
              </a:solidFill>
              <a:latin typeface="Calibri" pitchFamily="34" charset="0"/>
            </a:rPr>
            <a:t>Мангыстауская</a:t>
          </a:r>
          <a:endParaRPr lang="ru-RU" sz="1000" kern="1200" dirty="0">
            <a:solidFill>
              <a:prstClr val="black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0.33101</cdr:x>
      <cdr:y>0.8833</cdr:y>
    </cdr:from>
    <cdr:to>
      <cdr:x>0.51709</cdr:x>
      <cdr:y>0.92599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464217" y="3688661"/>
          <a:ext cx="823132" cy="178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kern="1200" dirty="0" smtClean="0">
              <a:solidFill>
                <a:prstClr val="black"/>
              </a:solidFill>
              <a:latin typeface="Calibri" pitchFamily="34" charset="0"/>
            </a:rPr>
            <a:t>г.Шымкент</a:t>
          </a:r>
          <a:endParaRPr lang="ru-RU" sz="1000" kern="1200" dirty="0">
            <a:solidFill>
              <a:prstClr val="black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0.32604</cdr:x>
      <cdr:y>0.83609</cdr:y>
    </cdr:from>
    <cdr:to>
      <cdr:x>0.51212</cdr:x>
      <cdr:y>0.87878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442271" y="3491519"/>
          <a:ext cx="823132" cy="178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k-KZ" sz="1000" kern="1200" dirty="0" smtClean="0">
              <a:solidFill>
                <a:prstClr val="black"/>
              </a:solidFill>
              <a:latin typeface="Calibri" pitchFamily="34" charset="0"/>
            </a:rPr>
            <a:t>г. Нур - Султан</a:t>
          </a:r>
          <a:endParaRPr lang="ru-RU" sz="1000" kern="1200" dirty="0">
            <a:solidFill>
              <a:prstClr val="black"/>
            </a:solidFill>
            <a:latin typeface="Calibri" pitchFamily="34" charset="0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0.15368</cdr:x>
      <cdr:y>0.87851</cdr:y>
    </cdr:from>
    <cdr:to>
      <cdr:x>0.44367</cdr:x>
      <cdr:y>0.98241</cdr:y>
    </cdr:to>
    <cdr:sp macro="" textlink="">
      <cdr:nvSpPr>
        <cdr:cNvPr id="2" name="Text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4168" y="2342227"/>
          <a:ext cx="1347617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9683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9367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9050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38732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98417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58099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17781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77465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kk-KZ" altLang="ru-RU" sz="1200" b="0" dirty="0" smtClean="0">
              <a:solidFill>
                <a:srgbClr val="000066"/>
              </a:solidFill>
              <a:latin typeface="+mn-lt"/>
              <a:cs typeface="Arial" charset="0"/>
            </a:rPr>
            <a:t>2018 год</a:t>
          </a:r>
          <a:endParaRPr lang="ru-RU" altLang="ru-RU" sz="1200" b="0" dirty="0">
            <a:solidFill>
              <a:srgbClr val="000066"/>
            </a:solidFill>
            <a:latin typeface="+mn-lt"/>
            <a:cs typeface="Arial" charset="0"/>
          </a:endParaRPr>
        </a:p>
      </cdr:txBody>
    </cdr:sp>
  </cdr:relSizeAnchor>
  <cdr:relSizeAnchor xmlns:cdr="http://schemas.openxmlformats.org/drawingml/2006/chartDrawing">
    <cdr:from>
      <cdr:x>0.23438</cdr:x>
      <cdr:y>0.38136</cdr:y>
    </cdr:from>
    <cdr:to>
      <cdr:x>0.40145</cdr:x>
      <cdr:y>0.53858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89200" y="1016751"/>
          <a:ext cx="776394" cy="419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rgbClr val="4472C4">
                  <a:lumMod val="50000"/>
                </a:srgbClr>
              </a:solidFill>
              <a:latin typeface="Constantia" panose="02030602050306030303" pitchFamily="18" charset="0"/>
              <a:ea typeface="+mn-ea"/>
              <a:cs typeface="Arial" panose="020B0604020202020204" pitchFamily="34" charset="0"/>
            </a:defRPr>
          </a:pPr>
          <a:r>
            <a:rPr lang="kk-KZ" sz="1600" b="1" kern="1200" dirty="0" smtClean="0">
              <a:solidFill>
                <a:schemeClr val="bg1"/>
              </a:solidFill>
              <a:latin typeface="Calibri" pitchFamily="34" charset="0"/>
              <a:cs typeface="Arial" panose="020B0604020202020204" pitchFamily="34" charset="0"/>
            </a:rPr>
            <a:t>448,3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rgbClr val="4472C4">
                  <a:lumMod val="50000"/>
                </a:srgbClr>
              </a:solidFill>
              <a:latin typeface="Constantia" panose="02030602050306030303" pitchFamily="18" charset="0"/>
              <a:ea typeface="+mn-ea"/>
              <a:cs typeface="Arial" panose="020B0604020202020204" pitchFamily="34" charset="0"/>
            </a:defRPr>
          </a:pPr>
          <a:endParaRPr lang="ru-RU" sz="1800" b="1" kern="1200" dirty="0">
            <a:solidFill>
              <a:schemeClr val="bg1"/>
            </a:solidFill>
            <a:latin typeface="Calibri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0.60989</cdr:x>
      <cdr:y>0.36079</cdr:y>
    </cdr:from>
    <cdr:to>
      <cdr:x>0.7677</cdr:x>
      <cdr:y>0.50806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34218" y="961908"/>
          <a:ext cx="733361" cy="392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rgbClr val="4472C4">
                  <a:lumMod val="50000"/>
                </a:srgbClr>
              </a:solidFill>
              <a:latin typeface="Constantia" panose="02030602050306030303" pitchFamily="18" charset="0"/>
              <a:ea typeface="+mn-ea"/>
              <a:cs typeface="Arial" panose="020B0604020202020204" pitchFamily="34" charset="0"/>
            </a:defRPr>
          </a:pPr>
          <a:r>
            <a:rPr lang="ru-RU" sz="1600" b="1" kern="1200" dirty="0" smtClean="0">
              <a:solidFill>
                <a:schemeClr val="bg1"/>
              </a:solidFill>
              <a:latin typeface="Calibri" pitchFamily="34" charset="0"/>
              <a:cs typeface="Arial" panose="020B0604020202020204" pitchFamily="34" charset="0"/>
            </a:rPr>
            <a:t>430,3</a:t>
          </a:r>
          <a:endParaRPr lang="ru-RU" sz="1600" b="1" kern="1200" dirty="0">
            <a:solidFill>
              <a:schemeClr val="bg1"/>
            </a:solidFill>
            <a:latin typeface="Calibri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0.49842</cdr:x>
      <cdr:y>0.87851</cdr:y>
    </cdr:from>
    <cdr:to>
      <cdr:x>0.78133</cdr:x>
      <cdr:y>0.98241</cdr:y>
    </cdr:to>
    <cdr:sp macro="" textlink="">
      <cdr:nvSpPr>
        <cdr:cNvPr id="6" name="Text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16215" y="2342228"/>
          <a:ext cx="1314734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kk-KZ" altLang="ru-RU" sz="1200" b="0" dirty="0" smtClean="0">
              <a:solidFill>
                <a:srgbClr val="000066"/>
              </a:solidFill>
              <a:latin typeface="+mn-lt"/>
              <a:cs typeface="Arial" charset="0"/>
            </a:rPr>
            <a:t>2019 год</a:t>
          </a:r>
          <a:endParaRPr lang="ru-RU" altLang="ru-RU" sz="1200" b="0" dirty="0">
            <a:solidFill>
              <a:srgbClr val="000066"/>
            </a:solidFill>
            <a:latin typeface="+mn-lt"/>
            <a:cs typeface="Arial" charset="0"/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2.95671E-6</cdr:x>
      <cdr:y>8.49516E-5</cdr:y>
    </cdr:from>
    <cdr:to>
      <cdr:x>2.95671E-6</cdr:x>
      <cdr:y>8.49516E-5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14" y="225"/>
          <a:ext cx="0" cy="0"/>
          <a:chOff x="14" y="225"/>
          <a:chExt cx="0" cy="0"/>
        </a:xfrm>
      </cdr:grpSpPr>
    </cdr:grpSp>
  </cdr:relSizeAnchor>
  <cdr:relSizeAnchor xmlns:cdr="http://schemas.openxmlformats.org/drawingml/2006/chartDrawing">
    <cdr:from>
      <cdr:x>0.6041</cdr:x>
      <cdr:y>0.65436</cdr:y>
    </cdr:from>
    <cdr:to>
      <cdr:x>0.78937</cdr:x>
      <cdr:y>0.76375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90710" y="1731164"/>
          <a:ext cx="855877" cy="289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0.30676</cdr:x>
      <cdr:y>0.80809</cdr:y>
    </cdr:from>
    <cdr:to>
      <cdr:x>0.4952</cdr:x>
      <cdr:y>0.8794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17129" y="2137847"/>
          <a:ext cx="870522" cy="188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kern="1200" dirty="0" err="1">
              <a:solidFill>
                <a:prstClr val="black"/>
              </a:solidFill>
              <a:latin typeface="Calibri" pitchFamily="34" charset="0"/>
            </a:rPr>
            <a:t>Таласский</a:t>
          </a:r>
          <a:endParaRPr lang="ru-RU" sz="1000" kern="1200" dirty="0">
            <a:solidFill>
              <a:prstClr val="black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0.30842</cdr:x>
      <cdr:y>0.75156</cdr:y>
    </cdr:from>
    <cdr:to>
      <cdr:x>0.51047</cdr:x>
      <cdr:y>0.82356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424762" y="1988289"/>
          <a:ext cx="933435" cy="190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kk-KZ" sz="1000" kern="1200" dirty="0" smtClean="0">
              <a:solidFill>
                <a:prstClr val="black"/>
              </a:solidFill>
              <a:latin typeface="Calibri" pitchFamily="34" charset="0"/>
            </a:rPr>
            <a:t>Шу</a:t>
          </a:r>
          <a:endParaRPr lang="ru-RU" sz="1000" kern="1200" dirty="0">
            <a:solidFill>
              <a:prstClr val="black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0.20206</cdr:x>
      <cdr:y>0.07201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0" y="0"/>
          <a:ext cx="933435" cy="190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kk-KZ" sz="1000" kern="1200" dirty="0">
              <a:solidFill>
                <a:prstClr val="black"/>
              </a:solidFill>
              <a:latin typeface="Calibri" pitchFamily="34" charset="0"/>
            </a:rPr>
            <a:t>Талас</a:t>
          </a:r>
          <a:endParaRPr lang="ru-RU" sz="1000" kern="1200" dirty="0">
            <a:solidFill>
              <a:prstClr val="black"/>
            </a:solidFill>
            <a:latin typeface="Calibri" pitchFamily="34" charset="0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2.95671E-6</cdr:x>
      <cdr:y>8.49516E-5</cdr:y>
    </cdr:from>
    <cdr:to>
      <cdr:x>2.95671E-6</cdr:x>
      <cdr:y>8.49516E-5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16" y="451"/>
          <a:ext cx="0" cy="0"/>
          <a:chOff x="16" y="451"/>
          <a:chExt cx="0" cy="0"/>
        </a:xfrm>
      </cdr:grpSpPr>
    </cdr:grpSp>
  </cdr:relSizeAnchor>
  <cdr:relSizeAnchor xmlns:cdr="http://schemas.openxmlformats.org/drawingml/2006/chartDrawing">
    <cdr:from>
      <cdr:x>0.31745</cdr:x>
      <cdr:y>0.82643</cdr:y>
    </cdr:from>
    <cdr:to>
      <cdr:x>0.52426</cdr:x>
      <cdr:y>0.88146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28864" y="4391570"/>
          <a:ext cx="1061173" cy="292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err="1" smtClean="0"/>
            <a:t>Жамбылская</a:t>
          </a:r>
          <a:endParaRPr lang="ru-RU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0.31833</cdr:x>
      <cdr:y>0.87489</cdr:y>
    </cdr:from>
    <cdr:to>
      <cdr:x>0.48642</cdr:x>
      <cdr:y>0.8899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08125" y="4649091"/>
          <a:ext cx="743558" cy="79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г. </a:t>
          </a:r>
          <a:r>
            <a:rPr lang="ru-RU" dirty="0" err="1" smtClean="0"/>
            <a:t>Нур</a:t>
          </a:r>
          <a:r>
            <a:rPr lang="ru-RU" dirty="0" smtClean="0"/>
            <a:t>-Султан</a:t>
          </a:r>
          <a:endParaRPr lang="ru-RU" sz="1100" dirty="0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0.04102</cdr:x>
      <cdr:y>0.5925</cdr:y>
    </cdr:from>
    <cdr:to>
      <cdr:x>0.17331</cdr:x>
      <cdr:y>0.66487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4963" y="1863591"/>
          <a:ext cx="628721" cy="227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0.43057</cdr:y>
    </cdr:from>
    <cdr:to>
      <cdr:x>0.11435</cdr:x>
      <cdr:y>0.49307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1318521"/>
          <a:ext cx="542260" cy="191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0.60445</cdr:x>
      <cdr:y>0.26011</cdr:y>
    </cdr:from>
    <cdr:to>
      <cdr:x>0.89003</cdr:x>
      <cdr:y>0.35977</cdr:y>
    </cdr:to>
    <cdr:sp macro="" textlink="">
      <cdr:nvSpPr>
        <cdr:cNvPr id="17" name="Rectangle 25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5984812" y="642620"/>
          <a:ext cx="2827599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rnd" algn="ctr">
          <a:noFill/>
          <a:miter lim="800000"/>
          <a:headEnd/>
          <a:tailEnd/>
        </a:ln>
        <a:effectLst xmlns:a="http://schemas.openxmlformats.org/drawingml/2006/main">
          <a:prstShdw prst="shdw17" dist="17961" dir="2700000">
            <a:srgbClr val="004D00">
              <a:alpha val="50000"/>
            </a:srgbClr>
          </a:prstShdw>
        </a:effec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000" b="1" dirty="0"/>
        </a:p>
      </cdr:txBody>
    </cdr:sp>
  </cdr:relSizeAnchor>
  <cdr:relSizeAnchor xmlns:cdr="http://schemas.openxmlformats.org/drawingml/2006/chartDrawing">
    <cdr:from>
      <cdr:x>0</cdr:x>
      <cdr:y>0.62831</cdr:y>
    </cdr:from>
    <cdr:to>
      <cdr:x>0.41229</cdr:x>
      <cdr:y>0.73303</cdr:y>
    </cdr:to>
    <cdr:sp macro="" textlink="">
      <cdr:nvSpPr>
        <cdr:cNvPr id="20" name="Rectangle 25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-7164" y="1477365"/>
          <a:ext cx="3940830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rnd" algn="ctr">
          <a:noFill/>
          <a:miter lim="800000"/>
          <a:headEnd/>
          <a:tailEnd/>
        </a:ln>
        <a:effectLst xmlns:a="http://schemas.openxmlformats.org/drawingml/2006/main">
          <a:prstShdw prst="shdw17" dist="17961" dir="2700000">
            <a:srgbClr val="004D00">
              <a:alpha val="50000"/>
            </a:srgbClr>
          </a:prstShdw>
        </a:effec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endParaRPr lang="ru-RU" sz="1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0.27546</cdr:x>
      <cdr:y>0.69773</cdr:y>
    </cdr:from>
    <cdr:to>
      <cdr:x>0.59289</cdr:x>
      <cdr:y>0.75401</cdr:y>
    </cdr:to>
    <cdr:sp macro="" textlink="">
      <cdr:nvSpPr>
        <cdr:cNvPr id="2" name="Text Box 2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39315" y="2194064"/>
          <a:ext cx="1312912" cy="1769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1">
            <a:defRPr sz="1000"/>
          </a:pPr>
          <a:r>
            <a:rPr lang="kk-KZ" sz="1000" dirty="0" smtClean="0">
              <a:latin typeface="Calibri" pitchFamily="34" charset="0"/>
              <a:cs typeface="Arial" panose="020B0604020202020204" pitchFamily="34" charset="0"/>
            </a:rPr>
            <a:t> Кызылорда</a:t>
          </a:r>
        </a:p>
      </cdr:txBody>
    </cdr:sp>
  </cdr:relSizeAnchor>
  <cdr:relSizeAnchor xmlns:cdr="http://schemas.openxmlformats.org/drawingml/2006/chartDrawing">
    <cdr:from>
      <cdr:x>0.0435</cdr:x>
      <cdr:y>0.36162</cdr:y>
    </cdr:from>
    <cdr:to>
      <cdr:x>0.96076</cdr:x>
      <cdr:y>0.41989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79919" y="1137142"/>
          <a:ext cx="3793841" cy="18322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0.36315</cdr:x>
      <cdr:y>0.81065</cdr:y>
    </cdr:from>
    <cdr:to>
      <cdr:x>0.71141</cdr:x>
      <cdr:y>0.88365</cdr:y>
    </cdr:to>
    <cdr:sp macro="" textlink="">
      <cdr:nvSpPr>
        <cdr:cNvPr id="6" name="TextBox 5"/>
        <cdr:cNvSpPr txBox="1"/>
      </cdr:nvSpPr>
      <cdr:spPr>
        <a:xfrm xmlns:a="http://schemas.openxmlformats.org/drawingml/2006/main" flipV="1">
          <a:off x="1502012" y="2549156"/>
          <a:ext cx="1440426" cy="229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0.26924</cdr:x>
      <cdr:y>0.73288</cdr:y>
    </cdr:from>
    <cdr:to>
      <cdr:x>0.49803</cdr:x>
      <cdr:y>0.78241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113604" y="2304612"/>
          <a:ext cx="946290" cy="15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k-KZ" sz="1000" dirty="0" smtClean="0"/>
            <a:t>г.Нур-Султан 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0.25568</cdr:x>
      <cdr:y>0.73908</cdr:y>
    </cdr:from>
    <cdr:to>
      <cdr:x>0.585</cdr:x>
      <cdr:y>0.78755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057494" y="2324100"/>
          <a:ext cx="1362089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0.19735</cdr:x>
      <cdr:y>0.79122</cdr:y>
    </cdr:from>
    <cdr:to>
      <cdr:x>0.25435</cdr:x>
      <cdr:y>0.833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826337" y="2018279"/>
          <a:ext cx="238668" cy="106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0.26705</cdr:x>
      <cdr:y>0.78156</cdr:y>
    </cdr:from>
    <cdr:to>
      <cdr:x>0.4057</cdr:x>
      <cdr:y>0.89375</cdr:y>
    </cdr:to>
    <cdr:sp macro="" textlink="">
      <cdr:nvSpPr>
        <cdr:cNvPr id="13" name="TextBox 12"/>
        <cdr:cNvSpPr txBox="1"/>
      </cdr:nvSpPr>
      <cdr:spPr>
        <a:xfrm xmlns:a="http://schemas.openxmlformats.org/drawingml/2006/main" rot="169495">
          <a:off x="1104516" y="2457664"/>
          <a:ext cx="573465" cy="3527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ЗКО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0.115</cdr:x>
      <cdr:y>0.79104</cdr:y>
    </cdr:from>
    <cdr:to>
      <cdr:x>0.22811</cdr:x>
      <cdr:y>0.87235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75645" y="2487476"/>
          <a:ext cx="467830" cy="2556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-0,7</a:t>
          </a:r>
          <a:endParaRPr lang="ru-RU" sz="1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0.04842</cdr:x>
      <cdr:y>0.71286</cdr:y>
    </cdr:from>
    <cdr:to>
      <cdr:x>0.59036</cdr:x>
      <cdr:y>0.77797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06430" y="1629591"/>
          <a:ext cx="2310668" cy="14884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0.89804</cdr:x>
      <cdr:y>0.02107</cdr:y>
    </cdr:from>
    <cdr:to>
      <cdr:x>1</cdr:x>
      <cdr:y>0.0705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05300" y="100226"/>
          <a:ext cx="488791" cy="235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0.36315</cdr:x>
      <cdr:y>0.72789</cdr:y>
    </cdr:from>
    <cdr:to>
      <cdr:x>0.71141</cdr:x>
      <cdr:y>0.78634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548346" y="1663965"/>
          <a:ext cx="1484860" cy="133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0.36315</cdr:x>
      <cdr:y>0.7558</cdr:y>
    </cdr:from>
    <cdr:to>
      <cdr:x>0.71141</cdr:x>
      <cdr:y>0.79412</cdr:y>
    </cdr:to>
    <cdr:sp macro="" textlink="">
      <cdr:nvSpPr>
        <cdr:cNvPr id="8" name="TextBox 1"/>
        <cdr:cNvSpPr txBox="1"/>
      </cdr:nvSpPr>
      <cdr:spPr>
        <a:xfrm xmlns:a="http://schemas.openxmlformats.org/drawingml/2006/main" rot="18912323">
          <a:off x="1548346" y="1727760"/>
          <a:ext cx="1484860" cy="87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0.37366</cdr:x>
      <cdr:y>0.80902</cdr:y>
    </cdr:from>
    <cdr:to>
      <cdr:x>0.72193</cdr:x>
      <cdr:y>0.86747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805723" y="3827670"/>
          <a:ext cx="1683026" cy="276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0.15177</cdr:x>
      <cdr:y>0.79351</cdr:y>
    </cdr:from>
    <cdr:to>
      <cdr:x>0.25685</cdr:x>
      <cdr:y>0.87179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71896" y="2648197"/>
          <a:ext cx="534390" cy="261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0.493</cdr:x>
      <cdr:y>0.33455</cdr:y>
    </cdr:from>
    <cdr:to>
      <cdr:x>0.60639</cdr:x>
      <cdr:y>0.40956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21110" y="876302"/>
          <a:ext cx="510859" cy="196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0.46923</cdr:x>
      <cdr:y>0.33199</cdr:y>
    </cdr:from>
    <cdr:to>
      <cdr:x>0.60551</cdr:x>
      <cdr:y>0.41126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979353" y="835655"/>
          <a:ext cx="574871" cy="199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900" b="1" i="0" u="none" strike="noStrike" kern="1200" baseline="0">
              <a:solidFill>
                <a:srgbClr val="44546A">
                  <a:lumMod val="50000"/>
                </a:srgbClr>
              </a:solidFill>
              <a:latin typeface="Calibri" pitchFamily="34" charset="0"/>
              <a:ea typeface="+mn-ea"/>
              <a:cs typeface="+mn-cs"/>
            </a:defRPr>
          </a:pPr>
          <a:r>
            <a:rPr lang="kk-KZ" sz="900" b="1" kern="1200" dirty="0" smtClean="0">
              <a:solidFill>
                <a:srgbClr val="44546A">
                  <a:lumMod val="50000"/>
                </a:srgbClr>
              </a:solidFill>
              <a:latin typeface="Calibri" pitchFamily="34" charset="0"/>
            </a:rPr>
            <a:t>3088,1</a:t>
          </a:r>
          <a:endParaRPr lang="ru-RU" sz="900" b="1" kern="1200" dirty="0">
            <a:solidFill>
              <a:srgbClr val="44546A">
                <a:lumMod val="50000"/>
              </a:srgbClr>
            </a:solidFill>
            <a:latin typeface="Calibri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0.12381</cdr:x>
      <cdr:y>0.33639</cdr:y>
    </cdr:from>
    <cdr:to>
      <cdr:x>0.42161</cdr:x>
      <cdr:y>0.52599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8398" y="1058038"/>
          <a:ext cx="1415331" cy="596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bg1"/>
              </a:solidFill>
            </a:rPr>
            <a:t>446.4</a:t>
          </a:r>
          <a:r>
            <a:rPr lang="ru-RU" sz="1100" dirty="0" smtClean="0">
              <a:solidFill>
                <a:schemeClr val="bg1"/>
              </a:solidFill>
            </a:rPr>
            <a:t> </a:t>
          </a:r>
          <a:r>
            <a:rPr lang="kk-KZ" sz="1100" dirty="0" smtClean="0">
              <a:solidFill>
                <a:schemeClr val="bg1"/>
              </a:solidFill>
            </a:rPr>
            <a:t>млрд.тенге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0.13678</cdr:x>
      <cdr:y>0.14147</cdr:y>
    </cdr:from>
    <cdr:to>
      <cdr:x>0.26907</cdr:x>
      <cdr:y>0.21384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0039" y="457283"/>
          <a:ext cx="628728" cy="233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</cdr:x>
      <cdr:y>0.27633</cdr:y>
    </cdr:from>
    <cdr:to>
      <cdr:x>0.13229</cdr:x>
      <cdr:y>0.3487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893217"/>
          <a:ext cx="628728" cy="233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0.43057</cdr:y>
    </cdr:from>
    <cdr:to>
      <cdr:x>0.11435</cdr:x>
      <cdr:y>0.49307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1318521"/>
          <a:ext cx="542260" cy="191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0.35857</cdr:y>
    </cdr:from>
    <cdr:to>
      <cdr:x>0.13453</cdr:x>
      <cdr:y>0.4408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1159032"/>
          <a:ext cx="639384" cy="265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0.00224</cdr:x>
      <cdr:y>0.43751</cdr:y>
    </cdr:from>
    <cdr:to>
      <cdr:x>0.12976</cdr:x>
      <cdr:y>0.55264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634" y="1414213"/>
          <a:ext cx="606056" cy="372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tx1"/>
              </a:solidFill>
            </a:rPr>
            <a:t>   </a:t>
          </a:r>
          <a:endParaRPr lang="ru-RU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0.0583</cdr:x>
      <cdr:y>0.55593</cdr:y>
    </cdr:from>
    <cdr:to>
      <cdr:x>0.19283</cdr:x>
      <cdr:y>0.67435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76447" y="1796986"/>
          <a:ext cx="637953" cy="382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0.16817</cdr:x>
      <cdr:y>0.62172</cdr:y>
    </cdr:from>
    <cdr:to>
      <cdr:x>0.29822</cdr:x>
      <cdr:y>0.72698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97442" y="2009637"/>
          <a:ext cx="616688" cy="340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0.19323</cdr:x>
      <cdr:y>0.26772</cdr:y>
    </cdr:from>
    <cdr:to>
      <cdr:x>0.61352</cdr:x>
      <cdr:y>0.49895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985" y="865370"/>
          <a:ext cx="2194560" cy="747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bg1"/>
              </a:solidFill>
            </a:rPr>
            <a:t>1350,6 </a:t>
          </a:r>
          <a:r>
            <a:rPr lang="kk-KZ" sz="1100" dirty="0" smtClean="0">
              <a:solidFill>
                <a:schemeClr val="bg1"/>
              </a:solidFill>
            </a:rPr>
            <a:t>млрд.теңге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0.23214</cdr:x>
      <cdr:y>0.07788</cdr:y>
    </cdr:from>
    <cdr:to>
      <cdr:x>0.36653</cdr:x>
      <cdr:y>0.17363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12130" y="251738"/>
          <a:ext cx="701723" cy="309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0.07756</cdr:x>
      <cdr:y>0.20397</cdr:y>
    </cdr:from>
    <cdr:to>
      <cdr:x>0.20985</cdr:x>
      <cdr:y>0.27305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4983" y="659309"/>
          <a:ext cx="690758" cy="223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0.43057</cdr:y>
    </cdr:from>
    <cdr:to>
      <cdr:x>0.11435</cdr:x>
      <cdr:y>0.49307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1318521"/>
          <a:ext cx="542260" cy="191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0.27407</cdr:y>
    </cdr:from>
    <cdr:to>
      <cdr:x>0.19345</cdr:x>
      <cdr:y>0.35364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885911"/>
          <a:ext cx="1010108" cy="257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    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0.04683</cdr:x>
      <cdr:y>0.34103</cdr:y>
    </cdr:from>
    <cdr:to>
      <cdr:x>0.15272</cdr:x>
      <cdr:y>0.43971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4549" y="1102326"/>
          <a:ext cx="552893" cy="318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0.06724</cdr:x>
      <cdr:y>0.45396</cdr:y>
    </cdr:from>
    <cdr:to>
      <cdr:x>0.21992</cdr:x>
      <cdr:y>0.57238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51096" y="1467372"/>
          <a:ext cx="797226" cy="382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0.16559</cdr:x>
      <cdr:y>0.57169</cdr:y>
    </cdr:from>
    <cdr:to>
      <cdr:x>0.29526</cdr:x>
      <cdr:y>0.69957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64651" y="1847936"/>
          <a:ext cx="677063" cy="413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0.16126</cdr:x>
      <cdr:y>0.35609</cdr:y>
    </cdr:from>
    <cdr:to>
      <cdr:x>0.52916</cdr:x>
      <cdr:y>0.5411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5024" y="1151502"/>
          <a:ext cx="1904995" cy="598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1532,1 </a:t>
          </a:r>
          <a:r>
            <a:rPr lang="kk-KZ" sz="1100" dirty="0" smtClean="0">
              <a:solidFill>
                <a:schemeClr val="tx1"/>
              </a:solidFill>
            </a:rPr>
            <a:t>млрд.теңге</a:t>
          </a:r>
          <a:endParaRPr lang="ru-RU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0.23214</cdr:x>
      <cdr:y>0.19954</cdr:y>
    </cdr:from>
    <cdr:to>
      <cdr:x>0.36653</cdr:x>
      <cdr:y>0.28044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02034" y="634369"/>
          <a:ext cx="695878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0.0747</cdr:x>
      <cdr:y>0.31508</cdr:y>
    </cdr:from>
    <cdr:to>
      <cdr:x>0.17771</cdr:x>
      <cdr:y>0.39583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6782" y="1001681"/>
          <a:ext cx="533400" cy="25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0.43057</cdr:y>
    </cdr:from>
    <cdr:to>
      <cdr:x>0.11435</cdr:x>
      <cdr:y>0.49307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1318521"/>
          <a:ext cx="542260" cy="191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0.02875</cdr:x>
      <cdr:y>0.39236</cdr:y>
    </cdr:from>
    <cdr:to>
      <cdr:x>0.17454</cdr:x>
      <cdr:y>0.50694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48857" y="1201480"/>
          <a:ext cx="754912" cy="350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   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0.06918</cdr:x>
      <cdr:y>0.49016</cdr:y>
    </cdr:from>
    <cdr:to>
      <cdr:x>0.15888</cdr:x>
      <cdr:y>0.57986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8207" y="1558295"/>
          <a:ext cx="464481" cy="285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0.08662</cdr:x>
      <cdr:y>0.59041</cdr:y>
    </cdr:from>
    <cdr:to>
      <cdr:x>0.20611</cdr:x>
      <cdr:y>0.6939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48507" y="1876999"/>
          <a:ext cx="618726" cy="328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0.17248</cdr:x>
      <cdr:y>0.71875</cdr:y>
    </cdr:from>
    <cdr:to>
      <cdr:x>0.29526</cdr:x>
      <cdr:y>0.86458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93135" y="2200939"/>
          <a:ext cx="635738" cy="446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0.38925</cdr:x>
      <cdr:y>0</cdr:y>
    </cdr:from>
    <cdr:to>
      <cdr:x>0.42194</cdr:x>
      <cdr:y>0.15119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67313" y="0"/>
          <a:ext cx="316353" cy="263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kk-KZ" b="1" dirty="0" smtClean="0">
              <a:cs typeface="Arial" pitchFamily="34" charset="0"/>
            </a:rPr>
            <a:t>7,1</a:t>
          </a:r>
          <a:endParaRPr lang="ru-RU" b="1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0.8688</cdr:x>
      <cdr:y>0.69942</cdr:y>
    </cdr:from>
    <cdr:to>
      <cdr:x>0.91801</cdr:x>
      <cdr:y>0.81524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408596" y="1265378"/>
          <a:ext cx="4762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- 0,4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0.16218</cdr:x>
      <cdr:y>0.18873</cdr:y>
    </cdr:from>
    <cdr:to>
      <cdr:x>0.21336</cdr:x>
      <cdr:y>0.30982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69646" y="341452"/>
          <a:ext cx="4953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3,7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0.63241</cdr:x>
      <cdr:y>0.29476</cdr:y>
    </cdr:from>
    <cdr:to>
      <cdr:x>0.65987</cdr:x>
      <cdr:y>0.41818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120707" y="533282"/>
          <a:ext cx="265814" cy="223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k-KZ" b="1" dirty="0" smtClean="0">
              <a:cs typeface="Arial" pitchFamily="34" charset="0"/>
            </a:rPr>
            <a:t>3,6</a:t>
          </a:r>
          <a:endParaRPr lang="ru-RU" b="1" dirty="0">
            <a:cs typeface="Arial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0.2468</cdr:x>
      <cdr:y>0.35045</cdr:y>
    </cdr:from>
    <cdr:to>
      <cdr:x>0.5722</cdr:x>
      <cdr:y>0.359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1203399" y="864551"/>
          <a:ext cx="1586652" cy="2109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0.78492</cdr:x>
      <cdr:y>0.24863</cdr:y>
    </cdr:from>
    <cdr:to>
      <cdr:x>1</cdr:x>
      <cdr:y>0.51054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793383" y="598385"/>
          <a:ext cx="1039445" cy="630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k-KZ" sz="1050" dirty="0" smtClean="0"/>
            <a:t>Республика Казахстан</a:t>
          </a:r>
          <a:endParaRPr lang="ru-RU" sz="1050" dirty="0"/>
        </a:p>
      </cdr:txBody>
    </cdr:sp>
  </cdr:relSizeAnchor>
  <cdr:relSizeAnchor xmlns:cdr="http://schemas.openxmlformats.org/drawingml/2006/chartDrawing">
    <cdr:from>
      <cdr:x>0.23953</cdr:x>
      <cdr:y>0.24332</cdr:y>
    </cdr:from>
    <cdr:to>
      <cdr:x>0.32062</cdr:x>
      <cdr:y>0.33676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1157607" y="585602"/>
          <a:ext cx="391894" cy="224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4.</a:t>
          </a:r>
          <a:r>
            <a:rPr lang="ru-RU" sz="1100" dirty="0" smtClean="0"/>
            <a:t>8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0.54933</cdr:x>
      <cdr:y>0.24332</cdr:y>
    </cdr:from>
    <cdr:to>
      <cdr:x>0.63145</cdr:x>
      <cdr:y>0.35387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2654817" y="585602"/>
          <a:ext cx="396872" cy="26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kk-KZ" sz="1100" dirty="0" smtClean="0"/>
            <a:t>4,8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0.65033</cdr:x>
      <cdr:y>0.19116</cdr:y>
    </cdr:from>
    <cdr:to>
      <cdr:x>0.73015</cdr:x>
      <cdr:y>0.29176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3118520" y="522371"/>
          <a:ext cx="382771" cy="274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0.74602</cdr:x>
      <cdr:y>0.29389</cdr:y>
    </cdr:from>
    <cdr:to>
      <cdr:x>0.79871</cdr:x>
      <cdr:y>0.29389</cdr:y>
    </cdr:to>
    <cdr:sp macro="" textlink="">
      <cdr:nvSpPr>
        <cdr:cNvPr id="26" name="Прямая соединительная линия 25"/>
        <cdr:cNvSpPr/>
      </cdr:nvSpPr>
      <cdr:spPr>
        <a:xfrm xmlns:a="http://schemas.openxmlformats.org/drawingml/2006/main">
          <a:off x="3577390" y="803107"/>
          <a:ext cx="252663" cy="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0.24057</cdr:x>
      <cdr:y>0.33676</cdr:y>
    </cdr:from>
    <cdr:to>
      <cdr:x>0.25003</cdr:x>
      <cdr:y>0.35233</cdr:y>
    </cdr:to>
    <cdr:sp macro="" textlink="">
      <cdr:nvSpPr>
        <cdr:cNvPr id="29" name="Ромб 28"/>
        <cdr:cNvSpPr/>
      </cdr:nvSpPr>
      <cdr:spPr>
        <a:xfrm xmlns:a="http://schemas.openxmlformats.org/drawingml/2006/main">
          <a:off x="1173021" y="830779"/>
          <a:ext cx="46127" cy="38410"/>
        </a:xfrm>
        <a:prstGeom xmlns:a="http://schemas.openxmlformats.org/drawingml/2006/main" prst="diamond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FF000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0.56586</cdr:x>
      <cdr:y>0.35199</cdr:y>
    </cdr:from>
    <cdr:to>
      <cdr:x>0.57532</cdr:x>
      <cdr:y>0.36756</cdr:y>
    </cdr:to>
    <cdr:sp macro="" textlink="">
      <cdr:nvSpPr>
        <cdr:cNvPr id="30" name="Ромб 29"/>
        <cdr:cNvSpPr/>
      </cdr:nvSpPr>
      <cdr:spPr>
        <a:xfrm xmlns:a="http://schemas.openxmlformats.org/drawingml/2006/main">
          <a:off x="2759137" y="868351"/>
          <a:ext cx="46127" cy="38410"/>
        </a:xfrm>
        <a:prstGeom xmlns:a="http://schemas.openxmlformats.org/drawingml/2006/main" prst="diamond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FF000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0.76944</cdr:x>
      <cdr:y>0.28437</cdr:y>
    </cdr:from>
    <cdr:to>
      <cdr:x>0.77897</cdr:x>
      <cdr:y>0.30312</cdr:y>
    </cdr:to>
    <cdr:sp macro="" textlink="">
      <cdr:nvSpPr>
        <cdr:cNvPr id="31" name="Ромб 30"/>
        <cdr:cNvSpPr/>
      </cdr:nvSpPr>
      <cdr:spPr>
        <a:xfrm xmlns:a="http://schemas.openxmlformats.org/drawingml/2006/main">
          <a:off x="3689684" y="777099"/>
          <a:ext cx="45719" cy="51240"/>
        </a:xfrm>
        <a:prstGeom xmlns:a="http://schemas.openxmlformats.org/drawingml/2006/main" prst="diamond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FF000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3327" cy="495029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8182" y="0"/>
            <a:ext cx="2913327" cy="495029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r">
              <a:defRPr sz="1200"/>
            </a:lvl1pPr>
          </a:lstStyle>
          <a:p>
            <a:fld id="{2230B178-0B8A-46BE-82CB-2771E93ECE2B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1285"/>
            <a:ext cx="2913327" cy="495028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8182" y="9371285"/>
            <a:ext cx="2913327" cy="495028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r">
              <a:defRPr sz="1200"/>
            </a:lvl1pPr>
          </a:lstStyle>
          <a:p>
            <a:fld id="{7C4438AF-52F4-4C93-A3C8-E15D9665E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6632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3327" cy="495029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8182" y="0"/>
            <a:ext cx="2913327" cy="495029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r">
              <a:defRPr sz="1200"/>
            </a:lvl1pPr>
          </a:lstStyle>
          <a:p>
            <a:fld id="{15360762-4A0D-4F2F-8804-ACBB379884FA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1233488"/>
            <a:ext cx="49037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3" tIns="45491" rIns="90983" bIns="454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307" y="4748163"/>
            <a:ext cx="5378450" cy="3884861"/>
          </a:xfrm>
          <a:prstGeom prst="rect">
            <a:avLst/>
          </a:prstGeom>
        </p:spPr>
        <p:txBody>
          <a:bodyPr vert="horz" lIns="90983" tIns="45491" rIns="90983" bIns="4549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3327" cy="495028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8182" y="9371285"/>
            <a:ext cx="2913327" cy="495028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r">
              <a:defRPr sz="1200"/>
            </a:lvl1pPr>
          </a:lstStyle>
          <a:p>
            <a:fld id="{51FE8929-EB6E-45FE-8744-5A3C50A140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15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9367" rtl="0" eaLnBrk="1" latinLnBrk="0" hangingPunct="1">
      <a:defRPr sz="1208" kern="1200">
        <a:solidFill>
          <a:schemeClr val="tx1"/>
        </a:solidFill>
        <a:latin typeface="+mn-lt"/>
        <a:ea typeface="+mn-ea"/>
        <a:cs typeface="+mn-cs"/>
      </a:defRPr>
    </a:lvl1pPr>
    <a:lvl2pPr marL="459683" algn="l" defTabSz="919367" rtl="0" eaLnBrk="1" latinLnBrk="0" hangingPunct="1">
      <a:defRPr sz="1208" kern="1200">
        <a:solidFill>
          <a:schemeClr val="tx1"/>
        </a:solidFill>
        <a:latin typeface="+mn-lt"/>
        <a:ea typeface="+mn-ea"/>
        <a:cs typeface="+mn-cs"/>
      </a:defRPr>
    </a:lvl2pPr>
    <a:lvl3pPr marL="919367" algn="l" defTabSz="919367" rtl="0" eaLnBrk="1" latinLnBrk="0" hangingPunct="1">
      <a:defRPr sz="1208" kern="1200">
        <a:solidFill>
          <a:schemeClr val="tx1"/>
        </a:solidFill>
        <a:latin typeface="+mn-lt"/>
        <a:ea typeface="+mn-ea"/>
        <a:cs typeface="+mn-cs"/>
      </a:defRPr>
    </a:lvl3pPr>
    <a:lvl4pPr marL="1379050" algn="l" defTabSz="919367" rtl="0" eaLnBrk="1" latinLnBrk="0" hangingPunct="1">
      <a:defRPr sz="1208" kern="1200">
        <a:solidFill>
          <a:schemeClr val="tx1"/>
        </a:solidFill>
        <a:latin typeface="+mn-lt"/>
        <a:ea typeface="+mn-ea"/>
        <a:cs typeface="+mn-cs"/>
      </a:defRPr>
    </a:lvl4pPr>
    <a:lvl5pPr marL="1838732" algn="l" defTabSz="919367" rtl="0" eaLnBrk="1" latinLnBrk="0" hangingPunct="1">
      <a:defRPr sz="1208" kern="1200">
        <a:solidFill>
          <a:schemeClr val="tx1"/>
        </a:solidFill>
        <a:latin typeface="+mn-lt"/>
        <a:ea typeface="+mn-ea"/>
        <a:cs typeface="+mn-cs"/>
      </a:defRPr>
    </a:lvl5pPr>
    <a:lvl6pPr marL="2298417" algn="l" defTabSz="919367" rtl="0" eaLnBrk="1" latinLnBrk="0" hangingPunct="1">
      <a:defRPr sz="1208" kern="1200">
        <a:solidFill>
          <a:schemeClr val="tx1"/>
        </a:solidFill>
        <a:latin typeface="+mn-lt"/>
        <a:ea typeface="+mn-ea"/>
        <a:cs typeface="+mn-cs"/>
      </a:defRPr>
    </a:lvl6pPr>
    <a:lvl7pPr marL="2758099" algn="l" defTabSz="919367" rtl="0" eaLnBrk="1" latinLnBrk="0" hangingPunct="1">
      <a:defRPr sz="1208" kern="1200">
        <a:solidFill>
          <a:schemeClr val="tx1"/>
        </a:solidFill>
        <a:latin typeface="+mn-lt"/>
        <a:ea typeface="+mn-ea"/>
        <a:cs typeface="+mn-cs"/>
      </a:defRPr>
    </a:lvl7pPr>
    <a:lvl8pPr marL="3217781" algn="l" defTabSz="919367" rtl="0" eaLnBrk="1" latinLnBrk="0" hangingPunct="1">
      <a:defRPr sz="1208" kern="1200">
        <a:solidFill>
          <a:schemeClr val="tx1"/>
        </a:solidFill>
        <a:latin typeface="+mn-lt"/>
        <a:ea typeface="+mn-ea"/>
        <a:cs typeface="+mn-cs"/>
      </a:defRPr>
    </a:lvl8pPr>
    <a:lvl9pPr marL="3677465" algn="l" defTabSz="919367" rtl="0" eaLnBrk="1" latinLnBrk="0" hangingPunct="1">
      <a:defRPr sz="12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1239838"/>
            <a:ext cx="4932363" cy="3348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132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5910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5910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5910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145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145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14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145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14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9067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336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03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346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975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6.wdp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" y="6650972"/>
            <a:ext cx="2664515" cy="189570"/>
          </a:xfrm>
          <a:prstGeom prst="rect">
            <a:avLst/>
          </a:prstGeom>
        </p:spPr>
        <p:txBody>
          <a:bodyPr/>
          <a:lstStyle>
            <a:lvl1pPr>
              <a:defRPr sz="842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772B0F-72FC-4B76-8BAF-928EBA49A2F2}" type="datetime1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18049" y="6650972"/>
            <a:ext cx="5204858" cy="189570"/>
          </a:xfrm>
          <a:prstGeom prst="rect">
            <a:avLst/>
          </a:prstGeom>
        </p:spPr>
        <p:txBody>
          <a:bodyPr/>
          <a:lstStyle>
            <a:lvl1pPr>
              <a:defRPr sz="842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smtClean="0"/>
              <a:t>Итоги СЭР за январь-август 2017 года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6" y="601931"/>
            <a:ext cx="10080625" cy="26565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0" y="6606000"/>
            <a:ext cx="10080625" cy="26565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9720000" y="6624000"/>
            <a:ext cx="360000" cy="216000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D7284AB-EDDC-4341-87A7-B911D7173125}" type="slidenum">
              <a:rPr lang="ru-RU" sz="1200" b="1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pPr algn="ctr"/>
              <a:t>‹#›</a:t>
            </a:fld>
            <a:endParaRPr lang="ru-RU" sz="1200" b="1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9475400" y="30824"/>
            <a:ext cx="540000" cy="540000"/>
            <a:chOff x="4626596" y="4240784"/>
            <a:chExt cx="1800000" cy="1800000"/>
          </a:xfrm>
        </p:grpSpPr>
        <p:sp>
          <p:nvSpPr>
            <p:cNvPr id="13" name="Овал 12"/>
            <p:cNvSpPr/>
            <p:nvPr/>
          </p:nvSpPr>
          <p:spPr>
            <a:xfrm>
              <a:off x="4626596" y="4240784"/>
              <a:ext cx="1800000" cy="1800000"/>
            </a:xfrm>
            <a:prstGeom prst="ellipse">
              <a:avLst/>
            </a:prstGeom>
            <a:solidFill>
              <a:srgbClr val="00A6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/>
              <a:endParaRPr lang="ru-RU" sz="1800" b="1" cap="small" dirty="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Рисунок 13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454" t="-1" r="16259" b="25218"/>
            <a:stretch/>
          </p:blipFill>
          <p:spPr>
            <a:xfrm>
              <a:off x="4626596" y="4240784"/>
              <a:ext cx="1800000" cy="1800000"/>
            </a:xfrm>
            <a:prstGeom prst="ellipse">
              <a:avLst/>
            </a:prstGeom>
          </p:spPr>
        </p:pic>
        <p:pic>
          <p:nvPicPr>
            <p:cNvPr id="15" name="Рисунок 14" descr="https://s3.amazonaws.com/designmantic-logos/logos/2017/Sep/small-1141-59c1e47f1f9d7.png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596" y="4726784"/>
              <a:ext cx="828000" cy="82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3152676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0" y="4054444"/>
            <a:ext cx="10080625" cy="26565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-1" y="2681621"/>
            <a:ext cx="10080625" cy="26565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88776" y="3116559"/>
            <a:ext cx="1008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A6C8"/>
                </a:solidFill>
                <a:latin typeface="Constantia" panose="02030602050306030303" pitchFamily="18" charset="0"/>
              </a:rPr>
              <a:t>ПРИЛОЖЕНИЕ</a:t>
            </a:r>
            <a:endParaRPr lang="ru-RU" sz="2400" b="1" dirty="0">
              <a:solidFill>
                <a:srgbClr val="00A6C8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9475400" y="43524"/>
            <a:ext cx="540000" cy="540000"/>
            <a:chOff x="4626596" y="4240784"/>
            <a:chExt cx="1800000" cy="1800000"/>
          </a:xfrm>
        </p:grpSpPr>
        <p:sp>
          <p:nvSpPr>
            <p:cNvPr id="14" name="Овал 13"/>
            <p:cNvSpPr/>
            <p:nvPr/>
          </p:nvSpPr>
          <p:spPr>
            <a:xfrm>
              <a:off x="4626596" y="4240784"/>
              <a:ext cx="1800000" cy="1800000"/>
            </a:xfrm>
            <a:prstGeom prst="ellipse">
              <a:avLst/>
            </a:prstGeom>
            <a:solidFill>
              <a:srgbClr val="00A6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1" cap="small" dirty="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454" t="-1" r="16259" b="25218"/>
            <a:stretch/>
          </p:blipFill>
          <p:spPr>
            <a:xfrm>
              <a:off x="4626596" y="4240784"/>
              <a:ext cx="1800000" cy="1800000"/>
            </a:xfrm>
            <a:prstGeom prst="ellipse">
              <a:avLst/>
            </a:prstGeom>
          </p:spPr>
        </p:pic>
        <p:pic>
          <p:nvPicPr>
            <p:cNvPr id="16" name="Рисунок 15" descr="https://s3.amazonaws.com/designmantic-logos/logos/2017/Sep/small-1141-59c1e47f1f9d7.png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596" y="4726784"/>
              <a:ext cx="828000" cy="82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372722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6" y="601931"/>
            <a:ext cx="10080625" cy="26565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0" y="6606000"/>
            <a:ext cx="10080625" cy="26565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2317072" y="2627790"/>
            <a:ext cx="6045693" cy="37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small" baseline="0" dirty="0" smtClean="0">
                <a:solidFill>
                  <a:srgbClr val="00A6C8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ПРИЛОЖЕНИЕ</a:t>
            </a:r>
            <a:endParaRPr lang="ru-RU" b="1" cap="small" baseline="0" dirty="0">
              <a:solidFill>
                <a:srgbClr val="00A6C8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05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88776" y="3116559"/>
            <a:ext cx="100806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000" b="1" cap="small" dirty="0" smtClean="0">
                <a:solidFill>
                  <a:srgbClr val="00A6C8"/>
                </a:solidFill>
                <a:latin typeface="Constantia" panose="02030602050306030303" pitchFamily="18" charset="0"/>
              </a:rPr>
              <a:t>Благодарю за внимание!</a:t>
            </a:r>
            <a:endParaRPr lang="ru-RU" sz="3000" b="1" cap="small" dirty="0">
              <a:solidFill>
                <a:srgbClr val="00A6C8"/>
              </a:solidFill>
              <a:latin typeface="Constantia" panose="02030602050306030303" pitchFamily="18" charset="0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4230313" y="839645"/>
            <a:ext cx="1620000" cy="1620000"/>
            <a:chOff x="3213100" y="4523163"/>
            <a:chExt cx="2132798" cy="202029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725" t="22435" r="35769" b="36747"/>
            <a:stretch/>
          </p:blipFill>
          <p:spPr>
            <a:xfrm>
              <a:off x="3213100" y="4523163"/>
              <a:ext cx="2132798" cy="2020290"/>
            </a:xfrm>
            <a:prstGeom prst="ellipse">
              <a:avLst/>
            </a:prstGeom>
          </p:spPr>
        </p:pic>
        <p:pic>
          <p:nvPicPr>
            <p:cNvPr id="8" name="Рисунок 7" descr="https://s3.amazonaws.com/designmantic-logos/logos/2017/Sep/small-1141-59c1e47f1f9d7.png"/>
            <p:cNvPicPr/>
            <p:nvPr/>
          </p:nvPicPr>
          <p:blipFill>
            <a:blip r:embed="rId3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467" y="5067272"/>
              <a:ext cx="992064" cy="93207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280904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0" y="4054444"/>
            <a:ext cx="10080625" cy="26565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-1" y="2681621"/>
            <a:ext cx="10080625" cy="26565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 userDrawn="1"/>
        </p:nvGrpSpPr>
        <p:grpSpPr>
          <a:xfrm>
            <a:off x="9519556" y="29714"/>
            <a:ext cx="540000" cy="540000"/>
            <a:chOff x="3213100" y="4523163"/>
            <a:chExt cx="2132798" cy="202029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725" t="22435" r="35769" b="36747"/>
            <a:stretch/>
          </p:blipFill>
          <p:spPr>
            <a:xfrm>
              <a:off x="3213100" y="4523163"/>
              <a:ext cx="2132798" cy="2020290"/>
            </a:xfrm>
            <a:prstGeom prst="ellipse">
              <a:avLst/>
            </a:prstGeom>
          </p:spPr>
        </p:pic>
        <p:pic>
          <p:nvPicPr>
            <p:cNvPr id="11" name="Рисунок 10" descr="https://s3.amazonaws.com/designmantic-logos/logos/2017/Sep/small-1141-59c1e47f1f9d7.png"/>
            <p:cNvPicPr/>
            <p:nvPr/>
          </p:nvPicPr>
          <p:blipFill>
            <a:blip r:embed="rId3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467" y="5067272"/>
              <a:ext cx="992064" cy="9320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88776" y="3116559"/>
            <a:ext cx="1008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A6C8"/>
                </a:solidFill>
                <a:latin typeface="Constantia" panose="02030602050306030303" pitchFamily="18" charset="0"/>
              </a:rPr>
              <a:t>ПРИЛОЖЕНИЕ</a:t>
            </a:r>
            <a:endParaRPr lang="ru-RU" sz="2400" b="1" dirty="0">
              <a:solidFill>
                <a:srgbClr val="00A6C8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03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54795"/>
            <a:ext cx="10080625" cy="132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17"/>
            </a:lvl1pPr>
            <a:lvl2pPr marL="384042" indent="0" algn="ctr">
              <a:buNone/>
              <a:defRPr sz="1680"/>
            </a:lvl2pPr>
            <a:lvl3pPr marL="768081" indent="0" algn="ctr">
              <a:buNone/>
              <a:defRPr sz="1511"/>
            </a:lvl3pPr>
            <a:lvl4pPr marL="1152122" indent="0" algn="ctr">
              <a:buNone/>
              <a:defRPr sz="1344"/>
            </a:lvl4pPr>
            <a:lvl5pPr marL="1536164" indent="0" algn="ctr">
              <a:buNone/>
              <a:defRPr sz="1344"/>
            </a:lvl5pPr>
            <a:lvl6pPr marL="1920202" indent="0" algn="ctr">
              <a:buNone/>
              <a:defRPr sz="1344"/>
            </a:lvl6pPr>
            <a:lvl7pPr marL="2304244" indent="0" algn="ctr">
              <a:buNone/>
              <a:defRPr sz="1344"/>
            </a:lvl7pPr>
            <a:lvl8pPr marL="2688284" indent="0" algn="ctr">
              <a:buNone/>
              <a:defRPr sz="1344"/>
            </a:lvl8pPr>
            <a:lvl9pPr marL="3072324" indent="0" algn="ctr">
              <a:buNone/>
              <a:defRPr sz="1344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76961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55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031" y="1596127"/>
            <a:ext cx="9072563" cy="4514439"/>
          </a:xfrm>
          <a:prstGeom prst="rect">
            <a:avLst/>
          </a:prstGeom>
        </p:spPr>
        <p:txBody>
          <a:bodyPr lIns="108292" tIns="54146" rIns="108292" bIns="5414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4214" y="6340167"/>
            <a:ext cx="3192198" cy="364196"/>
          </a:xfrm>
          <a:prstGeom prst="rect">
            <a:avLst/>
          </a:prstGeom>
        </p:spPr>
        <p:txBody>
          <a:bodyPr lIns="108292" tIns="54146" rIns="108292" bIns="54146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24448" y="6340167"/>
            <a:ext cx="2352146" cy="364196"/>
          </a:xfrm>
          <a:prstGeom prst="rect">
            <a:avLst/>
          </a:prstGeom>
        </p:spPr>
        <p:txBody>
          <a:bodyPr lIns="108292" tIns="54146" rIns="108292" bIns="54146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54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" y="6650972"/>
            <a:ext cx="2664515" cy="189570"/>
          </a:xfrm>
          <a:prstGeom prst="rect">
            <a:avLst/>
          </a:prstGeom>
        </p:spPr>
        <p:txBody>
          <a:bodyPr/>
          <a:lstStyle>
            <a:lvl1pPr>
              <a:defRPr sz="842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772B0F-72FC-4B76-8BAF-928EBA49A2F2}" type="datetime1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18049" y="6650972"/>
            <a:ext cx="5204858" cy="189570"/>
          </a:xfrm>
          <a:prstGeom prst="rect">
            <a:avLst/>
          </a:prstGeom>
        </p:spPr>
        <p:txBody>
          <a:bodyPr/>
          <a:lstStyle>
            <a:lvl1pPr>
              <a:defRPr sz="842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smtClean="0"/>
              <a:t>Итоги СЭР за январь-август 2017 года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6" y="601931"/>
            <a:ext cx="10080625" cy="26565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0" y="6606000"/>
            <a:ext cx="10080625" cy="26565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9720000" y="6624000"/>
            <a:ext cx="360000" cy="216000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D7284AB-EDDC-4341-87A7-B911D7173125}" type="slidenum">
              <a:rPr lang="ru-RU" sz="1200" b="1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pPr algn="ctr"/>
              <a:t>‹#›</a:t>
            </a:fld>
            <a:endParaRPr lang="ru-RU" sz="1200" b="1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9475400" y="30824"/>
            <a:ext cx="540000" cy="540000"/>
            <a:chOff x="4626596" y="4240784"/>
            <a:chExt cx="1800000" cy="1800000"/>
          </a:xfrm>
        </p:grpSpPr>
        <p:sp>
          <p:nvSpPr>
            <p:cNvPr id="13" name="Овал 12"/>
            <p:cNvSpPr/>
            <p:nvPr/>
          </p:nvSpPr>
          <p:spPr>
            <a:xfrm>
              <a:off x="4626596" y="4240784"/>
              <a:ext cx="1800000" cy="1800000"/>
            </a:xfrm>
            <a:prstGeom prst="ellipse">
              <a:avLst/>
            </a:prstGeom>
            <a:solidFill>
              <a:srgbClr val="00A6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/>
              <a:endParaRPr lang="ru-RU" sz="1800" b="1" cap="small" dirty="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Рисунок 13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454" t="-1" r="16259" b="25218"/>
            <a:stretch/>
          </p:blipFill>
          <p:spPr>
            <a:xfrm>
              <a:off x="4626596" y="4240784"/>
              <a:ext cx="1800000" cy="1800000"/>
            </a:xfrm>
            <a:prstGeom prst="ellipse">
              <a:avLst/>
            </a:prstGeom>
          </p:spPr>
        </p:pic>
        <p:pic>
          <p:nvPicPr>
            <p:cNvPr id="15" name="Рисунок 14" descr="https://s3.amazonaws.com/designmantic-logos/logos/2017/Sep/small-1141-59c1e47f1f9d7.png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596" y="4726784"/>
              <a:ext cx="828000" cy="82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427891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" y="6650972"/>
            <a:ext cx="2664515" cy="189570"/>
          </a:xfrm>
          <a:prstGeom prst="rect">
            <a:avLst/>
          </a:prstGeom>
        </p:spPr>
        <p:txBody>
          <a:bodyPr/>
          <a:lstStyle>
            <a:lvl1pPr>
              <a:defRPr sz="842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772B0F-72FC-4B76-8BAF-928EBA49A2F2}" type="datetime1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04.12.2019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18049" y="6650972"/>
            <a:ext cx="5204858" cy="189570"/>
          </a:xfrm>
          <a:prstGeom prst="rect">
            <a:avLst/>
          </a:prstGeom>
        </p:spPr>
        <p:txBody>
          <a:bodyPr/>
          <a:lstStyle>
            <a:lvl1pPr>
              <a:defRPr sz="842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smtClean="0">
                <a:solidFill>
                  <a:prstClr val="white">
                    <a:lumMod val="65000"/>
                  </a:prstClr>
                </a:solidFill>
              </a:rPr>
              <a:t>Итоги СЭР за январь-август 2017 года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6" y="601931"/>
            <a:ext cx="10080625" cy="26565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0" y="6606000"/>
            <a:ext cx="10080625" cy="26565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9720000" y="6616800"/>
            <a:ext cx="360000" cy="252000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D7284AB-EDDC-4341-87A7-B911D7173125}" type="slidenum">
              <a:rPr lang="ru-RU" sz="12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1"/>
          <p:cNvGrpSpPr/>
          <p:nvPr userDrawn="1"/>
        </p:nvGrpSpPr>
        <p:grpSpPr>
          <a:xfrm>
            <a:off x="9475400" y="30824"/>
            <a:ext cx="540000" cy="540000"/>
            <a:chOff x="4626596" y="4240784"/>
            <a:chExt cx="1800000" cy="1800000"/>
          </a:xfrm>
        </p:grpSpPr>
        <p:sp>
          <p:nvSpPr>
            <p:cNvPr id="13" name="Овал 12"/>
            <p:cNvSpPr/>
            <p:nvPr/>
          </p:nvSpPr>
          <p:spPr>
            <a:xfrm>
              <a:off x="4626596" y="4240784"/>
              <a:ext cx="1800000" cy="1800000"/>
            </a:xfrm>
            <a:prstGeom prst="ellipse">
              <a:avLst/>
            </a:prstGeom>
            <a:solidFill>
              <a:srgbClr val="00A6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1" cap="small" dirty="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Рисунок 13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454" t="-1" r="16259" b="25218"/>
            <a:stretch/>
          </p:blipFill>
          <p:spPr>
            <a:xfrm>
              <a:off x="4626596" y="4240784"/>
              <a:ext cx="1800000" cy="1800000"/>
            </a:xfrm>
            <a:prstGeom prst="ellipse">
              <a:avLst/>
            </a:prstGeom>
          </p:spPr>
        </p:pic>
        <p:pic>
          <p:nvPicPr>
            <p:cNvPr id="15" name="Рисунок 14" descr="https://s3.amazonaws.com/designmantic-logos/logos/2017/Sep/small-1141-59c1e47f1f9d7.png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596" y="4726784"/>
              <a:ext cx="828000" cy="82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379924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88776" y="3116559"/>
            <a:ext cx="100806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000" b="1" cap="small" dirty="0" smtClean="0">
                <a:solidFill>
                  <a:srgbClr val="00A6C8"/>
                </a:solidFill>
                <a:latin typeface="Constantia" panose="02030602050306030303" pitchFamily="18" charset="0"/>
              </a:rPr>
              <a:t>Благодарю за внимание!</a:t>
            </a:r>
            <a:endParaRPr lang="ru-RU" sz="3000" b="1" cap="small" dirty="0">
              <a:solidFill>
                <a:srgbClr val="00A6C8"/>
              </a:solidFill>
              <a:latin typeface="Constantia" panose="02030602050306030303" pitchFamily="18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4230311" y="845810"/>
            <a:ext cx="1620000" cy="1620000"/>
            <a:chOff x="4626596" y="4240784"/>
            <a:chExt cx="1800000" cy="1800000"/>
          </a:xfrm>
        </p:grpSpPr>
        <p:sp>
          <p:nvSpPr>
            <p:cNvPr id="10" name="Овал 9"/>
            <p:cNvSpPr/>
            <p:nvPr/>
          </p:nvSpPr>
          <p:spPr>
            <a:xfrm>
              <a:off x="4626596" y="4240784"/>
              <a:ext cx="1800000" cy="1800000"/>
            </a:xfrm>
            <a:prstGeom prst="ellipse">
              <a:avLst/>
            </a:prstGeom>
            <a:solidFill>
              <a:srgbClr val="00A6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1" cap="small" dirty="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454" t="-1" r="16259" b="25218"/>
            <a:stretch/>
          </p:blipFill>
          <p:spPr>
            <a:xfrm>
              <a:off x="4626596" y="4240784"/>
              <a:ext cx="1800000" cy="1800000"/>
            </a:xfrm>
            <a:prstGeom prst="ellipse">
              <a:avLst/>
            </a:prstGeom>
          </p:spPr>
        </p:pic>
        <p:pic>
          <p:nvPicPr>
            <p:cNvPr id="13" name="Рисунок 12" descr="https://s3.amazonaws.com/designmantic-logos/logos/2017/Sep/small-1141-59c1e47f1f9d7.png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596" y="4726784"/>
              <a:ext cx="828000" cy="82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377308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8.xml"/><Relationship Id="rId9" Type="http://schemas.microsoft.com/office/2007/relationships/hdphoto" Target="../media/hdphoto4.wdp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" y="2724998"/>
            <a:ext cx="10080624" cy="1322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>
          <a:xfrm>
            <a:off x="1" y="6340475"/>
            <a:ext cx="10080624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B6603F-6903-4BD1-8C81-A23E2FACFFF0}" type="datetimeFigureOut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" y="0"/>
            <a:ext cx="10080624" cy="630000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/>
            <a:r>
              <a:rPr lang="kk-KZ" sz="1800" b="1" cap="small" dirty="0" smtClean="0">
                <a:latin typeface="Constantia" panose="02030602050306030303" pitchFamily="18" charset="0"/>
                <a:cs typeface="Arial" panose="020B0604020202020204" pitchFamily="34" charset="0"/>
              </a:rPr>
              <a:t>Министерство</a:t>
            </a:r>
            <a:r>
              <a:rPr lang="kk-KZ" sz="1800" b="1" cap="small" baseline="0" dirty="0" smtClean="0">
                <a:latin typeface="Constantia" panose="02030602050306030303" pitchFamily="18" charset="0"/>
                <a:cs typeface="Arial" panose="020B0604020202020204" pitchFamily="34" charset="0"/>
              </a:rPr>
              <a:t> национальной экономики Республики Казахстан</a:t>
            </a:r>
            <a:endParaRPr lang="ru-RU" sz="1800" b="1" cap="small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 flipV="1">
            <a:off x="0" y="4054444"/>
            <a:ext cx="10080625" cy="26565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-1" y="2681621"/>
            <a:ext cx="10080625" cy="26565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4237969" y="861131"/>
            <a:ext cx="1620000" cy="1620000"/>
            <a:chOff x="3213100" y="4523163"/>
            <a:chExt cx="2132798" cy="202029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725" t="22435" r="35769" b="36747"/>
            <a:stretch/>
          </p:blipFill>
          <p:spPr>
            <a:xfrm>
              <a:off x="3213100" y="4523163"/>
              <a:ext cx="2132798" cy="2020290"/>
            </a:xfrm>
            <a:prstGeom prst="ellipse">
              <a:avLst/>
            </a:prstGeom>
          </p:spPr>
        </p:pic>
        <p:pic>
          <p:nvPicPr>
            <p:cNvPr id="14" name="Рисунок 13" descr="https://s3.amazonaws.com/designmantic-logos/logos/2017/Sep/small-1141-59c1e47f1f9d7.png"/>
            <p:cNvPicPr/>
            <p:nvPr/>
          </p:nvPicPr>
          <p:blipFill>
            <a:blip r:embed="rId4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467" y="5067272"/>
              <a:ext cx="992064" cy="93207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375675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2083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021" indent="-228021" algn="l" defTabSz="912083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62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03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144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185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226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266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308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349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41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83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23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164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05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246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287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328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54" userDrawn="1">
          <p15:clr>
            <a:srgbClr val="F26B43"/>
          </p15:clr>
        </p15:guide>
        <p15:guide id="2" pos="317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363538"/>
            <a:ext cx="8693150" cy="1322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20863"/>
            <a:ext cx="8693150" cy="434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738" y="6340475"/>
            <a:ext cx="226695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C4432-834D-4A30-9F47-C92F8A271F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8513" y="6340475"/>
            <a:ext cx="340360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19938" y="6340475"/>
            <a:ext cx="226695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DE04-B1C1-4453-8C17-DC356169D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407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577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" y="2724998"/>
            <a:ext cx="10080624" cy="1322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>
          <a:xfrm>
            <a:off x="1" y="6340475"/>
            <a:ext cx="10080624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B6603F-6903-4BD1-8C81-A23E2FACFF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" y="0"/>
            <a:ext cx="10080624" cy="630000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800" b="1" cap="small" dirty="0" smtClean="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Министерство национальной экономики Республики Казахстан</a:t>
            </a:r>
            <a:endParaRPr lang="ru-RU" sz="1800" b="1" cap="small" dirty="0">
              <a:solidFill>
                <a:prstClr val="white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 flipV="1">
            <a:off x="0" y="4054444"/>
            <a:ext cx="10080625" cy="26565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-1" y="2681621"/>
            <a:ext cx="10080625" cy="26565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 userDrawn="1"/>
        </p:nvGrpSpPr>
        <p:grpSpPr>
          <a:xfrm>
            <a:off x="4230311" y="845810"/>
            <a:ext cx="1620000" cy="1620000"/>
            <a:chOff x="4626596" y="4240784"/>
            <a:chExt cx="1800000" cy="1800000"/>
          </a:xfrm>
        </p:grpSpPr>
        <p:sp>
          <p:nvSpPr>
            <p:cNvPr id="11" name="Овал 10"/>
            <p:cNvSpPr/>
            <p:nvPr/>
          </p:nvSpPr>
          <p:spPr>
            <a:xfrm>
              <a:off x="4626596" y="4240784"/>
              <a:ext cx="1800000" cy="1800000"/>
            </a:xfrm>
            <a:prstGeom prst="ellipse">
              <a:avLst/>
            </a:prstGeom>
            <a:solidFill>
              <a:srgbClr val="00A6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1" cap="small" dirty="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 preferRelativeResize="0">
              <a:picLocks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454" t="-1" r="16259" b="25218"/>
            <a:stretch/>
          </p:blipFill>
          <p:spPr>
            <a:xfrm>
              <a:off x="4626596" y="4240784"/>
              <a:ext cx="1800000" cy="1800000"/>
            </a:xfrm>
            <a:prstGeom prst="ellipse">
              <a:avLst/>
            </a:prstGeom>
          </p:spPr>
        </p:pic>
        <p:pic>
          <p:nvPicPr>
            <p:cNvPr id="16" name="Рисунок 15" descr="https://s3.amazonaws.com/designmantic-logos/logos/2017/Sep/small-1141-59c1e47f1f9d7.png"/>
            <p:cNvPicPr/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596" y="4726784"/>
              <a:ext cx="828000" cy="82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293934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6" r:id="rId2"/>
    <p:sldLayoutId id="2147483839" r:id="rId3"/>
    <p:sldLayoutId id="2147483840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2083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021" indent="-228021" algn="l" defTabSz="912083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62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03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144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185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226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266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308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349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41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83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23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164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05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246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287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328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54">
          <p15:clr>
            <a:srgbClr val="F26B43"/>
          </p15:clr>
        </p15:guide>
        <p15:guide id="2" pos="317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9228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47" y="5449697"/>
            <a:ext cx="10069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город </a:t>
            </a:r>
            <a:r>
              <a:rPr lang="ru-RU" sz="1200" dirty="0" err="1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Тараз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, </a:t>
            </a:r>
            <a:r>
              <a:rPr lang="ru-RU" sz="1200" dirty="0" err="1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Жамбылская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область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www.economica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-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zhambul.gov.kz</a:t>
            </a:r>
            <a:endParaRPr lang="ru-RU" sz="1200" dirty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50000"/>
                    </a14:imgEffect>
                    <a14:imgEffect>
                      <a14:brightnessContrast bright="40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46" y="2198671"/>
            <a:ext cx="2569829" cy="2030430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sp>
        <p:nvSpPr>
          <p:cNvPr id="2" name="Пятиугольник 1"/>
          <p:cNvSpPr/>
          <p:nvPr/>
        </p:nvSpPr>
        <p:spPr>
          <a:xfrm>
            <a:off x="2581275" y="2198671"/>
            <a:ext cx="7499350" cy="203043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kk-KZ" sz="3600" b="1" cap="small" dirty="0" smtClean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kk-KZ" sz="3600" b="1" cap="small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Гражданский бюджет на </a:t>
            </a:r>
          </a:p>
          <a:p>
            <a:pPr algn="ctr">
              <a:lnSpc>
                <a:spcPct val="120000"/>
              </a:lnSpc>
              <a:defRPr/>
            </a:pPr>
            <a:r>
              <a:rPr lang="kk-KZ" sz="3600" b="1" cap="small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201</a:t>
            </a:r>
            <a:r>
              <a:rPr lang="en-US" sz="3600" b="1" cap="small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9</a:t>
            </a:r>
            <a:r>
              <a:rPr lang="kk-KZ" sz="3600" b="1" cap="small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-202</a:t>
            </a:r>
            <a:r>
              <a:rPr lang="en-US" sz="3600" b="1" cap="small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1</a:t>
            </a:r>
            <a:r>
              <a:rPr lang="kk-KZ" sz="3600" b="1" cap="small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годы</a:t>
            </a:r>
            <a:endParaRPr lang="ru-RU" sz="3600" b="1" cap="small" dirty="0" smtClean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defRPr/>
            </a:pPr>
            <a:endParaRPr lang="ru-RU" sz="3600" b="1" cap="small" dirty="0" smtClean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r>
              <a:rPr lang="ru-RU" sz="2200" b="1" cap="small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 </a:t>
            </a:r>
            <a:endParaRPr lang="ru-RU" sz="2200" b="1" cap="small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1959429" y="374274"/>
            <a:ext cx="8121196" cy="654426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cap="small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Управление экономики и бюджетного планирования   </a:t>
            </a:r>
            <a:r>
              <a:rPr lang="ru-RU" sz="2000" b="1" cap="small" dirty="0" err="1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акимата</a:t>
            </a:r>
            <a:r>
              <a:rPr lang="ru-RU" sz="2000" b="1" cap="small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ru-RU" sz="2000" b="1" cap="small" dirty="0" err="1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жамбылской</a:t>
            </a:r>
            <a:r>
              <a:rPr lang="ru-RU" sz="2000" b="1" cap="small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области </a:t>
            </a:r>
          </a:p>
        </p:txBody>
      </p:sp>
      <p:sp>
        <p:nvSpPr>
          <p:cNvPr id="11" name="Блок-схема: ручной ввод 10"/>
          <p:cNvSpPr/>
          <p:nvPr/>
        </p:nvSpPr>
        <p:spPr>
          <a:xfrm rot="16200000" flipV="1">
            <a:off x="823751" y="-110819"/>
            <a:ext cx="327214" cy="1951823"/>
          </a:xfrm>
          <a:prstGeom prst="flowChartManualInpu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учной ввод 12"/>
          <p:cNvSpPr/>
          <p:nvPr/>
        </p:nvSpPr>
        <p:spPr>
          <a:xfrm rot="5400000">
            <a:off x="823750" y="-438032"/>
            <a:ext cx="327213" cy="1951825"/>
          </a:xfrm>
          <a:prstGeom prst="flowChartManualInp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121037052"/>
              </p:ext>
            </p:extLst>
          </p:nvPr>
        </p:nvGraphicFramePr>
        <p:xfrm>
          <a:off x="-97971" y="898001"/>
          <a:ext cx="4517571" cy="235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1704976" y="3079712"/>
            <a:ext cx="1721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kk-KZ" altLang="ru-RU" sz="1200" b="0" dirty="0" smtClean="0">
                <a:solidFill>
                  <a:srgbClr val="000066"/>
                </a:solidFill>
                <a:latin typeface="+mn-lt"/>
                <a:cs typeface="Arial" charset="0"/>
              </a:rPr>
              <a:t>январь-октябрь</a:t>
            </a:r>
            <a:endParaRPr lang="ru-RU" altLang="ru-RU" sz="1200" b="0" dirty="0">
              <a:solidFill>
                <a:srgbClr val="000066"/>
              </a:solidFill>
              <a:latin typeface="+mn-lt"/>
              <a:cs typeface="Arial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 rot="20292076">
            <a:off x="2134726" y="1983625"/>
            <a:ext cx="1044739" cy="1861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sz="1100" dirty="0" smtClean="0"/>
              <a:t>ИФО– 104,4</a:t>
            </a:r>
            <a:r>
              <a:rPr lang="ru-RU" sz="1100" dirty="0" smtClean="0"/>
              <a:t>%</a:t>
            </a:r>
            <a:endParaRPr lang="ru-RU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5266248" y="5291237"/>
            <a:ext cx="4472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1200" b="1" dirty="0" smtClean="0">
                <a:latin typeface="Calibri" pitchFamily="34" charset="0"/>
                <a:cs typeface="Arial" panose="020B0604020202020204" pitchFamily="34" charset="0"/>
              </a:rPr>
              <a:t>Республика Казахстан – 99,8</a:t>
            </a:r>
            <a:r>
              <a:rPr lang="ru-RU" sz="1200" b="1" dirty="0" smtClean="0">
                <a:latin typeface="Calibri" pitchFamily="34" charset="0"/>
                <a:cs typeface="Arial" panose="020B0604020202020204" pitchFamily="34" charset="0"/>
              </a:rPr>
              <a:t>%</a:t>
            </a:r>
            <a:endParaRPr lang="ru-RU" sz="1200" b="1" dirty="0"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-1" y="0"/>
            <a:ext cx="10081393" cy="500744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small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СЕЛЬСКОЕ   ХОЗЯЙСТВО</a:t>
            </a:r>
            <a:endParaRPr lang="ru-RU" sz="2000" b="1" cap="small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524601"/>
            <a:ext cx="4626429" cy="37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Объем продукции сельского хозяйства, млрд. тенге</a:t>
            </a:r>
            <a:endParaRPr lang="ru-RU" sz="1400" b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86375" y="548561"/>
            <a:ext cx="4626429" cy="37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По отраслям сельского хозяйства, %</a:t>
            </a:r>
            <a:endParaRPr lang="ru-RU" sz="1400" b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0" y="6550339"/>
            <a:ext cx="10081393" cy="30393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b="1" dirty="0">
              <a:solidFill>
                <a:schemeClr val="tx1"/>
              </a:solidFill>
              <a:latin typeface="Calibri" pitchFamily="34" charset="0"/>
              <a:ea typeface="Times New Roman" panose="02020603050405020304" pitchFamily="18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7629206" y="5012896"/>
            <a:ext cx="1489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/>
            <a:r>
              <a:rPr lang="kk-KZ" sz="1000" dirty="0" smtClean="0"/>
              <a:t>2018г. прогноз – 104,2</a:t>
            </a:r>
            <a:endParaRPr lang="ru-RU" sz="1000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92946115"/>
              </p:ext>
            </p:extLst>
          </p:nvPr>
        </p:nvGraphicFramePr>
        <p:xfrm>
          <a:off x="5299239" y="936698"/>
          <a:ext cx="4476445" cy="260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7595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8854"/>
            <a:ext cx="10080625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cap="small" dirty="0">
              <a:solidFill>
                <a:srgbClr val="005DA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26457"/>
            <a:ext cx="4680000" cy="25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Строительные работы, млрд. тенге</a:t>
            </a:r>
            <a:endParaRPr lang="ru-RU" sz="1400" b="1" i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01392" y="512914"/>
            <a:ext cx="4680000" cy="25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Между регионами республики, ИФО в %</a:t>
            </a:r>
            <a:endParaRPr lang="ru-RU" sz="1400" b="1" i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3590353"/>
            <a:ext cx="4680000" cy="25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Между районами</a:t>
            </a:r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,  </a:t>
            </a:r>
            <a:r>
              <a:rPr lang="ru-RU" sz="1400" b="1" dirty="0">
                <a:solidFill>
                  <a:srgbClr val="405888"/>
                </a:solidFill>
                <a:ea typeface="Times New Roman" panose="02020603050405020304" pitchFamily="18" charset="0"/>
              </a:rPr>
              <a:t>%</a:t>
            </a: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652008" y="3301614"/>
            <a:ext cx="38961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kk-KZ" altLang="ru-RU" sz="1200" b="0" dirty="0" smtClean="0">
                <a:solidFill>
                  <a:srgbClr val="000066"/>
                </a:solidFill>
                <a:latin typeface="+mn-lt"/>
                <a:cs typeface="Arial" charset="0"/>
              </a:rPr>
              <a:t>январь-октябрь</a:t>
            </a:r>
            <a:endParaRPr lang="ru-RU" altLang="ru-RU" sz="1200" b="0" dirty="0">
              <a:solidFill>
                <a:srgbClr val="000066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2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92560910"/>
              </p:ext>
            </p:extLst>
          </p:nvPr>
        </p:nvGraphicFramePr>
        <p:xfrm>
          <a:off x="458512" y="918000"/>
          <a:ext cx="4647114" cy="2370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 flipV="1">
            <a:off x="2245360" y="1867362"/>
            <a:ext cx="969717" cy="4322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/>
          <p:nvPr/>
        </p:nvSpPr>
        <p:spPr>
          <a:xfrm rot="20135797">
            <a:off x="2207848" y="1757505"/>
            <a:ext cx="1044739" cy="219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sz="1100" dirty="0" smtClean="0"/>
              <a:t>ИФО– </a:t>
            </a:r>
            <a:r>
              <a:rPr lang="ru-RU" dirty="0" smtClean="0"/>
              <a:t>109,2</a:t>
            </a:r>
            <a:r>
              <a:rPr lang="ru-RU" sz="1100" dirty="0" smtClean="0"/>
              <a:t>%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5505269" y="5110053"/>
            <a:ext cx="4472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1100" b="1" dirty="0" smtClean="0">
                <a:latin typeface="Calibri" pitchFamily="34" charset="0"/>
                <a:cs typeface="Arial" panose="020B0604020202020204" pitchFamily="34" charset="0"/>
              </a:rPr>
              <a:t>Республика Казахстан – 112,7</a:t>
            </a:r>
            <a:r>
              <a:rPr lang="ru-RU" sz="1100" b="1" dirty="0" smtClean="0">
                <a:latin typeface="Calibri" pitchFamily="34" charset="0"/>
                <a:cs typeface="Arial" panose="020B0604020202020204" pitchFamily="34" charset="0"/>
              </a:rPr>
              <a:t>%</a:t>
            </a:r>
            <a:endParaRPr lang="ru-RU" sz="1100" b="1" dirty="0"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-1" y="0"/>
            <a:ext cx="10081393" cy="500744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small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СТРОИТЕЛЬСТВО</a:t>
            </a:r>
            <a:endParaRPr lang="ru-RU" sz="2000" b="1" cap="small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0" y="6550339"/>
            <a:ext cx="10081393" cy="30393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>
                <a:solidFill>
                  <a:schemeClr val="tx1"/>
                </a:solidFill>
                <a:latin typeface="Calibri" pitchFamily="34" charset="0"/>
                <a:ea typeface="Times New Roman" panose="02020603050405020304" pitchFamily="18" charset="0"/>
              </a:rPr>
              <a:t>Слайд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Times New Roman" panose="02020603050405020304" pitchFamily="18" charset="0"/>
              </a:rPr>
              <a:t>18</a:t>
            </a:r>
            <a:endParaRPr lang="ru-RU" sz="1600" b="1" dirty="0">
              <a:solidFill>
                <a:schemeClr val="tx1"/>
              </a:solidFill>
              <a:latin typeface="Calibri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3344522015"/>
              </p:ext>
            </p:extLst>
          </p:nvPr>
        </p:nvGraphicFramePr>
        <p:xfrm>
          <a:off x="0" y="3916781"/>
          <a:ext cx="4830375" cy="264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xmlns="" val="284523593"/>
              </p:ext>
            </p:extLst>
          </p:nvPr>
        </p:nvGraphicFramePr>
        <p:xfrm>
          <a:off x="5505269" y="852968"/>
          <a:ext cx="4423536" cy="41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Овал 26"/>
          <p:cNvSpPr/>
          <p:nvPr/>
        </p:nvSpPr>
        <p:spPr>
          <a:xfrm>
            <a:off x="5810164" y="2458417"/>
            <a:ext cx="3538330" cy="329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4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8854"/>
            <a:ext cx="10080625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small" dirty="0" smtClean="0">
                <a:solidFill>
                  <a:srgbClr val="005DA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ПАЙДАЛАНУҒА БЕРІЛГЕН ТҰРҒЫН ҮЙ</a:t>
            </a:r>
            <a:endParaRPr lang="ru-RU" sz="2000" b="1" cap="small" dirty="0">
              <a:solidFill>
                <a:srgbClr val="005DA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" y="503531"/>
            <a:ext cx="4869047" cy="257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Ввод жилья, тыс. кв. м.</a:t>
            </a:r>
            <a:endParaRPr lang="ru-RU" sz="1400" b="1" i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81570" y="498087"/>
            <a:ext cx="4599055" cy="25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Между регионами республики, ИФО в %</a:t>
            </a:r>
            <a:endParaRPr lang="ru-RU" sz="1400" b="1" i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3533775"/>
            <a:ext cx="4680000" cy="247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Между районами, %</a:t>
            </a:r>
            <a:endParaRPr lang="ru-RU" sz="1400" b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463492" y="3259012"/>
            <a:ext cx="37530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kk-KZ" altLang="ru-RU" sz="1200" b="0" dirty="0" smtClean="0">
                <a:solidFill>
                  <a:srgbClr val="000066"/>
                </a:solidFill>
                <a:latin typeface="+mn-lt"/>
                <a:cs typeface="Arial" charset="0"/>
              </a:rPr>
              <a:t>январь- октябрь</a:t>
            </a:r>
          </a:p>
          <a:p>
            <a:pPr algn="ctr" eaLnBrk="1" hangingPunct="1"/>
            <a:endParaRPr lang="ru-RU" altLang="ru-RU" sz="1200" b="0" dirty="0">
              <a:solidFill>
                <a:srgbClr val="000066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2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94060426"/>
              </p:ext>
            </p:extLst>
          </p:nvPr>
        </p:nvGraphicFramePr>
        <p:xfrm>
          <a:off x="159489" y="767624"/>
          <a:ext cx="4647114" cy="266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 flipV="1">
            <a:off x="1985894" y="2030920"/>
            <a:ext cx="969717" cy="432298"/>
          </a:xfrm>
          <a:prstGeom prst="straightConnector1">
            <a:avLst/>
          </a:prstGeom>
          <a:ln>
            <a:solidFill>
              <a:srgbClr val="3116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/>
          <p:nvPr/>
        </p:nvSpPr>
        <p:spPr>
          <a:xfrm rot="20135797">
            <a:off x="1912152" y="1921063"/>
            <a:ext cx="1044739" cy="219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sz="1100" dirty="0" smtClean="0"/>
              <a:t>ИФО– </a:t>
            </a:r>
            <a:r>
              <a:rPr lang="ru-RU" dirty="0" smtClean="0"/>
              <a:t>96,0%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7378700" y="6202344"/>
            <a:ext cx="2498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1100" b="1" dirty="0" smtClean="0">
                <a:latin typeface="Calibri" pitchFamily="34" charset="0"/>
                <a:cs typeface="Arial" panose="020B0604020202020204" pitchFamily="34" charset="0"/>
              </a:rPr>
              <a:t>Республика Казахстан – 96,0%</a:t>
            </a:r>
            <a:endParaRPr lang="ru-RU" sz="1100" b="1" dirty="0"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-1" y="0"/>
            <a:ext cx="10081393" cy="500744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small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ЖИЛЫЕ ДОМА СДАННЫЕ В ЭКСПЛУАТАЦИЮ</a:t>
            </a:r>
            <a:endParaRPr lang="ru-RU" sz="2000" b="1" cap="small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0" y="6550339"/>
            <a:ext cx="10081393" cy="30393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600" b="1" dirty="0">
              <a:solidFill>
                <a:schemeClr val="tx1"/>
              </a:solidFill>
              <a:latin typeface="Calibri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xmlns="" val="948403270"/>
              </p:ext>
            </p:extLst>
          </p:nvPr>
        </p:nvGraphicFramePr>
        <p:xfrm>
          <a:off x="0" y="3912090"/>
          <a:ext cx="4619625" cy="264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2705178454"/>
              </p:ext>
            </p:extLst>
          </p:nvPr>
        </p:nvGraphicFramePr>
        <p:xfrm>
          <a:off x="4603898" y="876822"/>
          <a:ext cx="5301209" cy="5313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Овал 20"/>
          <p:cNvSpPr/>
          <p:nvPr/>
        </p:nvSpPr>
        <p:spPr>
          <a:xfrm>
            <a:off x="4843684" y="5219054"/>
            <a:ext cx="3859882" cy="3846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6" name="TextBox 1"/>
          <p:cNvSpPr txBox="1"/>
          <p:nvPr/>
        </p:nvSpPr>
        <p:spPr>
          <a:xfrm>
            <a:off x="1436990" y="5696079"/>
            <a:ext cx="933435" cy="19050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sz="1000" dirty="0" smtClean="0">
                <a:solidFill>
                  <a:prstClr val="black"/>
                </a:solidFill>
                <a:latin typeface="Calibri" pitchFamily="34" charset="0"/>
              </a:rPr>
              <a:t>Т. Рысқұлов</a:t>
            </a:r>
            <a:endParaRPr lang="ru-RU" sz="1000" kern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4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Блок-схема: процесс 19"/>
          <p:cNvSpPr/>
          <p:nvPr/>
        </p:nvSpPr>
        <p:spPr>
          <a:xfrm>
            <a:off x="-1" y="132622"/>
            <a:ext cx="10080625" cy="67324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000" b="1" dirty="0" smtClean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Constantia" pitchFamily="18" charset="0"/>
              </a:rPr>
              <a:t>Областной бюджет на 2019-2021 годы</a:t>
            </a:r>
            <a:endParaRPr lang="kk-KZ" sz="2800" b="1" dirty="0" smtClean="0">
              <a:solidFill>
                <a:schemeClr val="bg1"/>
              </a:solidFill>
              <a:latin typeface="Constantia" pitchFamily="18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59310" y="6532761"/>
            <a:ext cx="1035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Слайд </a:t>
            </a:r>
            <a:r>
              <a:rPr lang="ru-RU" sz="14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ru-RU" sz="14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0" y="6539628"/>
            <a:ext cx="10081393" cy="31464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cap="small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07521"/>
            <a:ext cx="100806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1. </a:t>
            </a:r>
            <a:r>
              <a:rPr lang="ru-RU" sz="2400" b="1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Областным бюджетом 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является централизованный денежный фонд, формируемый за счет поступлений, определенных Бюджетным Кодексом РК, и предназначенный для финансового обеспечения задач и функций местных государственных органов областного уровня, города республиканского значения, столицы, подведомственных им государственных учреждений и реализации государственной политики в соответствующей административно-территориальной единице.</a:t>
            </a: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2. </a:t>
            </a:r>
            <a:r>
              <a:rPr lang="ru-RU" sz="2400" b="1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Областной бюджет 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утверждаются решениям соответственно областных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маслихатов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.</a:t>
            </a:r>
            <a:endParaRPr lang="kk-KZ" sz="2400" dirty="0" smtClean="0">
              <a:solidFill>
                <a:schemeClr val="tx2"/>
              </a:solidFill>
              <a:latin typeface="Constantia" pitchFamily="18" charset="0"/>
              <a:cs typeface="Arial" charset="0"/>
            </a:endParaRP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“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Областной бюджет на 2019-2021 годы” Жамбылской области утвержден решением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маслихата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от 13 декабря 2018 года №30-3.</a:t>
            </a:r>
            <a:endParaRPr lang="kk-KZ" dirty="0" smtClean="0">
              <a:solidFill>
                <a:schemeClr val="tx2"/>
              </a:solidFill>
              <a:latin typeface="Constant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76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Блок-схема: процесс 19"/>
          <p:cNvSpPr/>
          <p:nvPr/>
        </p:nvSpPr>
        <p:spPr>
          <a:xfrm>
            <a:off x="-1" y="132622"/>
            <a:ext cx="10080625" cy="67324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000" b="1" dirty="0" smtClean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 defTabSz="635000" eaLnBrk="0" hangingPunct="0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ДОХОДЫ ОБЛАСТНОГО БЮДЖЕТА НА 2019-2021 ГОДЫ</a:t>
            </a:r>
            <a:endParaRPr lang="kk-KZ" sz="2000" b="1" dirty="0" smtClean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59310" y="6532761"/>
            <a:ext cx="1035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Слайд </a:t>
            </a:r>
            <a:r>
              <a:rPr lang="ru-RU" sz="14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ru-RU" sz="14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0" y="6539628"/>
            <a:ext cx="10081393" cy="31464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cap="small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45098" y="6539628"/>
            <a:ext cx="103552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b="1" dirty="0">
                <a:latin typeface="Calibri" pitchFamily="34" charset="0"/>
                <a:ea typeface="Times New Roman" panose="02020603050405020304" pitchFamily="18" charset="0"/>
              </a:rPr>
              <a:t>Слайд 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4519027"/>
              </p:ext>
            </p:extLst>
          </p:nvPr>
        </p:nvGraphicFramePr>
        <p:xfrm>
          <a:off x="201881" y="1128161"/>
          <a:ext cx="9690264" cy="2682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3508543"/>
                <a:gridCol w="1571029"/>
                <a:gridCol w="1641092"/>
                <a:gridCol w="1484799"/>
                <a:gridCol w="1484801"/>
              </a:tblGrid>
              <a:tr h="378218">
                <a:tc>
                  <a:txBody>
                    <a:bodyPr/>
                    <a:lstStyle/>
                    <a:p>
                      <a:pPr algn="l"/>
                      <a:r>
                        <a:rPr lang="kk-KZ" sz="20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Наименование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2018 год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2019 год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2020 год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2021 год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2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20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ДОХОДЫ, </a:t>
                      </a:r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из</a:t>
                      </a:r>
                      <a:r>
                        <a:rPr lang="kk-KZ" sz="2000" b="0" kern="12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них</a:t>
                      </a:r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:</a:t>
                      </a:r>
                      <a:endParaRPr lang="ru-RU" sz="2000" b="0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221 278,3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284 755,0</a:t>
                      </a:r>
                      <a:endParaRPr lang="ru-RU" sz="2000" b="1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219</a:t>
                      </a:r>
                      <a:r>
                        <a:rPr lang="kk-KZ" sz="2000" b="1" kern="12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987,9</a:t>
                      </a:r>
                      <a:endParaRPr lang="ru-RU" sz="2000" b="1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232 468,3</a:t>
                      </a:r>
                      <a:endParaRPr lang="ru-RU" sz="20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218">
                <a:tc>
                  <a:txBody>
                    <a:bodyPr/>
                    <a:lstStyle/>
                    <a:p>
                      <a:pPr algn="l"/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Налоговые поступления</a:t>
                      </a:r>
                      <a:endParaRPr lang="ru-RU" sz="2000" b="0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0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21 738,4</a:t>
                      </a:r>
                      <a:endParaRPr lang="ru-RU" sz="2000" b="0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23 247,0</a:t>
                      </a:r>
                      <a:endParaRPr lang="ru-RU" sz="2000" b="0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21 935,4</a:t>
                      </a:r>
                      <a:endParaRPr lang="ru-RU" sz="2000" b="0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2083" rtl="0" eaLnBrk="1" latinLnBrk="0" hangingPunct="1"/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22 392,3</a:t>
                      </a:r>
                      <a:endParaRPr lang="ru-RU" sz="2000" b="0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218">
                <a:tc>
                  <a:txBody>
                    <a:bodyPr/>
                    <a:lstStyle/>
                    <a:p>
                      <a:pPr algn="l"/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Неналоговые поступления</a:t>
                      </a:r>
                      <a:endParaRPr lang="ru-RU" sz="2000" b="0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0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1 596,4</a:t>
                      </a:r>
                      <a:endParaRPr lang="ru-RU" sz="2000" b="0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1 452,0</a:t>
                      </a:r>
                      <a:endParaRPr lang="ru-RU" sz="2000" b="0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1 131,4</a:t>
                      </a:r>
                      <a:endParaRPr lang="ru-RU" sz="2000" b="0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2083" rtl="0" eaLnBrk="1" latinLnBrk="0" hangingPunct="1"/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1 134,9</a:t>
                      </a:r>
                      <a:endParaRPr lang="ru-RU" sz="2000" b="0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155">
                <a:tc>
                  <a:txBody>
                    <a:bodyPr/>
                    <a:lstStyle/>
                    <a:p>
                      <a:pPr algn="l"/>
                      <a:r>
                        <a:rPr lang="ru-RU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Поступления от продажи основного капитала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0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1 397,4</a:t>
                      </a:r>
                      <a:endParaRPr lang="ru-RU" sz="2000" b="0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772,6</a:t>
                      </a:r>
                      <a:endParaRPr lang="ru-RU" sz="2000" b="0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5,0</a:t>
                      </a:r>
                      <a:endParaRPr lang="ru-RU" sz="2000" b="0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2083" rtl="0" eaLnBrk="1" latinLnBrk="0" hangingPunct="1"/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6,0</a:t>
                      </a:r>
                      <a:endParaRPr lang="ru-RU" sz="2000" b="0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3038">
                <a:tc>
                  <a:txBody>
                    <a:bodyPr/>
                    <a:lstStyle/>
                    <a:p>
                      <a:pPr algn="l"/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Поступления трансфертов</a:t>
                      </a:r>
                      <a:endParaRPr lang="ru-RU" sz="2000" b="0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0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196 546,1</a:t>
                      </a:r>
                      <a:endParaRPr lang="ru-RU" sz="2000" b="0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259 283,4</a:t>
                      </a:r>
                      <a:endParaRPr lang="ru-RU" sz="2000" b="0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196</a:t>
                      </a:r>
                      <a:r>
                        <a:rPr lang="kk-KZ" sz="2000" b="0" kern="12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916,1</a:t>
                      </a:r>
                      <a:endParaRPr lang="ru-RU" sz="2000" b="0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2083" rtl="0" eaLnBrk="1" latinLnBrk="0" hangingPunct="1"/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208 935,1</a:t>
                      </a:r>
                      <a:endParaRPr lang="ru-RU" sz="2000" b="0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08791" y="833283"/>
            <a:ext cx="2859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1200" b="1" dirty="0" smtClean="0">
                <a:solidFill>
                  <a:schemeClr val="tx2"/>
                </a:solidFill>
                <a:latin typeface="Constantia" pitchFamily="18" charset="0"/>
              </a:rPr>
              <a:t>	млн. теңге </a:t>
            </a:r>
            <a:endParaRPr lang="ru-RU" sz="12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511199738"/>
              </p:ext>
            </p:extLst>
          </p:nvPr>
        </p:nvGraphicFramePr>
        <p:xfrm>
          <a:off x="179373" y="4037610"/>
          <a:ext cx="9558393" cy="2351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01076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161925"/>
            <a:ext cx="10080625" cy="547283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5000" eaLnBrk="0" hangingPunct="0">
              <a:lnSpc>
                <a:spcPct val="90000"/>
              </a:lnSpc>
              <a:defRPr/>
            </a:pPr>
            <a:r>
              <a:rPr lang="ru-RU" sz="2400" b="1" cap="small" dirty="0" smtClean="0">
                <a:solidFill>
                  <a:schemeClr val="bg1"/>
                </a:solidFill>
                <a:latin typeface="Constantia" pitchFamily="18" charset="0"/>
                <a:cs typeface="Arial" pitchFamily="34" charset="0"/>
              </a:rPr>
              <a:t>ЗАТРАТЫ ОБЛАСТНОГО БЮДЖЕТА НА 2019-2021 ГОДЫ</a:t>
            </a:r>
            <a:endParaRPr lang="ru-RU" sz="2400" b="1" cap="small" dirty="0">
              <a:solidFill>
                <a:schemeClr val="bg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0" y="6550339"/>
            <a:ext cx="10081393" cy="30393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600" b="1" dirty="0">
              <a:solidFill>
                <a:schemeClr val="tx1"/>
              </a:solidFill>
              <a:latin typeface="Calibri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0300684"/>
              </p:ext>
            </p:extLst>
          </p:nvPr>
        </p:nvGraphicFramePr>
        <p:xfrm>
          <a:off x="123825" y="809624"/>
          <a:ext cx="9823820" cy="570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214"/>
                <a:gridCol w="4236222"/>
                <a:gridCol w="988719"/>
                <a:gridCol w="1346814"/>
                <a:gridCol w="1346814"/>
                <a:gridCol w="1426037"/>
              </a:tblGrid>
              <a:tr h="287096"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№</a:t>
                      </a:r>
                      <a:endParaRPr lang="ru-RU" sz="1200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2018 год</a:t>
                      </a:r>
                      <a:endParaRPr lang="ru-RU" sz="1200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2019 год</a:t>
                      </a:r>
                      <a:endParaRPr lang="ru-RU" sz="1200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2020 год</a:t>
                      </a:r>
                      <a:endParaRPr lang="ru-RU" sz="1200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2021 год</a:t>
                      </a:r>
                      <a:endParaRPr lang="ru-RU" sz="1200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21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Всего: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2083" rtl="0" eaLnBrk="1" fontAlgn="b" latinLnBrk="0" hangingPunct="1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218 727,2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283 269,9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219 987,9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232 468,3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215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Государственные услуги общего характера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2083" rtl="0" eaLnBrk="1" fontAlgn="b" latinLnBrk="0" hangingPunct="1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4 686,5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5 475,6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2 259,0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2 135,1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215">
                <a:tc>
                  <a:txBody>
                    <a:bodyPr/>
                    <a:lstStyle/>
                    <a:p>
                      <a:pPr algn="ctr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2.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Оборона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2083" rtl="0" eaLnBrk="1" fontAlgn="b" latinLnBrk="0" hangingPunct="1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204,3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429,6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337,9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193,1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492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3.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Общественный порядок, безопасность, правовая, судебная, уголовно-исполнительная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2083" rtl="0" eaLnBrk="1" fontAlgn="b" latinLnBrk="0" hangingPunct="1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7 531,4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9 821,7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6 459,5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6 286,4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215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4.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Образование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2083" rtl="0" eaLnBrk="1" fontAlgn="b" latinLnBrk="0" hangingPunct="1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26 319,7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34 509,1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37 315,9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41 602,5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215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5.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Здравоохранение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2083" rtl="0" eaLnBrk="1" fontAlgn="b" latinLnBrk="0" hangingPunct="1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7 987,4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11 461,2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10 193,6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13 789,7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215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6.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Социальная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помощь и социальное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 обеспечение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2083" rtl="0" eaLnBrk="1" fontAlgn="b" latinLnBrk="0" hangingPunct="1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8 224,1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29 239,3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7 921,3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8 097,2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215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7.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2083" rtl="0" eaLnBrk="1" fontAlgn="b" latinLnBrk="0" hangingPunct="1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20 481,3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21 635,0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11 970,4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12 957,4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793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8.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Культура, спорт, туризм и информационная пространства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2083" rtl="0" eaLnBrk="1" fontAlgn="b" latinLnBrk="0" hangingPunct="1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9 260,6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9 285,4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15</a:t>
                      </a:r>
                      <a:r>
                        <a:rPr lang="kk-KZ" sz="1200" b="1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 </a:t>
                      </a:r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022,3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16 502,4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793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9.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Топливно-энергетический комплекс и</a:t>
                      </a:r>
                      <a:r>
                        <a:rPr lang="kk-KZ" sz="1200" b="1" kern="12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 недропользование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2083" rtl="0" eaLnBrk="1" fontAlgn="b" latinLnBrk="0" hangingPunct="1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5 434,4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8 180,9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5 357,9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13 116,3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5586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10.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Сельское, водное, лесное, рыбное хозяйство, особо охраняемые природные территории, охрана окружающей среды и животного мира, земельные отношения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2083" rtl="0" eaLnBrk="1" fontAlgn="b" latinLnBrk="0" hangingPunct="1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19 100,7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18 982,8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11 519,4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11 488,3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793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11.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Промышленность, архитектура, градостроительства и строительная деятельность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2083" rtl="0" eaLnBrk="1" fontAlgn="b" latinLnBrk="0" hangingPunct="1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805,4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2 679,3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209,5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212,5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215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12.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Транспорт и коммуникация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2083" rtl="0" eaLnBrk="1" fontAlgn="b" latinLnBrk="0" hangingPunct="1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9 904,4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12 160,9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5 134,7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10 572,8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215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13.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Прочие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2083" rtl="0" eaLnBrk="1" fontAlgn="b" latinLnBrk="0" hangingPunct="1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3 443,6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19 082,3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7 175,6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1 297,6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215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14.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Обслуживание долга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2083" rtl="0" eaLnBrk="1" fontAlgn="b" latinLnBrk="0" hangingPunct="1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20,7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35,6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0,0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0,0</a:t>
                      </a:r>
                      <a:endParaRPr lang="kk-KZ" sz="1200" b="1" baseline="0" dirty="0" smtClean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096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15.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Трансферты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2083" rtl="0" eaLnBrk="1" fontAlgn="b" latinLnBrk="0" hangingPunct="1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95 322,7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100 295,3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99 110,5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94 217,0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21021" y="609600"/>
            <a:ext cx="2859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1200" b="1" dirty="0" smtClean="0">
                <a:solidFill>
                  <a:schemeClr val="tx2"/>
                </a:solidFill>
                <a:latin typeface="Constantia" pitchFamily="18" charset="0"/>
              </a:rPr>
              <a:t>	млн. тенге </a:t>
            </a:r>
            <a:endParaRPr lang="ru-RU" sz="1200" b="1" dirty="0">
              <a:solidFill>
                <a:schemeClr val="tx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733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2601" y="144910"/>
            <a:ext cx="10080625" cy="718247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b="1" dirty="0" smtClean="0">
                <a:latin typeface="Constantia" pitchFamily="18" charset="0"/>
              </a:rPr>
              <a:t/>
            </a:r>
            <a:br>
              <a:rPr lang="ru-RU" b="1" dirty="0" smtClean="0">
                <a:latin typeface="Constantia" pitchFamily="18" charset="0"/>
              </a:rPr>
            </a:br>
            <a:r>
              <a:rPr lang="ru-RU" sz="2700" b="1" dirty="0" smtClean="0">
                <a:latin typeface="Constantia" pitchFamily="18" charset="0"/>
              </a:rPr>
              <a:t>ВНЕДРЕНИЕ САМОСТОЯТЕЛЬНОГО БЮДЖЕТА МЕСТНОГО САМОУПРАВЛЕНИЯ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sz="2000" b="1" cap="small" dirty="0">
              <a:solidFill>
                <a:schemeClr val="bg1"/>
              </a:solidFill>
              <a:latin typeface="Constantia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1250982"/>
              </p:ext>
            </p:extLst>
          </p:nvPr>
        </p:nvGraphicFramePr>
        <p:xfrm>
          <a:off x="5459465" y="1009644"/>
          <a:ext cx="4445494" cy="552696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69835"/>
                <a:gridCol w="1773528"/>
                <a:gridCol w="1031990"/>
                <a:gridCol w="1270141"/>
              </a:tblGrid>
              <a:tr h="1100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effectLst/>
                          <a:latin typeface="Constantia" pitchFamily="18" charset="0"/>
                          <a:cs typeface="Arial" pitchFamily="34" charset="0"/>
                        </a:rPr>
                        <a:t>№</a:t>
                      </a:r>
                      <a:endParaRPr lang="ru-RU" sz="1200" b="1" dirty="0">
                        <a:solidFill>
                          <a:srgbClr val="000066"/>
                        </a:solidFill>
                        <a:effectLst/>
                        <a:latin typeface="Constant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onstantia" pitchFamily="18" charset="0"/>
                          <a:cs typeface="Arial" pitchFamily="34" charset="0"/>
                        </a:rPr>
                        <a:t>Наименование районов</a:t>
                      </a:r>
                      <a:r>
                        <a:rPr lang="kk-KZ" sz="1200" b="1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 </a:t>
                      </a:r>
                      <a:endParaRPr lang="ru-RU" sz="1200" b="1" dirty="0">
                        <a:solidFill>
                          <a:srgbClr val="000066"/>
                        </a:solidFill>
                        <a:effectLst/>
                        <a:latin typeface="Constant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onstantia" pitchFamily="18" charset="0"/>
                          <a:cs typeface="Arial" pitchFamily="34" charset="0"/>
                        </a:rPr>
                        <a:t>Административные единицы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onstantia" pitchFamily="18" charset="0"/>
                          <a:cs typeface="Arial" pitchFamily="34" charset="0"/>
                        </a:rPr>
                        <a:t>количество</a:t>
                      </a:r>
                      <a:endParaRPr lang="ru-RU" sz="1200" b="1" dirty="0">
                        <a:solidFill>
                          <a:srgbClr val="000066"/>
                        </a:solidFill>
                        <a:effectLst/>
                        <a:latin typeface="Constant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20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Constantia" pitchFamily="18" charset="0"/>
                          <a:cs typeface="Arial" pitchFamily="34" charset="0"/>
                        </a:rPr>
                        <a:t>Количество административных единиц </a:t>
                      </a:r>
                      <a:r>
                        <a:rPr lang="ru-RU" sz="1200" b="1" dirty="0" err="1" smtClean="0">
                          <a:effectLst/>
                          <a:latin typeface="Constantia" pitchFamily="18" charset="0"/>
                          <a:cs typeface="Arial" pitchFamily="34" charset="0"/>
                        </a:rPr>
                        <a:t>численностьюнаселения</a:t>
                      </a:r>
                      <a:r>
                        <a:rPr lang="ru-RU" sz="1200" b="1" dirty="0" smtClean="0">
                          <a:effectLst/>
                          <a:latin typeface="Constantia" pitchFamily="18" charset="0"/>
                          <a:cs typeface="Arial" pitchFamily="34" charset="0"/>
                        </a:rPr>
                        <a:t> более </a:t>
                      </a:r>
                      <a:endParaRPr lang="ru-RU" sz="1200" b="1" dirty="0" smtClean="0">
                        <a:solidFill>
                          <a:srgbClr val="000066"/>
                        </a:solidFill>
                        <a:effectLst/>
                        <a:latin typeface="Constantia" pitchFamily="18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onstantia" pitchFamily="18" charset="0"/>
                          <a:cs typeface="Arial" pitchFamily="34" charset="0"/>
                        </a:rPr>
                        <a:t>2000 человек </a:t>
                      </a:r>
                    </a:p>
                  </a:txBody>
                  <a:tcPr marL="75605" marR="75605" marT="0" marB="0" anchor="ctr"/>
                </a:tc>
              </a:tr>
              <a:tr h="194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  <a:endParaRPr lang="ru-RU" sz="1100" b="0" dirty="0">
                        <a:solidFill>
                          <a:srgbClr val="000066"/>
                        </a:solidFill>
                        <a:effectLst/>
                        <a:latin typeface="Constant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marL="0" algn="just" defTabSz="912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Байзакский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 район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18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kern="12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17</a:t>
                      </a:r>
                      <a:endParaRPr lang="ru-RU" sz="1400" b="0" kern="120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</a:tr>
              <a:tr h="487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2</a:t>
                      </a:r>
                      <a:endParaRPr lang="ru-RU" sz="1100" b="0" dirty="0">
                        <a:solidFill>
                          <a:srgbClr val="000066"/>
                        </a:solidFill>
                        <a:effectLst/>
                        <a:latin typeface="Constant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marL="0" algn="just" defTabSz="912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Жамбылский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 район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17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15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3</a:t>
                      </a:r>
                      <a:endParaRPr lang="ru-RU" sz="1100" b="0" dirty="0">
                        <a:solidFill>
                          <a:srgbClr val="000066"/>
                        </a:solidFill>
                        <a:effectLst/>
                        <a:latin typeface="Constant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marL="0" algn="just" defTabSz="912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Жуалы</a:t>
                      </a:r>
                      <a:r>
                        <a:rPr lang="kk-KZ" sz="1400" b="0" kern="1200" dirty="0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нский район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14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12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</a:tr>
              <a:tr h="273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4</a:t>
                      </a:r>
                      <a:endParaRPr lang="ru-RU" sz="1100" b="0" dirty="0">
                        <a:solidFill>
                          <a:srgbClr val="000066"/>
                        </a:solidFill>
                        <a:effectLst/>
                        <a:latin typeface="Constant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marL="0" algn="just" defTabSz="912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400" b="0" kern="1200" dirty="0" err="1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Кордайский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 район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19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16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5</a:t>
                      </a:r>
                      <a:endParaRPr lang="ru-RU" sz="1100" b="0" dirty="0">
                        <a:solidFill>
                          <a:srgbClr val="000066"/>
                        </a:solidFill>
                        <a:effectLst/>
                        <a:latin typeface="Constant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marL="0" algn="just" defTabSz="912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Район Т.Рыскулова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15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12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</a:tr>
              <a:tr h="216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6</a:t>
                      </a:r>
                      <a:endParaRPr lang="ru-RU" sz="1100" b="0" dirty="0">
                        <a:solidFill>
                          <a:srgbClr val="000066"/>
                        </a:solidFill>
                        <a:effectLst/>
                        <a:latin typeface="Constant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Меркенский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 район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14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13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</a:tr>
              <a:tr h="318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7</a:t>
                      </a:r>
                      <a:endParaRPr lang="ru-RU" sz="1100" b="0" dirty="0">
                        <a:solidFill>
                          <a:srgbClr val="000066"/>
                        </a:solidFill>
                        <a:effectLst/>
                        <a:latin typeface="Constant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Мойын</a:t>
                      </a:r>
                      <a:r>
                        <a:rPr lang="kk-KZ" sz="1400" b="0" kern="1200" dirty="0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кумский район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16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4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</a:tr>
              <a:tr h="2379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8</a:t>
                      </a:r>
                      <a:endParaRPr lang="ru-RU" sz="1100" b="0" dirty="0">
                        <a:solidFill>
                          <a:srgbClr val="000066"/>
                        </a:solidFill>
                        <a:effectLst/>
                        <a:latin typeface="Constant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Сарысу</a:t>
                      </a:r>
                      <a:r>
                        <a:rPr lang="kk-KZ" sz="1400" b="0" kern="1200" dirty="0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ский район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9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4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2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Город Жанатас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marL="0" algn="ctr" defTabSz="912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marL="0" algn="ctr" defTabSz="912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</a:tr>
              <a:tr h="1976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9</a:t>
                      </a:r>
                      <a:endParaRPr lang="ru-RU" sz="1100" b="0" dirty="0">
                        <a:solidFill>
                          <a:srgbClr val="000066"/>
                        </a:solidFill>
                        <a:effectLst/>
                        <a:latin typeface="Constant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marL="0" algn="just" defTabSz="912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Таласс</a:t>
                      </a:r>
                      <a:r>
                        <a:rPr lang="kk-KZ" sz="1400" b="0" kern="1200" dirty="0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кий</a:t>
                      </a:r>
                      <a:r>
                        <a:rPr lang="kk-KZ" sz="1400" b="0" kern="1200" baseline="0" dirty="0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 район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marL="0" algn="ctr" defTabSz="912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13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marL="0" algn="ctr" defTabSz="912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7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</a:tr>
              <a:tr h="195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2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Город Каратау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marL="0" algn="ctr" defTabSz="912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marL="0" algn="ctr" defTabSz="912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</a:tr>
              <a:tr h="2911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10</a:t>
                      </a:r>
                      <a:endParaRPr lang="ru-RU" sz="1100" b="0" dirty="0">
                        <a:solidFill>
                          <a:srgbClr val="000066"/>
                        </a:solidFill>
                        <a:effectLst/>
                        <a:latin typeface="Constant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marL="0" algn="just" defTabSz="912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Шу</a:t>
                      </a:r>
                      <a:r>
                        <a:rPr lang="kk-KZ" sz="1400" b="0" kern="1200" dirty="0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ский</a:t>
                      </a:r>
                      <a:r>
                        <a:rPr lang="kk-KZ" sz="1400" b="0" kern="1200" baseline="0" dirty="0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 район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marL="0" algn="ctr" defTabSz="912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18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marL="0" algn="ctr" defTabSz="912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11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</a:tr>
              <a:tr h="254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2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kern="1200" dirty="0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Город Шу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marL="0" algn="ctr" defTabSz="912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marL="0" algn="ctr" defTabSz="912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605" marR="75605" marT="0" marB="0"/>
                </a:tc>
              </a:tr>
              <a:tr h="291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onstantia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66"/>
                        </a:solidFill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rgbClr val="AC2A5C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Всего</a:t>
                      </a:r>
                      <a:endParaRPr lang="ru-RU" sz="1400" b="1" kern="1200" dirty="0">
                        <a:solidFill>
                          <a:srgbClr val="AC2A5C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AC2A5C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156</a:t>
                      </a:r>
                      <a:endParaRPr lang="ru-RU" sz="1400" b="1" kern="1200" dirty="0">
                        <a:solidFill>
                          <a:srgbClr val="AC2A5C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AC2A5C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75605" marR="75605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1" y="834582"/>
            <a:ext cx="55166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Arial" panose="020B0604020202020204" pitchFamily="34" charset="0"/>
              </a:rPr>
              <a:t>98-шаг плана нации</a:t>
            </a:r>
          </a:p>
          <a:p>
            <a:pPr algn="ctr"/>
            <a:r>
              <a:rPr lang="kk-KZ" sz="1600" b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Arial" panose="020B0604020202020204" pitchFamily="34" charset="0"/>
              </a:rPr>
              <a:t>«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Arial" panose="020B0604020202020204" pitchFamily="34" charset="0"/>
              </a:rPr>
              <a:t>100 конкретных шагов по реализации пяти институциональных­ реформ»</a:t>
            </a:r>
          </a:p>
          <a:p>
            <a:pPr algn="ctr"/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Constantia" pitchFamily="18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900" y="1838325"/>
            <a:ext cx="5159948" cy="15621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Constantia" pitchFamily="18" charset="0"/>
              </a:rPr>
              <a:t>На уровне сельского округа, аула, села, поселка, города районного значения БУДЕТ ВНЕДРЯТЬСЯ САМОСТОЯТЕЛЬНЫЙ БЮДЖЕТ МЕСТНОГО САМОУПРАВЛЕНИЯ. В областных центрах и городах республиканского значения будут работать механизмы участия граждан в обсуждении проектов соответствующих бюджетов.</a:t>
            </a:r>
            <a:endParaRPr lang="ru-RU" sz="14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2" name="Прямая соединительная линия 3"/>
          <p:cNvSpPr/>
          <p:nvPr/>
        </p:nvSpPr>
        <p:spPr>
          <a:xfrm>
            <a:off x="2658798" y="4641288"/>
            <a:ext cx="1595461" cy="34349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4680"/>
                </a:lnTo>
                <a:lnTo>
                  <a:pt x="1447221" y="234680"/>
                </a:lnTo>
                <a:lnTo>
                  <a:pt x="1447221" y="34437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рямая соединительная линия 4"/>
          <p:cNvSpPr/>
          <p:nvPr/>
        </p:nvSpPr>
        <p:spPr>
          <a:xfrm>
            <a:off x="1063338" y="4641288"/>
            <a:ext cx="1595461" cy="34349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447221" y="0"/>
                </a:moveTo>
                <a:lnTo>
                  <a:pt x="1447221" y="234680"/>
                </a:lnTo>
                <a:lnTo>
                  <a:pt x="0" y="234680"/>
                </a:lnTo>
                <a:lnTo>
                  <a:pt x="0" y="34437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Скругленный прямоугольник 23"/>
          <p:cNvSpPr/>
          <p:nvPr/>
        </p:nvSpPr>
        <p:spPr>
          <a:xfrm>
            <a:off x="1229889" y="3420270"/>
            <a:ext cx="3095969" cy="122102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Группа 24"/>
          <p:cNvGrpSpPr/>
          <p:nvPr/>
        </p:nvGrpSpPr>
        <p:grpSpPr>
          <a:xfrm>
            <a:off x="1439252" y="3228975"/>
            <a:ext cx="3229532" cy="1762125"/>
            <a:chOff x="4768739" y="1151069"/>
            <a:chExt cx="1297812" cy="877521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784995" y="1245924"/>
              <a:ext cx="1281556" cy="7518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Скругленный прямоугольник 7"/>
            <p:cNvSpPr/>
            <p:nvPr/>
          </p:nvSpPr>
          <p:spPr>
            <a:xfrm>
              <a:off x="4768739" y="1151069"/>
              <a:ext cx="1259535" cy="877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AC2A5C"/>
                  </a:solidFill>
                  <a:latin typeface="Constantia" pitchFamily="18" charset="0"/>
                </a:rPr>
                <a:t>С 1 января 2018 года </a:t>
              </a:r>
              <a:r>
                <a:rPr lang="ru-RU" sz="1400" dirty="0" smtClean="0">
                  <a:solidFill>
                    <a:srgbClr val="000066"/>
                  </a:solidFill>
                  <a:latin typeface="Constantia" pitchFamily="18" charset="0"/>
                </a:rPr>
                <a:t>для местного самоуправления будет внедряться самостоятельный бюджет, 4-го уровня в городах районного значения, селах, поселках, сельских округах с численностью населения более 2000 человек.</a:t>
              </a:r>
              <a:endParaRPr lang="ru-RU" sz="1400" b="1" dirty="0" smtClean="0">
                <a:solidFill>
                  <a:srgbClr val="AC2A5C"/>
                </a:solidFill>
                <a:latin typeface="Constantia" pitchFamily="18" charset="0"/>
              </a:endParaRP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410649" y="4984785"/>
            <a:ext cx="1305377" cy="132745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Группа 26"/>
          <p:cNvGrpSpPr/>
          <p:nvPr/>
        </p:nvGrpSpPr>
        <p:grpSpPr>
          <a:xfrm>
            <a:off x="555690" y="5109455"/>
            <a:ext cx="1305377" cy="1327450"/>
            <a:chOff x="3295670" y="2318732"/>
            <a:chExt cx="1184090" cy="751897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3295670" y="2318732"/>
              <a:ext cx="1184090" cy="7518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Скругленный прямоугольник 10"/>
            <p:cNvSpPr/>
            <p:nvPr/>
          </p:nvSpPr>
          <p:spPr>
            <a:xfrm>
              <a:off x="3317692" y="2340754"/>
              <a:ext cx="1140046" cy="70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AC2A5C"/>
                  </a:solidFill>
                  <a:latin typeface="Constantia" pitchFamily="18" charset="0"/>
                </a:rPr>
                <a:t>5 видов </a:t>
              </a:r>
              <a:r>
                <a:rPr lang="ru-RU" sz="1400" dirty="0" smtClean="0">
                  <a:solidFill>
                    <a:srgbClr val="000066"/>
                  </a:solidFill>
                  <a:latin typeface="Constantia" pitchFamily="18" charset="0"/>
                </a:rPr>
                <a:t>налоговых поступлений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rgbClr val="000066"/>
                  </a:solidFill>
                  <a:latin typeface="Constantia" pitchFamily="18" charset="0"/>
                </a:rPr>
                <a:t>(статья 52-1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rgbClr val="000066"/>
                  </a:solidFill>
                  <a:latin typeface="Constantia" pitchFamily="18" charset="0"/>
                </a:rPr>
                <a:t> БК РК</a:t>
              </a:r>
              <a:r>
                <a:rPr lang="ru-RU" sz="1400" b="1" dirty="0" smtClean="0">
                  <a:solidFill>
                    <a:srgbClr val="AC2A5C"/>
                  </a:solidFill>
                  <a:latin typeface="Constantia" pitchFamily="18" charset="0"/>
                </a:rPr>
                <a:t>)</a:t>
              </a:r>
              <a:endParaRPr lang="kk-KZ" sz="1400" kern="1200" dirty="0" smtClean="0">
                <a:solidFill>
                  <a:srgbClr val="000066"/>
                </a:solidFill>
                <a:latin typeface="Constantia" pitchFamily="18" charset="0"/>
              </a:endParaRPr>
            </a:p>
          </p:txBody>
        </p:sp>
      </p:grpSp>
      <p:sp>
        <p:nvSpPr>
          <p:cNvPr id="28" name="Скругленный прямоугольник 27"/>
          <p:cNvSpPr/>
          <p:nvPr/>
        </p:nvSpPr>
        <p:spPr>
          <a:xfrm>
            <a:off x="2006109" y="4984785"/>
            <a:ext cx="1305377" cy="132745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Группа 28"/>
          <p:cNvGrpSpPr/>
          <p:nvPr/>
        </p:nvGrpSpPr>
        <p:grpSpPr>
          <a:xfrm>
            <a:off x="2151151" y="5109455"/>
            <a:ext cx="1305377" cy="1327450"/>
            <a:chOff x="4742891" y="2318732"/>
            <a:chExt cx="1184090" cy="751897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4742891" y="2318732"/>
              <a:ext cx="1184090" cy="7518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Скругленный прямоугольник 13"/>
            <p:cNvSpPr/>
            <p:nvPr/>
          </p:nvSpPr>
          <p:spPr>
            <a:xfrm>
              <a:off x="4764913" y="2340754"/>
              <a:ext cx="1140046" cy="70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AC2A5C"/>
                  </a:solidFill>
                  <a:latin typeface="Constantia" pitchFamily="18" charset="0"/>
                </a:rPr>
                <a:t>4 видов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rgbClr val="000066"/>
                  </a:solidFill>
                  <a:latin typeface="Constantia" pitchFamily="18" charset="0"/>
                </a:rPr>
                <a:t>неналоговых поступлений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rgbClr val="000066"/>
                  </a:solidFill>
                  <a:latin typeface="Constantia" pitchFamily="18" charset="0"/>
                </a:rPr>
                <a:t>(статья 52-1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rgbClr val="000066"/>
                  </a:solidFill>
                  <a:latin typeface="Constantia" pitchFamily="18" charset="0"/>
                </a:rPr>
                <a:t>БК РК)</a:t>
              </a:r>
              <a:endParaRPr lang="ru-RU" sz="1400" dirty="0">
                <a:solidFill>
                  <a:srgbClr val="000066"/>
                </a:solidFill>
                <a:latin typeface="Constantia" pitchFamily="18" charset="0"/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3601570" y="4984785"/>
            <a:ext cx="1305377" cy="132745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Группа 30"/>
          <p:cNvGrpSpPr/>
          <p:nvPr/>
        </p:nvGrpSpPr>
        <p:grpSpPr>
          <a:xfrm>
            <a:off x="3746612" y="5109455"/>
            <a:ext cx="1305377" cy="1327450"/>
            <a:chOff x="6190113" y="2318732"/>
            <a:chExt cx="1184090" cy="751897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6190113" y="2318732"/>
              <a:ext cx="1184090" cy="7518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Скругленный прямоугольник 16"/>
            <p:cNvSpPr/>
            <p:nvPr/>
          </p:nvSpPr>
          <p:spPr>
            <a:xfrm>
              <a:off x="6212135" y="2340754"/>
              <a:ext cx="1140046" cy="70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400" b="1" dirty="0" smtClean="0">
                  <a:solidFill>
                    <a:srgbClr val="AC2A5C"/>
                  </a:solidFill>
                  <a:latin typeface="Constantia" pitchFamily="18" charset="0"/>
                </a:rPr>
                <a:t>19 видов расходов</a:t>
              </a:r>
              <a:endParaRPr lang="kk-KZ" sz="1400" kern="1200" dirty="0" smtClean="0">
                <a:solidFill>
                  <a:srgbClr val="000066"/>
                </a:solidFill>
                <a:latin typeface="Constantia" pitchFamily="18" charset="0"/>
              </a:endParaRP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400" dirty="0" smtClean="0">
                  <a:solidFill>
                    <a:srgbClr val="000066"/>
                  </a:solidFill>
                  <a:latin typeface="Constantia" pitchFamily="18" charset="0"/>
                </a:rPr>
                <a:t>(статья 56-1 БК РК)</a:t>
              </a:r>
              <a:endParaRPr lang="kk-KZ" sz="1400" kern="1200" dirty="0" smtClean="0">
                <a:solidFill>
                  <a:srgbClr val="000066"/>
                </a:solidFill>
                <a:latin typeface="Constantia" pitchFamily="18" charset="0"/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rgbClr val="000066"/>
                </a:solidFill>
              </a:endParaRPr>
            </a:p>
          </p:txBody>
        </p:sp>
      </p:grpSp>
      <p:sp>
        <p:nvSpPr>
          <p:cNvPr id="40" name="Блок-схема: процесс 39"/>
          <p:cNvSpPr/>
          <p:nvPr/>
        </p:nvSpPr>
        <p:spPr>
          <a:xfrm flipV="1">
            <a:off x="133350" y="6981826"/>
            <a:ext cx="10081393" cy="295274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600" b="1" dirty="0">
              <a:solidFill>
                <a:schemeClr val="tx1"/>
              </a:solidFill>
              <a:latin typeface="Calibri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559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Блок-схема: процесс 19"/>
          <p:cNvSpPr/>
          <p:nvPr/>
        </p:nvSpPr>
        <p:spPr>
          <a:xfrm>
            <a:off x="0" y="132622"/>
            <a:ext cx="10080625" cy="67324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nstantia" pitchFamily="18" charset="0"/>
              </a:rPr>
              <a:t>ДЕФИЦИТ (ПРОФИЦИТ) БЮДЖЕТА</a:t>
            </a:r>
            <a:endParaRPr lang="ru-RU" sz="2800" b="1" cap="small" dirty="0">
              <a:solidFill>
                <a:schemeClr val="bg1"/>
              </a:solidFill>
              <a:latin typeface="Constantia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59310" y="6532761"/>
            <a:ext cx="1035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Слайд </a:t>
            </a:r>
            <a:r>
              <a:rPr lang="ru-RU" sz="14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ru-RU" sz="14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0" y="6539628"/>
            <a:ext cx="10081393" cy="31464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cap="small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07521"/>
            <a:ext cx="10080625" cy="64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defTabSz="914400" fontAlgn="base">
              <a:spcBef>
                <a:spcPct val="0"/>
              </a:spcBef>
              <a:spcAft>
                <a:spcPct val="0"/>
              </a:spcAft>
            </a:pPr>
            <a:endParaRPr lang="kk-KZ" dirty="0" smtClean="0">
              <a:solidFill>
                <a:schemeClr val="tx2"/>
              </a:solidFill>
              <a:latin typeface="Constantia" pitchFamily="18" charset="0"/>
              <a:cs typeface="Arial" charset="0"/>
            </a:endParaRPr>
          </a:p>
          <a:p>
            <a:pPr lvl="0" indent="449263" algn="just" defTabSz="914400" fontAlgn="base">
              <a:spcBef>
                <a:spcPct val="0"/>
              </a:spcBef>
              <a:spcAft>
                <a:spcPct val="0"/>
              </a:spcAft>
            </a:pPr>
            <a:endParaRPr lang="kk-KZ" dirty="0" smtClean="0">
              <a:solidFill>
                <a:schemeClr val="tx2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380" y="866900"/>
            <a:ext cx="9761516" cy="5665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b="1" dirty="0" smtClean="0">
                <a:solidFill>
                  <a:schemeClr val="tx2"/>
                </a:solidFill>
                <a:latin typeface="Constantia" pitchFamily="18" charset="0"/>
              </a:rPr>
              <a:t>Дефицит</a:t>
            </a:r>
            <a:r>
              <a:rPr lang="ru-RU" dirty="0" smtClean="0">
                <a:solidFill>
                  <a:schemeClr val="tx2"/>
                </a:solidFill>
                <a:latin typeface="Constantia" pitchFamily="18" charset="0"/>
              </a:rPr>
              <a:t> (</a:t>
            </a:r>
            <a:r>
              <a:rPr lang="ru-RU" dirty="0" err="1" smtClean="0">
                <a:solidFill>
                  <a:schemeClr val="tx2"/>
                </a:solidFill>
                <a:latin typeface="Constantia" pitchFamily="18" charset="0"/>
              </a:rPr>
              <a:t>профицит</a:t>
            </a:r>
            <a:r>
              <a:rPr lang="ru-RU" dirty="0" smtClean="0">
                <a:solidFill>
                  <a:schemeClr val="tx2"/>
                </a:solidFill>
                <a:latin typeface="Constantia" pitchFamily="18" charset="0"/>
              </a:rPr>
              <a:t>) </a:t>
            </a:r>
            <a:r>
              <a:rPr lang="ru-RU" b="1" dirty="0" err="1" smtClean="0">
                <a:solidFill>
                  <a:schemeClr val="tx2"/>
                </a:solidFill>
                <a:latin typeface="Constantia" pitchFamily="18" charset="0"/>
              </a:rPr>
              <a:t>бюджета</a:t>
            </a:r>
            <a:r>
              <a:rPr lang="ru-RU" dirty="0" smtClean="0">
                <a:solidFill>
                  <a:schemeClr val="tx2"/>
                </a:solidFill>
                <a:latin typeface="Constantia" pitchFamily="18" charset="0"/>
              </a:rPr>
              <a:t> равен разнице между доходами и затратами, чистым бюджетным кредитованием и сальдо по операциям с финансовыми активами.</a:t>
            </a:r>
          </a:p>
          <a:p>
            <a:pPr indent="449263" algn="just"/>
            <a:r>
              <a:rPr lang="ru-RU" b="1" dirty="0" smtClean="0">
                <a:solidFill>
                  <a:schemeClr val="tx2"/>
                </a:solidFill>
                <a:latin typeface="Constantia" pitchFamily="18" charset="0"/>
              </a:rPr>
              <a:t>Финансирование дефицита бюджета </a:t>
            </a:r>
            <a:r>
              <a:rPr lang="ru-RU" dirty="0" smtClean="0">
                <a:solidFill>
                  <a:schemeClr val="tx2"/>
                </a:solidFill>
                <a:latin typeface="Constantia" pitchFamily="18" charset="0"/>
              </a:rPr>
              <a:t>обеспечивается путем покрытия дефицита бюджета за счет заимствования и используемых остатков бюджетных средств.</a:t>
            </a:r>
          </a:p>
          <a:p>
            <a:pPr indent="449263" algn="just"/>
            <a:r>
              <a:rPr lang="ru-RU" dirty="0" smtClean="0">
                <a:solidFill>
                  <a:schemeClr val="tx2"/>
                </a:solidFill>
                <a:latin typeface="Constantia" pitchFamily="18" charset="0"/>
              </a:rPr>
              <a:t>Полученная величина с </a:t>
            </a:r>
            <a:r>
              <a:rPr lang="ru-RU" b="1" dirty="0" smtClean="0">
                <a:solidFill>
                  <a:schemeClr val="tx2"/>
                </a:solidFill>
                <a:latin typeface="Constantia" pitchFamily="18" charset="0"/>
              </a:rPr>
              <a:t>отрицательным знаком</a:t>
            </a:r>
            <a:r>
              <a:rPr lang="ru-RU" dirty="0" smtClean="0">
                <a:solidFill>
                  <a:schemeClr val="tx2"/>
                </a:solidFill>
                <a:latin typeface="Constantia" pitchFamily="18" charset="0"/>
              </a:rPr>
              <a:t> является дефицитом, с </a:t>
            </a:r>
            <a:r>
              <a:rPr lang="ru-RU" b="1" dirty="0" smtClean="0">
                <a:solidFill>
                  <a:schemeClr val="tx2"/>
                </a:solidFill>
                <a:latin typeface="Constantia" pitchFamily="18" charset="0"/>
              </a:rPr>
              <a:t>положительным знаком </a:t>
            </a:r>
            <a:r>
              <a:rPr lang="ru-RU" dirty="0" smtClean="0">
                <a:solidFill>
                  <a:schemeClr val="tx2"/>
                </a:solidFill>
                <a:latin typeface="Constantia" pitchFamily="18" charset="0"/>
              </a:rPr>
              <a:t>- </a:t>
            </a:r>
            <a:r>
              <a:rPr lang="ru-RU" dirty="0" err="1" smtClean="0">
                <a:solidFill>
                  <a:schemeClr val="tx2"/>
                </a:solidFill>
                <a:latin typeface="Constantia" pitchFamily="18" charset="0"/>
              </a:rPr>
              <a:t>профицитом</a:t>
            </a:r>
            <a:r>
              <a:rPr lang="ru-RU" dirty="0" smtClean="0">
                <a:solidFill>
                  <a:schemeClr val="tx2"/>
                </a:solidFill>
                <a:latin typeface="Constantia" pitchFamily="18" charset="0"/>
              </a:rPr>
              <a:t> бюджета.</a:t>
            </a:r>
          </a:p>
          <a:p>
            <a:pPr indent="449263" algn="just"/>
            <a:endParaRPr lang="kk-KZ" dirty="0" smtClean="0">
              <a:solidFill>
                <a:schemeClr val="tx2"/>
              </a:solidFill>
            </a:endParaRPr>
          </a:p>
          <a:p>
            <a:pPr indent="449263" algn="just"/>
            <a:endParaRPr lang="kk-KZ" dirty="0" smtClean="0">
              <a:solidFill>
                <a:schemeClr val="tx2"/>
              </a:solidFill>
            </a:endParaRPr>
          </a:p>
          <a:p>
            <a:pPr indent="449263" algn="just"/>
            <a:endParaRPr lang="kk-KZ" dirty="0" smtClean="0">
              <a:solidFill>
                <a:schemeClr val="tx2"/>
              </a:solidFill>
            </a:endParaRPr>
          </a:p>
          <a:p>
            <a:pPr indent="449263" algn="just"/>
            <a:endParaRPr lang="kk-KZ" dirty="0" smtClean="0">
              <a:solidFill>
                <a:schemeClr val="tx2"/>
              </a:solidFill>
            </a:endParaRPr>
          </a:p>
          <a:p>
            <a:pPr indent="449263" algn="just"/>
            <a:endParaRPr lang="kk-KZ" dirty="0" smtClean="0">
              <a:solidFill>
                <a:schemeClr val="tx2"/>
              </a:solidFill>
            </a:endParaRPr>
          </a:p>
          <a:p>
            <a:pPr indent="449263" algn="just"/>
            <a:endParaRPr lang="kk-KZ" dirty="0" smtClean="0">
              <a:solidFill>
                <a:schemeClr val="tx2"/>
              </a:solidFill>
            </a:endParaRPr>
          </a:p>
          <a:p>
            <a:pPr indent="449263" algn="just"/>
            <a:endParaRPr lang="kk-KZ" dirty="0" smtClean="0">
              <a:solidFill>
                <a:schemeClr val="tx2"/>
              </a:solidFill>
            </a:endParaRPr>
          </a:p>
          <a:p>
            <a:pPr indent="449263" algn="just"/>
            <a:endParaRPr lang="kk-KZ" dirty="0" smtClean="0">
              <a:solidFill>
                <a:schemeClr val="tx2"/>
              </a:solidFill>
            </a:endParaRPr>
          </a:p>
          <a:p>
            <a:pPr indent="449263" algn="just"/>
            <a:endParaRPr lang="kk-KZ" dirty="0" smtClean="0">
              <a:solidFill>
                <a:schemeClr val="tx2"/>
              </a:solidFill>
            </a:endParaRPr>
          </a:p>
          <a:p>
            <a:pPr indent="449263" algn="just"/>
            <a:endParaRPr lang="kk-KZ" dirty="0" smtClean="0">
              <a:solidFill>
                <a:schemeClr val="tx2"/>
              </a:solidFill>
            </a:endParaRPr>
          </a:p>
          <a:p>
            <a:pPr indent="449263" algn="just"/>
            <a:endParaRPr lang="kk-KZ" dirty="0" smtClean="0">
              <a:solidFill>
                <a:schemeClr val="tx2"/>
              </a:solidFill>
            </a:endParaRPr>
          </a:p>
          <a:p>
            <a:pPr indent="449263" algn="just"/>
            <a:endParaRPr lang="kk-KZ" dirty="0" smtClean="0">
              <a:solidFill>
                <a:schemeClr val="tx2"/>
              </a:solidFill>
            </a:endParaRPr>
          </a:p>
          <a:p>
            <a:pPr indent="449263" algn="just"/>
            <a:endParaRPr lang="kk-KZ" dirty="0" smtClean="0">
              <a:solidFill>
                <a:schemeClr val="tx2"/>
              </a:solidFill>
            </a:endParaRPr>
          </a:p>
          <a:p>
            <a:pPr indent="449263" algn="just"/>
            <a:endParaRPr lang="ru-RU" dirty="0" smtClean="0">
              <a:solidFill>
                <a:schemeClr val="tx2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0398998"/>
              </p:ext>
            </p:extLst>
          </p:nvPr>
        </p:nvGraphicFramePr>
        <p:xfrm>
          <a:off x="214280" y="3324844"/>
          <a:ext cx="9748870" cy="2945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770"/>
                <a:gridCol w="1419225"/>
                <a:gridCol w="1914525"/>
                <a:gridCol w="1952625"/>
                <a:gridCol w="1990725"/>
              </a:tblGrid>
              <a:tr h="1349949">
                <a:tc>
                  <a:txBody>
                    <a:bodyPr/>
                    <a:lstStyle/>
                    <a:p>
                      <a:pPr marL="0" algn="l" defTabSz="912083" rtl="0" eaLnBrk="1" latinLnBrk="0" hangingPunct="1"/>
                      <a:r>
                        <a:rPr lang="kk-KZ" sz="1795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Наименование</a:t>
                      </a:r>
                      <a:endParaRPr lang="ru-RU" sz="1795" b="1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2083" rtl="0" eaLnBrk="1" latinLnBrk="0" hangingPunct="1"/>
                      <a:r>
                        <a:rPr lang="kk-KZ" sz="1795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2018 год</a:t>
                      </a:r>
                    </a:p>
                    <a:p>
                      <a:pPr marL="0" algn="ctr" defTabSz="912083" rtl="0" eaLnBrk="1" latinLnBrk="0" hangingPunct="1"/>
                      <a:r>
                        <a:rPr lang="kk-KZ" sz="1795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факт</a:t>
                      </a:r>
                      <a:endParaRPr lang="ru-RU" sz="1795" b="1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2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Утвержденный план на</a:t>
                      </a:r>
                    </a:p>
                    <a:p>
                      <a:pPr marL="0" marR="0" indent="0" algn="ctr" defTabSz="912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2019 год</a:t>
                      </a:r>
                    </a:p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2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Утвержденный план на</a:t>
                      </a:r>
                    </a:p>
                    <a:p>
                      <a:pPr marL="0" marR="0" indent="0" algn="ctr" defTabSz="912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2020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2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Утвержденный план на</a:t>
                      </a:r>
                    </a:p>
                    <a:p>
                      <a:pPr marL="0" marR="0" indent="0" algn="ctr" defTabSz="912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2021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90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Дефицит бюджета</a:t>
                      </a:r>
                      <a:endParaRPr lang="ru-RU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- 6 888,5</a:t>
                      </a:r>
                      <a:endParaRPr lang="ru-RU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- 26 896,0</a:t>
                      </a:r>
                      <a:endParaRPr lang="ru-RU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 -0,0</a:t>
                      </a:r>
                      <a:endParaRPr lang="ru-RU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 -0,0</a:t>
                      </a:r>
                      <a:endParaRPr lang="ru-RU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622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Финансирование дефицита бюджета </a:t>
                      </a:r>
                      <a:endParaRPr lang="ru-RU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6 888,5</a:t>
                      </a:r>
                      <a:endParaRPr lang="ru-RU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 26</a:t>
                      </a:r>
                      <a:r>
                        <a:rPr lang="kk-KZ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 896,0</a:t>
                      </a:r>
                      <a:endParaRPr lang="ru-RU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   0,0 </a:t>
                      </a:r>
                      <a:endParaRPr lang="ru-RU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   0,0 </a:t>
                      </a:r>
                      <a:endParaRPr lang="ru-RU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076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Блок-схема: процесс 19"/>
          <p:cNvSpPr/>
          <p:nvPr/>
        </p:nvSpPr>
        <p:spPr>
          <a:xfrm>
            <a:off x="-1" y="132622"/>
            <a:ext cx="10080625" cy="67324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000" b="1" dirty="0" smtClean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/>
            <a:r>
              <a:rPr lang="ru-RU" altLang="ru-RU" sz="3600" b="1" dirty="0" smtClean="0">
                <a:solidFill>
                  <a:schemeClr val="bg1"/>
                </a:solidFill>
              </a:rPr>
              <a:t>УВАЖАЕМЫЕ ПОСЕТИТЕЛИ САЙТА!</a:t>
            </a:r>
            <a:endParaRPr lang="kk-KZ" sz="3600" b="1" dirty="0" smtClean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59310" y="6532761"/>
            <a:ext cx="1035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Слайд </a:t>
            </a:r>
            <a:r>
              <a:rPr lang="ru-RU" sz="14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ru-RU" sz="14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0" y="6539628"/>
            <a:ext cx="10081393" cy="31464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cap="small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758" y="902525"/>
            <a:ext cx="935775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20000"/>
              </a:lnSpc>
            </a:pPr>
            <a:r>
              <a:rPr lang="ru-RU" sz="2000" b="1" dirty="0" smtClean="0">
                <a:solidFill>
                  <a:srgbClr val="000066"/>
                </a:solidFill>
                <a:latin typeface="Constantia" pitchFamily="18" charset="0"/>
              </a:rPr>
              <a:t>Вашему вниманию представлен гражданский бюджет Жамбылской области на 2019-2021 годы, который содержит информацию основных показателях социально-экономического развития, основные параметры областного бюджета, параметрах его формирования и направлениях расходования бюджетных средств.</a:t>
            </a:r>
            <a:endParaRPr lang="kk-KZ" sz="2000" b="1" dirty="0" smtClean="0">
              <a:solidFill>
                <a:srgbClr val="000066"/>
              </a:solidFill>
              <a:latin typeface="Constantia" pitchFamily="18" charset="0"/>
            </a:endParaRPr>
          </a:p>
          <a:p>
            <a:pPr indent="449263" algn="just">
              <a:lnSpc>
                <a:spcPct val="120000"/>
              </a:lnSpc>
            </a:pPr>
            <a:r>
              <a:rPr lang="kk-KZ" sz="2000" b="1" dirty="0" smtClean="0">
                <a:solidFill>
                  <a:srgbClr val="000066"/>
                </a:solidFill>
                <a:latin typeface="Constantia" pitchFamily="18" charset="0"/>
              </a:rPr>
              <a:t>Данный документ включает следующие разделы:</a:t>
            </a:r>
          </a:p>
          <a:p>
            <a:pPr indent="449263" algn="just">
              <a:lnSpc>
                <a:spcPct val="120000"/>
              </a:lnSpc>
            </a:pPr>
            <a:r>
              <a:rPr lang="kk-KZ" sz="2000" b="1" dirty="0" smtClean="0">
                <a:solidFill>
                  <a:srgbClr val="000066"/>
                </a:solidFill>
                <a:latin typeface="Constantia" pitchFamily="18" charset="0"/>
              </a:rPr>
              <a:t>- основные социально-экономические показатели области;</a:t>
            </a:r>
          </a:p>
          <a:p>
            <a:pPr indent="449263" algn="just">
              <a:lnSpc>
                <a:spcPct val="120000"/>
              </a:lnSpc>
            </a:pPr>
            <a:r>
              <a:rPr lang="kk-KZ" sz="2000" b="1" dirty="0" smtClean="0">
                <a:solidFill>
                  <a:srgbClr val="000066"/>
                </a:solidFill>
                <a:latin typeface="Constantia" pitchFamily="18" charset="0"/>
              </a:rPr>
              <a:t>- поступления и расходы бюджета;</a:t>
            </a:r>
          </a:p>
          <a:p>
            <a:pPr indent="449263" algn="just">
              <a:lnSpc>
                <a:spcPct val="120000"/>
              </a:lnSpc>
            </a:pPr>
            <a:r>
              <a:rPr lang="kk-KZ" sz="2000" b="1" dirty="0" smtClean="0">
                <a:solidFill>
                  <a:srgbClr val="000066"/>
                </a:solidFill>
                <a:latin typeface="Constantia" pitchFamily="18" charset="0"/>
              </a:rPr>
              <a:t>- дефицит бюджета (профицит).</a:t>
            </a:r>
          </a:p>
          <a:p>
            <a:pPr indent="449263" algn="just">
              <a:lnSpc>
                <a:spcPct val="120000"/>
              </a:lnSpc>
            </a:pPr>
            <a:r>
              <a:rPr lang="ru-RU" altLang="ru-RU" sz="2000" b="1" dirty="0" smtClean="0">
                <a:solidFill>
                  <a:srgbClr val="000066"/>
                </a:solidFill>
                <a:latin typeface="Constantia" pitchFamily="18" charset="0"/>
              </a:rPr>
              <a:t>Гражданский бюджет разработан в соответствии с приказом Министра финансов Республики Казахстан </a:t>
            </a:r>
            <a:r>
              <a:rPr lang="ru-RU" sz="2000" b="1" dirty="0" smtClean="0">
                <a:solidFill>
                  <a:srgbClr val="000066"/>
                </a:solidFill>
                <a:latin typeface="Constantia" pitchFamily="18" charset="0"/>
              </a:rPr>
              <a:t>«</a:t>
            </a:r>
            <a:r>
              <a:rPr lang="kk-KZ" sz="2000" b="1" dirty="0" smtClean="0">
                <a:solidFill>
                  <a:srgbClr val="000066"/>
                </a:solidFill>
                <a:latin typeface="Constantia" pitchFamily="18" charset="0"/>
              </a:rPr>
              <a:t>Об утверждении Правил </a:t>
            </a:r>
            <a:r>
              <a:rPr lang="ru-RU" sz="2000" b="1" dirty="0" smtClean="0">
                <a:solidFill>
                  <a:srgbClr val="000066"/>
                </a:solidFill>
                <a:latin typeface="Constantia" pitchFamily="18" charset="0"/>
              </a:rPr>
              <a:t>составления и представления гражданского бюджета на стадиях бюджетного планирования и исполнения бюджетов» от 9 января 2018 года.</a:t>
            </a:r>
            <a:r>
              <a:rPr lang="ru-RU" altLang="ru-RU" sz="2000" b="1" dirty="0" smtClean="0">
                <a:solidFill>
                  <a:srgbClr val="000066"/>
                </a:solidFill>
                <a:latin typeface="Constantia" pitchFamily="18" charset="0"/>
              </a:rPr>
              <a:t> </a:t>
            </a:r>
            <a:endParaRPr lang="kk-KZ" sz="2000" b="1" dirty="0" smtClean="0">
              <a:solidFill>
                <a:srgbClr val="000066"/>
              </a:solidFill>
              <a:latin typeface="Constantia" pitchFamily="18" charset="0"/>
            </a:endParaRPr>
          </a:p>
          <a:p>
            <a:pPr indent="449263" algn="just">
              <a:lnSpc>
                <a:spcPct val="120000"/>
              </a:lnSpc>
            </a:pPr>
            <a:endParaRPr lang="kk-KZ" sz="2000" b="1" dirty="0" smtClean="0">
              <a:solidFill>
                <a:srgbClr val="000066"/>
              </a:solidFill>
            </a:endParaRPr>
          </a:p>
          <a:p>
            <a:pPr indent="449263" algn="just">
              <a:lnSpc>
                <a:spcPct val="120000"/>
              </a:lnSpc>
            </a:pPr>
            <a:endParaRPr lang="kk-KZ" sz="2000" b="1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76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Блок-схема: процесс 19"/>
          <p:cNvSpPr/>
          <p:nvPr/>
        </p:nvSpPr>
        <p:spPr>
          <a:xfrm>
            <a:off x="-1" y="132622"/>
            <a:ext cx="10080625" cy="67324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Constantia" pitchFamily="18" charset="0"/>
              </a:rPr>
              <a:t>ОСНОВНЫЕ СОЦИАЛЬНО-ЭКОНОМИЧЕСКИЕ ПОКАЗАТЕЛИ ОБЛАСТИ</a:t>
            </a:r>
            <a:endParaRPr lang="ru-RU" sz="2400" b="1" dirty="0">
              <a:solidFill>
                <a:schemeClr val="bg1"/>
              </a:solidFill>
              <a:latin typeface="Constantia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59310" y="6532761"/>
            <a:ext cx="1035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Слайд </a:t>
            </a:r>
            <a:r>
              <a:rPr lang="ru-RU" sz="14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ru-RU" sz="14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0" y="6539628"/>
            <a:ext cx="10081393" cy="31464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cap="small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6257925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5700997"/>
              </p:ext>
            </p:extLst>
          </p:nvPr>
        </p:nvGraphicFramePr>
        <p:xfrm>
          <a:off x="0" y="893136"/>
          <a:ext cx="10080624" cy="539245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64957"/>
                <a:gridCol w="4026313"/>
                <a:gridCol w="1454221"/>
                <a:gridCol w="1464114"/>
                <a:gridCol w="1391141"/>
                <a:gridCol w="1279878"/>
              </a:tblGrid>
              <a:tr h="539431">
                <a:tc>
                  <a:txBody>
                    <a:bodyPr/>
                    <a:lstStyle/>
                    <a:p>
                      <a:pPr algn="ctr"/>
                      <a:r>
                        <a:rPr lang="kk-KZ" sz="9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П/Н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500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Наименование</a:t>
                      </a:r>
                      <a:r>
                        <a:rPr lang="kk-KZ" sz="15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 </a:t>
                      </a:r>
                      <a:endParaRPr lang="ru-RU" sz="1500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500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2016 год</a:t>
                      </a:r>
                      <a:endParaRPr lang="ru-RU" sz="1500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500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2017 год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500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2018 год</a:t>
                      </a:r>
                      <a:r>
                        <a:rPr lang="kk-KZ" sz="15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500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2019 </a:t>
                      </a:r>
                      <a:r>
                        <a:rPr lang="kk-KZ" sz="150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год</a:t>
                      </a:r>
                      <a:r>
                        <a:rPr lang="kk-KZ" sz="1500" baseline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 </a:t>
                      </a:r>
                      <a:endParaRPr lang="kk-KZ" sz="1500" baseline="0" dirty="0" smtClean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6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1.</a:t>
                      </a:r>
                      <a:endParaRPr lang="ru-RU" sz="14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err="1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Валовый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региональный продукт (ВРП), млрд.тенге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1 182,8</a:t>
                      </a:r>
                      <a:endParaRPr lang="ru-RU" sz="14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2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1320,7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1417,5</a:t>
                      </a:r>
                    </a:p>
                    <a:p>
                      <a:pPr algn="ctr"/>
                      <a:r>
                        <a:rPr lang="ru-RU" sz="7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(предварит.</a:t>
                      </a:r>
                      <a:r>
                        <a:rPr lang="ru-RU" sz="700" b="1" kern="12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данные</a:t>
                      </a:r>
                    </a:p>
                    <a:p>
                      <a:pPr algn="ctr"/>
                      <a:r>
                        <a:rPr lang="ru-RU" sz="7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2018 г.)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1 557,7*</a:t>
                      </a:r>
                      <a:endParaRPr lang="ru-RU" sz="14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367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2.</a:t>
                      </a:r>
                      <a:endParaRPr lang="ru-RU" sz="14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ВРП на душу населения,</a:t>
                      </a:r>
                      <a:r>
                        <a:rPr lang="kk-KZ" sz="1400" b="1" kern="12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kk-KZ" sz="1400" b="1" kern="12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тыс. тенге</a:t>
                      </a:r>
                      <a:endParaRPr lang="ru-RU" sz="14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1 062,7</a:t>
                      </a:r>
                      <a:endParaRPr lang="ru-RU" sz="14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1183,1</a:t>
                      </a:r>
                      <a:endParaRPr lang="ru-RU" sz="14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2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12642</a:t>
                      </a:r>
                    </a:p>
                    <a:p>
                      <a:pPr marL="0" marR="0" indent="0" algn="ctr" defTabSz="912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(предварит. данные</a:t>
                      </a:r>
                    </a:p>
                    <a:p>
                      <a:pPr marL="0" marR="0" indent="0" algn="ctr" defTabSz="912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2018 г.)</a:t>
                      </a:r>
                    </a:p>
                    <a:p>
                      <a:pPr algn="ctr"/>
                      <a:endParaRPr lang="ru-RU" sz="14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1 378,1*</a:t>
                      </a:r>
                      <a:endParaRPr lang="ru-RU" sz="14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6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3.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Численность населения</a:t>
                      </a:r>
                      <a:r>
                        <a:rPr lang="kk-KZ" sz="1400" b="1" kern="1200" baseline="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(тыс.</a:t>
                      </a:r>
                      <a:r>
                        <a:rPr lang="kk-KZ" sz="1400" b="1" kern="1200" baseline="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человек</a:t>
                      </a:r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1 115,3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1 117,2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1 125,4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1129,4**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56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4.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Уровень</a:t>
                      </a:r>
                      <a:r>
                        <a:rPr lang="kk-KZ" sz="1400" b="1" kern="1200" baseline="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безработицы , 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4,9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4,9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4,9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4,8***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97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5.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Минимальный прожиточный минимум , тенге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19532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21323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29 698,0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530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6.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Численность населения с доходами ниже прожиточного минимума,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человек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36 450,0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38571,0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52156,0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65367****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6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7.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Месячный</a:t>
                      </a:r>
                      <a:r>
                        <a:rPr lang="kk-KZ" sz="1400" b="1" kern="1200" baseline="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расчетный показатель </a:t>
                      </a:r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(МРП), тенге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2 121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,0</a:t>
                      </a:r>
                      <a:endParaRPr lang="kk-KZ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2 269,0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2 405,0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2 525,0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6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8.</a:t>
                      </a:r>
                      <a:endParaRPr lang="ru-RU" sz="14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Минимальный размер пенсии</a:t>
                      </a:r>
                      <a:r>
                        <a:rPr lang="kk-KZ" sz="1400" b="1" kern="12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, тенге</a:t>
                      </a:r>
                      <a:endParaRPr lang="ru-RU" sz="14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25 824,0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28 148,0</a:t>
                      </a:r>
                      <a:endParaRPr lang="ru-RU" sz="14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33 745,0</a:t>
                      </a:r>
                      <a:endParaRPr lang="ru-RU" sz="14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36 108,0</a:t>
                      </a:r>
                      <a:endParaRPr lang="ru-RU" sz="14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6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9.</a:t>
                      </a:r>
                      <a:endParaRPr lang="ru-RU" sz="14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1400" b="1" kern="12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Размер государственной базовой пенсии, тенге</a:t>
                      </a:r>
                      <a:endParaRPr lang="ru-RU" sz="14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11 965,0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14 466,0</a:t>
                      </a:r>
                      <a:endParaRPr lang="ru-RU" sz="14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15 274,0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16 037,0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18977" y="6305108"/>
            <a:ext cx="9086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 smtClean="0">
                <a:latin typeface="Constantia" pitchFamily="18" charset="0"/>
              </a:rPr>
              <a:t>** - январь-сентябрь 2019 года,   *** - 3 кв. 2019 года , ****-2 кв.2019 года                                                                                                                                                  </a:t>
            </a:r>
            <a:endParaRPr lang="ru-RU" sz="12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76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0080625" cy="59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cap="small" dirty="0" smtClean="0">
              <a:solidFill>
                <a:srgbClr val="005DA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/>
            <a:endParaRPr lang="ru-RU" sz="2000" b="1" cap="small" dirty="0">
              <a:solidFill>
                <a:srgbClr val="005DA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5" y="686462"/>
            <a:ext cx="4545674" cy="2755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Валовый региональный продукт, </a:t>
            </a:r>
            <a:r>
              <a:rPr lang="ru-RU" sz="1600" b="1" dirty="0">
                <a:solidFill>
                  <a:srgbClr val="405888"/>
                </a:solidFill>
                <a:ea typeface="Times New Roman" panose="02020603050405020304" pitchFamily="18" charset="0"/>
              </a:rPr>
              <a:t>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8648" y="3577320"/>
            <a:ext cx="4722139" cy="3529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ВРП на душу населения, тыс. тенге</a:t>
            </a:r>
            <a:endParaRPr lang="ru-RU" sz="1400" b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594854"/>
            <a:ext cx="10080625" cy="0"/>
          </a:xfrm>
          <a:prstGeom prst="line">
            <a:avLst/>
          </a:prstGeom>
          <a:ln w="28575">
            <a:solidFill>
              <a:srgbClr val="00A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400625" y="699235"/>
            <a:ext cx="4680000" cy="291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Между регионами республики, ИФО %</a:t>
            </a:r>
            <a:endParaRPr lang="ru-RU" sz="1600" b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306" y="5508106"/>
            <a:ext cx="1312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dirty="0" smtClean="0"/>
              <a:t>2017 г. </a:t>
            </a:r>
            <a:endParaRPr lang="ru-RU" sz="1100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4219419664"/>
              </p:ext>
            </p:extLst>
          </p:nvPr>
        </p:nvGraphicFramePr>
        <p:xfrm>
          <a:off x="219076" y="935665"/>
          <a:ext cx="5054673" cy="2664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55626" y="3006893"/>
            <a:ext cx="1323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100" dirty="0" smtClean="0"/>
              <a:t>2017 г. 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2755853" y="2990681"/>
            <a:ext cx="1343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100" dirty="0" smtClean="0"/>
              <a:t>2018г. </a:t>
            </a:r>
            <a:endParaRPr lang="ru-RU" sz="1100" dirty="0"/>
          </a:p>
        </p:txBody>
      </p:sp>
      <p:sp>
        <p:nvSpPr>
          <p:cNvPr id="18" name="TextBox 1"/>
          <p:cNvSpPr txBox="1"/>
          <p:nvPr/>
        </p:nvSpPr>
        <p:spPr>
          <a:xfrm rot="20359239">
            <a:off x="1894709" y="2098788"/>
            <a:ext cx="1337384" cy="3793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 smtClean="0"/>
              <a:t>ИФО</a:t>
            </a:r>
            <a:r>
              <a:rPr lang="kk-KZ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 </a:t>
            </a:r>
            <a:r>
              <a:rPr lang="kk-KZ" sz="1100" dirty="0" smtClean="0"/>
              <a:t>-113,4</a:t>
            </a:r>
            <a:r>
              <a:rPr lang="ru-RU" sz="1100" dirty="0" smtClean="0"/>
              <a:t>%</a:t>
            </a:r>
            <a:endParaRPr lang="ru-RU" sz="1100" dirty="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-1" y="-1"/>
            <a:ext cx="10080625" cy="561975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Constantia" panose="02030602050306030303" pitchFamily="18" charset="0"/>
                <a:cs typeface="Arial" panose="020B0604020202020204" pitchFamily="34" charset="0"/>
              </a:rPr>
              <a:t> ВАЛОВЫЙ РЕГИОНАЛЬНЫЙ ПРОДУКТ </a:t>
            </a:r>
            <a:endParaRPr lang="ru-RU" sz="1600" b="1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2659190516"/>
              </p:ext>
            </p:extLst>
          </p:nvPr>
        </p:nvGraphicFramePr>
        <p:xfrm>
          <a:off x="180754" y="3297480"/>
          <a:ext cx="4890052" cy="330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1"/>
          <p:cNvSpPr txBox="1"/>
          <p:nvPr/>
        </p:nvSpPr>
        <p:spPr>
          <a:xfrm rot="20386876">
            <a:off x="2473942" y="4999048"/>
            <a:ext cx="1155673" cy="3165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sz="1100" dirty="0" smtClean="0"/>
              <a:t>рост  - 112,9</a:t>
            </a:r>
            <a:r>
              <a:rPr lang="ru-RU" sz="1100" dirty="0" smtClean="0"/>
              <a:t>%</a:t>
            </a:r>
            <a:endParaRPr lang="ru-RU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3597133" y="5550195"/>
            <a:ext cx="1375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100" dirty="0" smtClean="0"/>
              <a:t> </a:t>
            </a:r>
            <a:endParaRPr lang="ru-RU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3859618" y="5433237"/>
            <a:ext cx="15842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100" dirty="0" smtClean="0"/>
              <a:t>2018г</a:t>
            </a:r>
          </a:p>
          <a:p>
            <a:pPr algn="ctr"/>
            <a:endParaRPr lang="ru-RU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8216975" y="4072269"/>
            <a:ext cx="1578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r"/>
            <a:r>
              <a:rPr lang="kk-KZ" sz="1000" dirty="0" smtClean="0"/>
              <a:t> прогноз – 103,8</a:t>
            </a:r>
            <a:endParaRPr lang="ru-RU" sz="1000" dirty="0"/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xmlns="" val="1970415108"/>
              </p:ext>
            </p:extLst>
          </p:nvPr>
        </p:nvGraphicFramePr>
        <p:xfrm>
          <a:off x="5659338" y="978737"/>
          <a:ext cx="4122615" cy="248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xmlns="" val="3414709603"/>
              </p:ext>
            </p:extLst>
          </p:nvPr>
        </p:nvGraphicFramePr>
        <p:xfrm>
          <a:off x="5531749" y="3934047"/>
          <a:ext cx="4218307" cy="251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7601400" y="3474601"/>
            <a:ext cx="2032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r"/>
            <a:r>
              <a:rPr lang="kk-KZ" sz="1400" dirty="0" smtClean="0"/>
              <a:t>2018 год прогноз– </a:t>
            </a:r>
            <a:r>
              <a:rPr lang="kk-KZ" sz="1400" dirty="0" smtClean="0"/>
              <a:t>103,8</a:t>
            </a:r>
          </a:p>
        </p:txBody>
      </p:sp>
    </p:spTree>
    <p:extLst>
      <p:ext uri="{BB962C8B-B14F-4D97-AF65-F5344CB8AC3E}">
        <p14:creationId xmlns:p14="http://schemas.microsoft.com/office/powerpoint/2010/main" xmlns="" val="9466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10632" y="699234"/>
            <a:ext cx="10091257" cy="4355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Структура валового регионального продукта, %</a:t>
            </a:r>
            <a:endParaRPr lang="ru-RU" sz="1600" b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594854"/>
            <a:ext cx="10080625" cy="0"/>
          </a:xfrm>
          <a:prstGeom prst="line">
            <a:avLst/>
          </a:prstGeom>
          <a:ln w="28575">
            <a:solidFill>
              <a:srgbClr val="00A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процесс 13"/>
          <p:cNvSpPr/>
          <p:nvPr/>
        </p:nvSpPr>
        <p:spPr>
          <a:xfrm>
            <a:off x="0" y="0"/>
            <a:ext cx="10061576" cy="619125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small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СТРУКТУРА ВАЛОВОГО РЕГИОНАЛЬНОГО ПРОДУКТА</a:t>
            </a:r>
            <a:endParaRPr lang="ru-RU" sz="1600" b="1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0" y="6550339"/>
            <a:ext cx="10081393" cy="30393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>
                <a:solidFill>
                  <a:schemeClr val="tx1"/>
                </a:solidFill>
                <a:latin typeface="Calibri" pitchFamily="34" charset="0"/>
                <a:ea typeface="Times New Roman" panose="02020603050405020304" pitchFamily="18" charset="0"/>
              </a:rPr>
              <a:t>Слайд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ea typeface="Times New Roman" panose="02020603050405020304" pitchFamily="18" charset="0"/>
              </a:rPr>
              <a:t>12</a:t>
            </a:r>
            <a:endParaRPr lang="ru-RU" sz="1400" b="1" dirty="0">
              <a:solidFill>
                <a:schemeClr val="tx1"/>
              </a:solidFill>
              <a:latin typeface="Calibri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275507017"/>
              </p:ext>
            </p:extLst>
          </p:nvPr>
        </p:nvGraphicFramePr>
        <p:xfrm>
          <a:off x="0" y="897983"/>
          <a:ext cx="4752593" cy="3145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44478567"/>
              </p:ext>
            </p:extLst>
          </p:nvPr>
        </p:nvGraphicFramePr>
        <p:xfrm>
          <a:off x="4859079" y="1011138"/>
          <a:ext cx="5221546" cy="323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3661683438"/>
              </p:ext>
            </p:extLst>
          </p:nvPr>
        </p:nvGraphicFramePr>
        <p:xfrm>
          <a:off x="2517975" y="3423685"/>
          <a:ext cx="6472361" cy="298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213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080625" cy="59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cap="small" dirty="0" smtClean="0">
              <a:solidFill>
                <a:srgbClr val="005DA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702966" y="1135658"/>
            <a:ext cx="9350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kk-KZ" altLang="ru-RU" sz="1100" dirty="0" smtClean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Всего</a:t>
            </a:r>
            <a:endParaRPr lang="ru-RU" altLang="ru-RU" sz="1100" dirty="0">
              <a:solidFill>
                <a:srgbClr val="00006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2650531" y="1120635"/>
            <a:ext cx="12239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kk-KZ" altLang="ru-RU" sz="1100" dirty="0" smtClean="0">
                <a:solidFill>
                  <a:srgbClr val="000066"/>
                </a:solidFill>
                <a:latin typeface="+mn-lt"/>
                <a:cs typeface="Arial" charset="0"/>
              </a:rPr>
              <a:t>Продовольственные товары</a:t>
            </a:r>
            <a:endParaRPr lang="ru-RU" altLang="ru-RU" sz="1100" dirty="0">
              <a:solidFill>
                <a:srgbClr val="000066"/>
              </a:solidFill>
              <a:latin typeface="+mn-lt"/>
              <a:cs typeface="Arial" charset="0"/>
            </a:endParaRPr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4823668" y="1124958"/>
            <a:ext cx="1584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kk-KZ" altLang="ru-RU" sz="1100" dirty="0" smtClean="0">
                <a:solidFill>
                  <a:srgbClr val="000066"/>
                </a:solidFill>
                <a:latin typeface="+mn-lt"/>
                <a:cs typeface="Arial" charset="0"/>
              </a:rPr>
              <a:t>Непродовольственные товары</a:t>
            </a:r>
            <a:endParaRPr lang="ru-RU" altLang="ru-RU" sz="1100" dirty="0">
              <a:solidFill>
                <a:srgbClr val="000066"/>
              </a:solidFill>
              <a:latin typeface="+mn-lt"/>
              <a:cs typeface="Arial" charset="0"/>
            </a:endParaRP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7357168" y="1166172"/>
            <a:ext cx="1079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kk-KZ" altLang="ru-RU" sz="1100" dirty="0" smtClean="0">
                <a:solidFill>
                  <a:srgbClr val="000066"/>
                </a:solidFill>
                <a:latin typeface="+mn-lt"/>
                <a:cs typeface="Arial" charset="0"/>
              </a:rPr>
              <a:t>Платные услуги</a:t>
            </a:r>
            <a:endParaRPr lang="ru-RU" altLang="ru-RU" sz="1100" dirty="0">
              <a:solidFill>
                <a:srgbClr val="000066"/>
              </a:solidFill>
              <a:latin typeface="+mn-lt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57637" y="6409118"/>
            <a:ext cx="184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ru-RU" sz="1400" dirty="0">
              <a:solidFill>
                <a:srgbClr val="00A6C8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62367" y="3375681"/>
            <a:ext cx="4680000" cy="4254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Безработица в регионах республики, % </a:t>
            </a:r>
            <a:r>
              <a:rPr lang="ru-RU" sz="11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(2019 год</a:t>
            </a:r>
            <a:r>
              <a:rPr lang="en-US" sz="11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    </a:t>
            </a:r>
            <a:r>
              <a:rPr lang="kk-KZ" sz="11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       3</a:t>
            </a:r>
            <a:r>
              <a:rPr lang="en-US" sz="11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-</a:t>
            </a:r>
            <a:r>
              <a:rPr lang="kk-KZ" sz="11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квартал</a:t>
            </a:r>
            <a:r>
              <a:rPr lang="ru-RU" sz="11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)</a:t>
            </a:r>
            <a:endParaRPr lang="ru-RU" sz="1100" b="1" i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3668" y="3381628"/>
            <a:ext cx="4680000" cy="4254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Уровень безработицы</a:t>
            </a:r>
            <a:endParaRPr lang="kk-KZ" sz="1600" b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800" y="706606"/>
            <a:ext cx="4680000" cy="4254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Уровень </a:t>
            </a:r>
            <a:r>
              <a:rPr lang="ru-RU" sz="16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инфляции,%</a:t>
            </a:r>
            <a:r>
              <a:rPr lang="ru-RU" sz="16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 </a:t>
            </a:r>
            <a:r>
              <a:rPr lang="ru-RU" sz="1100" b="1" i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(к декабрю прошлого года)</a:t>
            </a:r>
            <a:endParaRPr lang="kk-KZ" sz="1100" b="1" i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0" y="0"/>
            <a:ext cx="10061576" cy="66675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Constantia" panose="02030602050306030303" pitchFamily="18" charset="0"/>
                <a:cs typeface="Arial" panose="020B0604020202020204" pitchFamily="34" charset="0"/>
              </a:rPr>
              <a:t>УРОВЕНЬ ИНФЛЯЦИИ И БЕЗРАБОТИЦЫ</a:t>
            </a:r>
            <a:endParaRPr lang="ru-RU" sz="1600" b="1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0" y="6550339"/>
            <a:ext cx="10081393" cy="30393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b="1" dirty="0">
              <a:solidFill>
                <a:schemeClr val="tx1"/>
              </a:solidFill>
              <a:latin typeface="Calibri" pitchFamily="34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00625" y="6007769"/>
            <a:ext cx="4549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14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Республика Казахстан – 4,8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%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28090524"/>
              </p:ext>
            </p:extLst>
          </p:nvPr>
        </p:nvGraphicFramePr>
        <p:xfrm>
          <a:off x="154379" y="1582597"/>
          <a:ext cx="9678390" cy="1809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3005874837"/>
              </p:ext>
            </p:extLst>
          </p:nvPr>
        </p:nvGraphicFramePr>
        <p:xfrm>
          <a:off x="50800" y="3848571"/>
          <a:ext cx="4876007" cy="246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xmlns="" val="2246032967"/>
              </p:ext>
            </p:extLst>
          </p:nvPr>
        </p:nvGraphicFramePr>
        <p:xfrm>
          <a:off x="5544546" y="3850009"/>
          <a:ext cx="4355621" cy="2689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883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8854"/>
            <a:ext cx="10080625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cap="small" dirty="0">
              <a:solidFill>
                <a:srgbClr val="005DA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5048" y="695467"/>
            <a:ext cx="4859999" cy="37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Средний номинальный денежный доход, </a:t>
            </a:r>
            <a:r>
              <a:rPr lang="ru-RU" sz="11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тыс. тенге</a:t>
            </a:r>
            <a:endParaRPr lang="ru-RU" sz="1100" b="1" i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5048" y="3455580"/>
            <a:ext cx="4680000" cy="4359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Среднемесячная заработная плата, </a:t>
            </a:r>
            <a:r>
              <a:rPr lang="ru-RU" sz="11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тыс. тенге</a:t>
            </a:r>
            <a:endParaRPr lang="ru-RU" sz="1100" b="1" i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41851" y="637953"/>
            <a:ext cx="4838773" cy="4997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Средний номинальный денежный доход в регионах республики в период </a:t>
            </a:r>
            <a:r>
              <a:rPr lang="ru-RU" sz="11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(1 квартал 2019 года), тыс. тенге</a:t>
            </a:r>
            <a:endParaRPr lang="ru-RU" sz="1100" b="1" i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496882"/>
            <a:ext cx="10080625" cy="0"/>
          </a:xfrm>
          <a:prstGeom prst="line">
            <a:avLst/>
          </a:prstGeom>
          <a:ln w="28575">
            <a:solidFill>
              <a:srgbClr val="00A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"/>
          <p:cNvSpPr txBox="1"/>
          <p:nvPr/>
        </p:nvSpPr>
        <p:spPr>
          <a:xfrm rot="20208208">
            <a:off x="2340321" y="1752399"/>
            <a:ext cx="1314379" cy="6635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 smtClean="0"/>
              <a:t>Рост -</a:t>
            </a:r>
            <a:r>
              <a:rPr lang="ru-RU" dirty="0" smtClean="0"/>
              <a:t>17,9</a:t>
            </a:r>
            <a:r>
              <a:rPr lang="kk-KZ" dirty="0" smtClean="0"/>
              <a:t>%</a:t>
            </a:r>
            <a:endParaRPr lang="ru-RU" sz="1100" dirty="0"/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650430" y="3140084"/>
            <a:ext cx="15820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200" dirty="0" smtClean="0">
                <a:solidFill>
                  <a:srgbClr val="000066"/>
                </a:solidFill>
                <a:cs typeface="Arial" charset="0"/>
              </a:rPr>
              <a:t>2</a:t>
            </a:r>
            <a:r>
              <a:rPr lang="kk-KZ" altLang="ru-RU" sz="1200" dirty="0" smtClean="0">
                <a:solidFill>
                  <a:srgbClr val="000066"/>
                </a:solidFill>
                <a:cs typeface="Arial" charset="0"/>
              </a:rPr>
              <a:t> квартал 2018 года</a:t>
            </a:r>
            <a:endParaRPr lang="ru-RU" altLang="ru-RU" sz="1200" b="0" dirty="0">
              <a:solidFill>
                <a:srgbClr val="000066"/>
              </a:solidFill>
              <a:latin typeface="+mn-lt"/>
              <a:cs typeface="Arial" charset="0"/>
            </a:endParaRP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2575045" y="3118265"/>
            <a:ext cx="1702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200" dirty="0" smtClean="0">
                <a:solidFill>
                  <a:srgbClr val="000066"/>
                </a:solidFill>
                <a:cs typeface="Arial" charset="0"/>
              </a:rPr>
              <a:t>2</a:t>
            </a:r>
            <a:r>
              <a:rPr lang="kk-KZ" altLang="ru-RU" sz="1200" dirty="0" smtClean="0">
                <a:solidFill>
                  <a:srgbClr val="000066"/>
                </a:solidFill>
                <a:cs typeface="Arial" charset="0"/>
              </a:rPr>
              <a:t> квартал 2019 года</a:t>
            </a:r>
            <a:endParaRPr lang="ru-RU" altLang="ru-RU" sz="1200" b="0" dirty="0">
              <a:solidFill>
                <a:srgbClr val="000066"/>
              </a:solidFill>
              <a:latin typeface="+mn-lt"/>
              <a:cs typeface="Arial" charset="0"/>
            </a:endParaRPr>
          </a:p>
        </p:txBody>
      </p:sp>
      <p:sp>
        <p:nvSpPr>
          <p:cNvPr id="27" name="TextBox 1"/>
          <p:cNvSpPr txBox="1"/>
          <p:nvPr/>
        </p:nvSpPr>
        <p:spPr>
          <a:xfrm rot="20208208">
            <a:off x="1888388" y="5046647"/>
            <a:ext cx="1090568" cy="3035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sz="1100" dirty="0" smtClean="0"/>
              <a:t>Рост – 16,8</a:t>
            </a:r>
            <a:r>
              <a:rPr lang="ru-RU" sz="1100" dirty="0" smtClean="0"/>
              <a:t>%</a:t>
            </a:r>
            <a:endParaRPr lang="ru-RU" sz="1100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0" y="0"/>
            <a:ext cx="10080624" cy="64727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cap="small" dirty="0">
              <a:solidFill>
                <a:srgbClr val="005DA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2586921" y="6226239"/>
            <a:ext cx="15820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kk-KZ" altLang="ru-RU" sz="1200" b="0" dirty="0">
                <a:solidFill>
                  <a:srgbClr val="000066"/>
                </a:solidFill>
                <a:latin typeface="+mn-lt"/>
                <a:cs typeface="Arial" charset="0"/>
              </a:rPr>
              <a:t>3</a:t>
            </a:r>
            <a:r>
              <a:rPr lang="kk-KZ" altLang="ru-RU" sz="1200" b="0" dirty="0" smtClean="0">
                <a:solidFill>
                  <a:srgbClr val="000066"/>
                </a:solidFill>
                <a:latin typeface="+mn-lt"/>
                <a:cs typeface="Arial" charset="0"/>
              </a:rPr>
              <a:t> квартал 2019 года</a:t>
            </a:r>
            <a:endParaRPr lang="ru-RU" altLang="ru-RU" sz="1200" b="0" dirty="0">
              <a:solidFill>
                <a:srgbClr val="000066"/>
              </a:solidFill>
              <a:latin typeface="+mn-lt"/>
              <a:cs typeface="Arial" charset="0"/>
            </a:endParaRP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626679" y="6231353"/>
            <a:ext cx="15820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kk-KZ" altLang="ru-RU" sz="1200" dirty="0" smtClean="0">
                <a:solidFill>
                  <a:srgbClr val="000066"/>
                </a:solidFill>
                <a:cs typeface="Arial" charset="0"/>
              </a:rPr>
              <a:t>3</a:t>
            </a:r>
            <a:r>
              <a:rPr lang="kk-KZ" altLang="ru-RU" sz="1200" b="0" dirty="0" smtClean="0">
                <a:solidFill>
                  <a:srgbClr val="000066"/>
                </a:solidFill>
                <a:latin typeface="+mn-lt"/>
                <a:cs typeface="Arial" charset="0"/>
              </a:rPr>
              <a:t> квартал 2018 года</a:t>
            </a:r>
            <a:endParaRPr lang="ru-RU" altLang="ru-RU" sz="1200" b="0" dirty="0">
              <a:solidFill>
                <a:srgbClr val="000066"/>
              </a:solidFill>
              <a:latin typeface="+mn-lt"/>
              <a:cs typeface="Arial" charset="0"/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0" y="6702307"/>
            <a:ext cx="10081393" cy="151968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>
                <a:solidFill>
                  <a:schemeClr val="tx1"/>
                </a:solidFill>
                <a:latin typeface="Calibri" pitchFamily="34" charset="0"/>
                <a:ea typeface="Times New Roman" panose="02020603050405020304" pitchFamily="18" charset="0"/>
              </a:rPr>
              <a:t>Слайд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ea typeface="Times New Roman" panose="02020603050405020304" pitchFamily="18" charset="0"/>
              </a:rPr>
              <a:t>14</a:t>
            </a:r>
            <a:endParaRPr lang="ru-RU" sz="1400" b="1" dirty="0">
              <a:solidFill>
                <a:schemeClr val="tx1"/>
              </a:solidFill>
              <a:latin typeface="Calibri" pitchFamily="34" charset="0"/>
              <a:ea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17046" y="3403159"/>
            <a:ext cx="4764347" cy="4293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Среднемесячная зарплата регионах республики в период </a:t>
            </a:r>
            <a:r>
              <a:rPr lang="ru-RU" sz="11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(2 квартал 2019 года), тыс. тенге</a:t>
            </a:r>
            <a:endParaRPr lang="ru-RU" sz="1100" b="1" i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0" y="585627"/>
            <a:ext cx="10080625" cy="20548"/>
          </a:xfrm>
          <a:prstGeom prst="line">
            <a:avLst/>
          </a:prstGeom>
          <a:ln cmpd="sng">
            <a:solidFill>
              <a:schemeClr val="accent5">
                <a:lumMod val="60000"/>
                <a:lumOff val="40000"/>
              </a:scheme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64229778"/>
              </p:ext>
            </p:extLst>
          </p:nvPr>
        </p:nvGraphicFramePr>
        <p:xfrm>
          <a:off x="43297" y="1127370"/>
          <a:ext cx="5273749" cy="2321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 flipV="1">
            <a:off x="2274073" y="2011680"/>
            <a:ext cx="739471" cy="318052"/>
          </a:xfrm>
          <a:prstGeom prst="straightConnector1">
            <a:avLst/>
          </a:prstGeom>
          <a:ln>
            <a:solidFill>
              <a:srgbClr val="FF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37282027"/>
              </p:ext>
            </p:extLst>
          </p:nvPr>
        </p:nvGraphicFramePr>
        <p:xfrm>
          <a:off x="-191385" y="3827721"/>
          <a:ext cx="5390706" cy="2406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Блок-схема: процесс 35"/>
          <p:cNvSpPr/>
          <p:nvPr/>
        </p:nvSpPr>
        <p:spPr>
          <a:xfrm>
            <a:off x="0" y="0"/>
            <a:ext cx="10061576" cy="66675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Constantia" panose="02030602050306030303" pitchFamily="18" charset="0"/>
                <a:cs typeface="Arial" panose="020B0604020202020204" pitchFamily="34" charset="0"/>
              </a:rPr>
              <a:t>СОЦИАЛЬНЫЕ ПОКАЗАТЕЛИ</a:t>
            </a:r>
            <a:endParaRPr lang="ru-RU" sz="1600" b="1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xmlns="" val="1029629383"/>
              </p:ext>
            </p:extLst>
          </p:nvPr>
        </p:nvGraphicFramePr>
        <p:xfrm>
          <a:off x="4999512" y="1033155"/>
          <a:ext cx="5081113" cy="245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xmlns="" val="3376602350"/>
              </p:ext>
            </p:extLst>
          </p:nvPr>
        </p:nvGraphicFramePr>
        <p:xfrm>
          <a:off x="5040696" y="3673547"/>
          <a:ext cx="5091948" cy="301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432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8854"/>
            <a:ext cx="10080625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cap="small" dirty="0">
              <a:solidFill>
                <a:srgbClr val="005DA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" y="628650"/>
            <a:ext cx="4748644" cy="2952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405888"/>
                </a:solidFill>
                <a:ea typeface="Times New Roman" panose="02020603050405020304" pitchFamily="18" charset="0"/>
              </a:rPr>
              <a:t>Инвестиция, %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3572933"/>
            <a:ext cx="4748644" cy="3237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Инвестиций по отраслям, </a:t>
            </a:r>
            <a:r>
              <a:rPr lang="ru-RU" sz="1400" b="1" dirty="0">
                <a:solidFill>
                  <a:srgbClr val="405888"/>
                </a:solidFill>
                <a:ea typeface="Times New Roman" panose="02020603050405020304" pitchFamily="18" charset="0"/>
              </a:rPr>
              <a:t>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95461" y="647700"/>
            <a:ext cx="4859999" cy="276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Между областями республики</a:t>
            </a:r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,  </a:t>
            </a:r>
            <a:r>
              <a:rPr lang="ru-RU" sz="1400" b="1" dirty="0">
                <a:solidFill>
                  <a:srgbClr val="405888"/>
                </a:solidFill>
                <a:ea typeface="Times New Roman" panose="02020603050405020304" pitchFamily="18" charset="0"/>
              </a:rPr>
              <a:t>%</a:t>
            </a:r>
          </a:p>
        </p:txBody>
      </p:sp>
      <p:graphicFrame>
        <p:nvGraphicFramePr>
          <p:cNvPr id="1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08969236"/>
              </p:ext>
            </p:extLst>
          </p:nvPr>
        </p:nvGraphicFramePr>
        <p:xfrm>
          <a:off x="285751" y="1044000"/>
          <a:ext cx="4647114" cy="217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V="1">
            <a:off x="2125133" y="1813560"/>
            <a:ext cx="904240" cy="40470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1703987" y="3215937"/>
            <a:ext cx="15797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kk-KZ" altLang="ru-RU" dirty="0" smtClean="0">
                <a:solidFill>
                  <a:srgbClr val="000066"/>
                </a:solidFill>
                <a:cs typeface="Arial" charset="0"/>
              </a:rPr>
              <a:t>Январь-октябрь</a:t>
            </a:r>
          </a:p>
          <a:p>
            <a:pPr algn="ctr" eaLnBrk="1" hangingPunct="1"/>
            <a:endParaRPr lang="ru-RU" altLang="ru-RU" b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-19817" y="6536602"/>
            <a:ext cx="10081393" cy="30393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b="1" dirty="0">
              <a:solidFill>
                <a:schemeClr val="tx1"/>
              </a:solidFill>
              <a:latin typeface="Calibri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0" y="0"/>
            <a:ext cx="10061576" cy="66675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000" b="1" dirty="0" smtClean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/>
            <a:r>
              <a:rPr lang="kk-KZ" sz="2000" b="1" dirty="0" smtClean="0"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ru-RU" sz="2000" b="1" cap="small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ИНВЕСТИЦИИ В ОСНОВНОЙ КАПИТАЛ</a:t>
            </a:r>
          </a:p>
          <a:p>
            <a:pPr algn="ctr"/>
            <a:endParaRPr lang="ru-RU" sz="1600" b="1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xmlns="" val="2145861781"/>
              </p:ext>
            </p:extLst>
          </p:nvPr>
        </p:nvGraphicFramePr>
        <p:xfrm>
          <a:off x="180314" y="4104168"/>
          <a:ext cx="4561808" cy="2203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243146" y="6129298"/>
            <a:ext cx="2430449" cy="37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b="1" dirty="0">
                <a:latin typeface="Calibri" pitchFamily="34" charset="0"/>
                <a:cs typeface="Arial" panose="020B0604020202020204" pitchFamily="34" charset="0"/>
              </a:rPr>
              <a:t>Республика</a:t>
            </a:r>
            <a:r>
              <a:rPr lang="kk-KZ" dirty="0" smtClean="0"/>
              <a:t> </a:t>
            </a:r>
            <a:r>
              <a:rPr lang="kk-KZ" sz="1100" b="1" dirty="0">
                <a:latin typeface="Calibri" pitchFamily="34" charset="0"/>
                <a:cs typeface="Arial" panose="020B0604020202020204" pitchFamily="34" charset="0"/>
              </a:rPr>
              <a:t>Казахстан</a:t>
            </a:r>
            <a:r>
              <a:rPr lang="ru-RU" sz="1100" b="1" dirty="0" smtClean="0">
                <a:latin typeface="Calibri" pitchFamily="34" charset="0"/>
                <a:cs typeface="Arial" panose="020B0604020202020204" pitchFamily="34" charset="0"/>
              </a:rPr>
              <a:t>-108,2%</a:t>
            </a:r>
            <a:endParaRPr lang="kk-KZ" sz="1100" b="1" dirty="0">
              <a:latin typeface="Calibri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xmlns="" val="2061954598"/>
              </p:ext>
            </p:extLst>
          </p:nvPr>
        </p:nvGraphicFramePr>
        <p:xfrm>
          <a:off x="5517346" y="909596"/>
          <a:ext cx="4423536" cy="5313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Овал 24"/>
          <p:cNvSpPr/>
          <p:nvPr/>
        </p:nvSpPr>
        <p:spPr>
          <a:xfrm>
            <a:off x="5410864" y="2661089"/>
            <a:ext cx="3538332" cy="3846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52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8854"/>
            <a:ext cx="10080625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cap="small" dirty="0">
              <a:solidFill>
                <a:srgbClr val="005DA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47651"/>
            <a:ext cx="4626429" cy="247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Объем производства, млрд.тенге</a:t>
            </a:r>
            <a:endParaRPr lang="ru-RU" sz="1400" b="1" i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3105151"/>
            <a:ext cx="4793339" cy="257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Динамика развития отраслей промышленности, %</a:t>
            </a:r>
            <a:endParaRPr lang="ru-RU" sz="1400" b="1" i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00625" y="238125"/>
            <a:ext cx="4680000" cy="276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Между  регионами республики, ИФО в %</a:t>
            </a:r>
            <a:endParaRPr lang="ru-RU" sz="1400" b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1970461584"/>
              </p:ext>
            </p:extLst>
          </p:nvPr>
        </p:nvGraphicFramePr>
        <p:xfrm>
          <a:off x="189663" y="552451"/>
          <a:ext cx="4394961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1453012" y="2657475"/>
            <a:ext cx="25300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kk-KZ" altLang="ru-RU" sz="1100" b="0" dirty="0" smtClean="0">
                <a:solidFill>
                  <a:srgbClr val="000066"/>
                </a:solidFill>
                <a:latin typeface="+mn-lt"/>
                <a:cs typeface="Arial" charset="0"/>
              </a:rPr>
              <a:t>январь-октябрь</a:t>
            </a:r>
            <a:endParaRPr lang="ru-RU" altLang="ru-RU" sz="1100" b="0" dirty="0">
              <a:solidFill>
                <a:srgbClr val="000066"/>
              </a:solidFill>
              <a:latin typeface="+mn-lt"/>
              <a:cs typeface="Arial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 rot="20292091">
            <a:off x="2087745" y="1485825"/>
            <a:ext cx="1062232" cy="2868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sz="1100" dirty="0" smtClean="0"/>
              <a:t> ИФО – 106,5</a:t>
            </a:r>
            <a:r>
              <a:rPr lang="ru-RU" sz="1100" dirty="0" smtClean="0"/>
              <a:t>%</a:t>
            </a:r>
            <a:endParaRPr lang="ru-RU" sz="1100" dirty="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0" y="6686550"/>
            <a:ext cx="10081393" cy="167724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>
                <a:solidFill>
                  <a:schemeClr val="tx1"/>
                </a:solidFill>
                <a:latin typeface="Calibri" pitchFamily="34" charset="0"/>
                <a:ea typeface="Times New Roman" panose="02020603050405020304" pitchFamily="18" charset="0"/>
              </a:rPr>
              <a:t>Слайд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ea typeface="Times New Roman" panose="02020603050405020304" pitchFamily="18" charset="0"/>
              </a:rPr>
              <a:t>16</a:t>
            </a:r>
            <a:endParaRPr lang="ru-RU" sz="1400" b="1" dirty="0">
              <a:solidFill>
                <a:schemeClr val="tx1"/>
              </a:solidFill>
              <a:latin typeface="Calibri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0" y="1"/>
            <a:ext cx="10081393" cy="308758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cap="small" dirty="0" smtClean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/>
            <a:endParaRPr lang="ru-RU" sz="2000" b="1" cap="small" dirty="0" smtClean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000" b="1" cap="small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ПРОМЫШЛЕННОСТЬ</a:t>
            </a:r>
          </a:p>
          <a:p>
            <a:pPr algn="ctr"/>
            <a:endParaRPr lang="ru-RU" sz="2000" b="1" cap="small" dirty="0" smtClean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981699"/>
            <a:ext cx="1008062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1100" b="1" dirty="0" smtClean="0">
                <a:ea typeface="Times New Roman" panose="02020603050405020304" pitchFamily="18" charset="0"/>
              </a:rPr>
              <a:t>В рамках 2-этапа ГПИИР в области реализуются 50 проекта на сумму 603,5 млрд.тенге, где  создадут  более 6,7 тыс. рабочих мест.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100" b="1" dirty="0" smtClean="0">
                <a:ea typeface="Times New Roman" panose="02020603050405020304" pitchFamily="18" charset="0"/>
              </a:rPr>
              <a:t>В 2019 году планируется реализация 8 проектов на сумму 11,9 млрд. тенге с созданием 693 новых рабочих мест, из которых введены в эксплуатацию                         3 </a:t>
            </a:r>
            <a:r>
              <a:rPr lang="ru-RU" sz="1100" b="1" dirty="0" err="1" smtClean="0">
                <a:ea typeface="Times New Roman" panose="02020603050405020304" pitchFamily="18" charset="0"/>
              </a:rPr>
              <a:t>инвестпроекта</a:t>
            </a:r>
            <a:r>
              <a:rPr lang="ru-RU" sz="1100" b="1" dirty="0" smtClean="0">
                <a:ea typeface="Times New Roman" panose="02020603050405020304" pitchFamily="18" charset="0"/>
              </a:rPr>
              <a:t> общей стоимостью 4,5 млрд. тенге, где создано 17 новых рабочих мест.</a:t>
            </a:r>
            <a:endParaRPr lang="ru-RU" sz="1100" b="1" dirty="0">
              <a:ea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276224" y="3381375"/>
          <a:ext cx="5114926" cy="294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7490078" y="5300123"/>
            <a:ext cx="2465223" cy="4389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sz="1200" b="1" dirty="0" smtClean="0">
                <a:latin typeface="Calibri" pitchFamily="34" charset="0"/>
                <a:cs typeface="Calibri" pitchFamily="34" charset="0"/>
              </a:rPr>
              <a:t>Республика Казахстан  – 103,5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%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5274259" y="893136"/>
          <a:ext cx="4718304" cy="4667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308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. Основные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10612</TotalTime>
  <Words>1671</Words>
  <Application>Microsoft Office PowerPoint</Application>
  <PresentationFormat>Произвольный</PresentationFormat>
  <Paragraphs>612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Тема Office</vt:lpstr>
      <vt:lpstr>Специальное оформление</vt:lpstr>
      <vt:lpstr>2. Дополнительные</vt:lpstr>
      <vt:lpstr>1. Основные</vt:lpstr>
      <vt:lpstr>1_2. Дополнительные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ВНЕДРЕНИЕ САМОСТОЯТЕЛЬНОГО БЮДЖЕТА МЕСТНОГО САМОУПРАВЛЕНИЯ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Дастан Умирбаев</dc:creator>
  <cp:lastModifiedBy>Арипхановна</cp:lastModifiedBy>
  <cp:revision>1711</cp:revision>
  <cp:lastPrinted>2018-01-18T06:28:28Z</cp:lastPrinted>
  <dcterms:created xsi:type="dcterms:W3CDTF">2017-09-18T08:04:07Z</dcterms:created>
  <dcterms:modified xsi:type="dcterms:W3CDTF">2019-12-04T10:40:03Z</dcterms:modified>
</cp:coreProperties>
</file>