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9" r:id="rId1"/>
  </p:sldMasterIdLst>
  <p:sldIdLst>
    <p:sldId id="256" r:id="rId2"/>
    <p:sldId id="291" r:id="rId3"/>
    <p:sldId id="314" r:id="rId4"/>
    <p:sldId id="322" r:id="rId5"/>
    <p:sldId id="268" r:id="rId6"/>
    <p:sldId id="294" r:id="rId7"/>
    <p:sldId id="308" r:id="rId8"/>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453C604E-8363-406C-BB9A-0104B7B5FA52}">
          <p14:sldIdLst>
            <p14:sldId id="256"/>
            <p14:sldId id="291"/>
            <p14:sldId id="314"/>
            <p14:sldId id="322"/>
            <p14:sldId id="268"/>
            <p14:sldId id="294"/>
            <p14:sldId id="30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66FF"/>
    <a:srgbClr val="008000"/>
    <a:srgbClr val="33CC33"/>
    <a:srgbClr val="CCFFFF"/>
    <a:srgbClr val="FFEAD5"/>
    <a:srgbClr val="33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9" autoAdjust="0"/>
    <p:restoredTop sz="80616" autoAdjust="0"/>
  </p:normalViewPr>
  <p:slideViewPr>
    <p:cSldViewPr>
      <p:cViewPr>
        <p:scale>
          <a:sx n="100" d="100"/>
          <a:sy n="100" d="100"/>
        </p:scale>
        <p:origin x="-1944" y="-46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3491C6D3-6D6C-4B5C-90CC-23C328449C2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A3CB72BD-EC45-4FF6-8D4B-F6C5355A327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B21C576-7144-49D2-BC1D-8A13F87F39EB}"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3886200"/>
          </a:xfrm>
        </p:spPr>
        <p:txBody>
          <a:bodyPr>
            <a:normAutofit/>
          </a:bodyPr>
          <a:lstStyle/>
          <a:p>
            <a:pPr lvl="0"/>
            <a:endParaRPr lang="ru-RU" noProof="0"/>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pPr>
              <a:defRPr/>
            </a:pPr>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pPr>
              <a:defRPr/>
            </a:pPr>
            <a:fld id="{941058F3-FB41-43CA-A29E-EA54369508DF}" type="slidenum">
              <a:rPr lang="ru-RU"/>
              <a:pPr>
                <a:defRPr/>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9A84C9D-0E68-4A0E-A8A1-059ADC0E2A0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7F22F978-CDF5-48DA-AE8B-86FF6B85AE1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C9DB5860-9980-4ED8-8453-368450E0BCF6}"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5AA9E84-111E-4470-9A29-9587123219D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DC7061E4-13D9-47FE-A777-B42557E0C1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D08291F-E4BA-427A-BD01-065566738E1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48257DBA-828D-4150-948A-DB7D4F48FF2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1657857-2A60-4C16-8154-C7C22F43884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FB3590F1-F242-44B6-9C6B-0BB9A839EE4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5021" r:id="rId1"/>
    <p:sldLayoutId id="2147485017" r:id="rId2"/>
    <p:sldLayoutId id="2147485022" r:id="rId3"/>
    <p:sldLayoutId id="2147485023" r:id="rId4"/>
    <p:sldLayoutId id="2147485024" r:id="rId5"/>
    <p:sldLayoutId id="2147485025" r:id="rId6"/>
    <p:sldLayoutId id="2147485018" r:id="rId7"/>
    <p:sldLayoutId id="2147485026" r:id="rId8"/>
    <p:sldLayoutId id="2147485027" r:id="rId9"/>
    <p:sldLayoutId id="2147485019" r:id="rId10"/>
    <p:sldLayoutId id="2147485020" r:id="rId11"/>
    <p:sldLayoutId id="214748503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692696"/>
            <a:ext cx="7848872" cy="3384376"/>
          </a:xfrm>
        </p:spPr>
        <p:style>
          <a:lnRef idx="3">
            <a:schemeClr val="lt1"/>
          </a:lnRef>
          <a:fillRef idx="1">
            <a:schemeClr val="accent1"/>
          </a:fillRef>
          <a:effectRef idx="1">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kk-KZ"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Қарасай</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ауданының  Әйтей ауылдық округінің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2019-2021 </a:t>
            </a:r>
            <a:r>
              <a:rPr lang="ru-RU" sz="460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жылдарға арналған </a:t>
            </a:r>
            <a:r>
              <a:rPr lang="ru-RU" sz="4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АЗАМАТТЫҚ БЮДЖЕТІ</a:t>
            </a:r>
            <a:endParaRPr lang="ru-RU" sz="4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395536" y="1268760"/>
            <a:ext cx="8352928" cy="460851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Wingdings" pitchFamily="2" charset="2"/>
              <a:buNone/>
            </a:pP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Сіздердің назарларыңызға Қарасай ауданының қала, ауылдық округтерінің </a:t>
            </a:r>
            <a:r>
              <a:rPr lang="ru-RU" sz="1800" dirty="0" smtClean="0">
                <a:solidFill>
                  <a:srgbClr val="0000FF"/>
                </a:solidFill>
                <a:latin typeface="Times New Roman" pitchFamily="18" charset="0"/>
                <a:cs typeface="Times New Roman" pitchFamily="18" charset="0"/>
              </a:rPr>
              <a:t>2019-2021 </a:t>
            </a:r>
            <a:r>
              <a:rPr lang="ru-RU" sz="1800" dirty="0" err="1" smtClean="0">
                <a:solidFill>
                  <a:srgbClr val="0000FF"/>
                </a:solidFill>
                <a:latin typeface="Times New Roman" pitchFamily="18" charset="0"/>
                <a:cs typeface="Times New Roman" pitchFamily="18" charset="0"/>
              </a:rPr>
              <a:t>жылдарға арналған азаматтық бюджеті</a:t>
            </a:r>
            <a:r>
              <a:rPr lang="ru-RU" sz="1800" dirty="0" smtClean="0">
                <a:solidFill>
                  <a:srgbClr val="0000FF"/>
                </a:solidFill>
                <a:latin typeface="Times New Roman" pitchFamily="18" charset="0"/>
                <a:cs typeface="Times New Roman" pitchFamily="18" charset="0"/>
              </a:rPr>
              <a:t> </a:t>
            </a:r>
            <a:r>
              <a:rPr lang="ru-RU" sz="1800" dirty="0" err="1" smtClean="0">
                <a:solidFill>
                  <a:srgbClr val="0000FF"/>
                </a:solidFill>
                <a:latin typeface="Times New Roman" pitchFamily="18" charset="0"/>
                <a:cs typeface="Times New Roman" pitchFamily="18" charset="0"/>
              </a:rPr>
              <a:t>ұсынылады</a:t>
            </a:r>
            <a:r>
              <a:rPr lang="ru-RU" sz="1800" dirty="0" smtClean="0">
                <a:solidFill>
                  <a:srgbClr val="0000FF"/>
                </a:solidFill>
                <a:latin typeface="Times New Roman" pitchFamily="18" charset="0"/>
                <a:cs typeface="Times New Roman" pitchFamily="18" charset="0"/>
              </a:rPr>
              <a:t>,</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бұл жерде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аылдық округтерінің негізгі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социалдық-экономикалық көрсеткіштері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 </a:t>
            </a:r>
            <a:r>
              <a:rPr lang="ru-RU" sz="1900" dirty="0" smtClean="0">
                <a:solidFill>
                  <a:srgbClr val="0000FF"/>
                </a:solidFill>
                <a:latin typeface="Times New Roman" pitchFamily="18" charset="0"/>
                <a:ea typeface="Verdana" pitchFamily="34" charset="0"/>
                <a:cs typeface="Verdana" pitchFamily="34" charset="0"/>
              </a:rPr>
              <a:t>бюджет </a:t>
            </a:r>
            <a:r>
              <a:rPr lang="ru-RU" sz="1900" dirty="0" err="1" smtClean="0">
                <a:solidFill>
                  <a:srgbClr val="0000FF"/>
                </a:solidFill>
                <a:latin typeface="Times New Roman" pitchFamily="18" charset="0"/>
                <a:ea typeface="Verdana" pitchFamily="34" charset="0"/>
                <a:cs typeface="Verdana" pitchFamily="34" charset="0"/>
              </a:rPr>
              <a:t>қаражатының шығындар бағыты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бюджеттің атқарылуы 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ақпарат көрсетілген</a:t>
            </a:r>
            <a:r>
              <a:rPr lang="ru-RU" sz="1900" dirty="0" smtClean="0">
                <a:solidFill>
                  <a:srgbClr val="0000FF"/>
                </a:solidFill>
                <a:latin typeface="Times New Roman" pitchFamily="18" charset="0"/>
                <a:ea typeface="Verdana" pitchFamily="34" charset="0"/>
                <a:cs typeface="Verdana" pitchFamily="34" charset="0"/>
              </a:rPr>
              <a:t>.</a:t>
            </a:r>
          </a:p>
          <a:p>
            <a:pPr eaLnBrk="1" hangingPunct="1">
              <a:buFont typeface="Wingdings" pitchFamily="2" charset="2"/>
              <a:buNone/>
            </a:pP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Қарасай ауданыны</a:t>
            </a:r>
            <a:r>
              <a:rPr lang="kk-KZ" sz="1900" dirty="0" smtClean="0">
                <a:solidFill>
                  <a:srgbClr val="0000FF"/>
                </a:solidFill>
                <a:latin typeface="Times New Roman" pitchFamily="18" charset="0"/>
                <a:ea typeface="Verdana" pitchFamily="34" charset="0"/>
                <a:cs typeface="Verdana" pitchFamily="34" charset="0"/>
              </a:rPr>
              <a:t>ң қала, ауылдық округтерінің 2019-2021 жылдарға арналған бюджеті Қазақстан Республикасының Бюджет және Салық Кодекстеріне, Республика Президентінің Қазақстан халқына арнаған Жолдауларында белгіленген міндеттер, Қарасай ауданының қала, ауылдық округтерінің 2019-2021 жылдарға арналған әлеуметтік-экономикалық </a:t>
            </a:r>
            <a:r>
              <a:rPr lang="ru-RU" sz="1900" dirty="0" smtClean="0">
                <a:solidFill>
                  <a:srgbClr val="0000FF"/>
                </a:solidFill>
                <a:latin typeface="Times New Roman" pitchFamily="18" charset="0"/>
                <a:ea typeface="Verdana" pitchFamily="34" charset="0"/>
                <a:cs typeface="Verdana" pitchFamily="34" charset="0"/>
              </a:rPr>
              <a:t> даму </a:t>
            </a:r>
            <a:r>
              <a:rPr lang="ru-RU" sz="1900" dirty="0" err="1" smtClean="0">
                <a:solidFill>
                  <a:srgbClr val="0000FF"/>
                </a:solidFill>
                <a:latin typeface="Times New Roman" pitchFamily="18" charset="0"/>
                <a:ea typeface="Verdana" pitchFamily="34" charset="0"/>
                <a:cs typeface="Verdana" pitchFamily="34" charset="0"/>
              </a:rPr>
              <a:t>болжамына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және</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түсімдерін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болжау</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әдістемесі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негізінде</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әзірленеді</a:t>
            </a:r>
            <a:r>
              <a:rPr lang="ru-RU" sz="1900" dirty="0" smtClean="0">
                <a:solidFill>
                  <a:srgbClr val="0000FF"/>
                </a:solidFill>
                <a:latin typeface="Times New Roman" pitchFamily="18" charset="0"/>
                <a:ea typeface="Verdana" pitchFamily="34" charset="0"/>
                <a:cs typeface="Verdana" pitchFamily="34" charset="0"/>
              </a:rPr>
              <a:t>. Бюджет </a:t>
            </a:r>
            <a:r>
              <a:rPr lang="ru-RU" sz="1900" dirty="0" err="1" smtClean="0">
                <a:solidFill>
                  <a:srgbClr val="0000FF"/>
                </a:solidFill>
                <a:latin typeface="Times New Roman" pitchFamily="18" charset="0"/>
                <a:ea typeface="Verdana" pitchFamily="34" charset="0"/>
                <a:cs typeface="Verdana" pitchFamily="34" charset="0"/>
              </a:rPr>
              <a:t>Қарасай аудандық мәслихатының кезекті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сессиясында</a:t>
            </a:r>
            <a:r>
              <a:rPr lang="ru-RU" sz="1900" dirty="0" smtClean="0">
                <a:solidFill>
                  <a:srgbClr val="0000FF"/>
                </a:solidFill>
                <a:latin typeface="Times New Roman" pitchFamily="18" charset="0"/>
                <a:ea typeface="Verdana" pitchFamily="34" charset="0"/>
                <a:cs typeface="Verdana" pitchFamily="34" charset="0"/>
              </a:rPr>
              <a:t> 2019 </a:t>
            </a:r>
            <a:r>
              <a:rPr lang="ru-RU" sz="1900" dirty="0" err="1" smtClean="0">
                <a:solidFill>
                  <a:srgbClr val="0000FF"/>
                </a:solidFill>
                <a:latin typeface="Times New Roman" pitchFamily="18" charset="0"/>
                <a:ea typeface="Verdana" pitchFamily="34" charset="0"/>
                <a:cs typeface="Verdana" pitchFamily="34" charset="0"/>
              </a:rPr>
              <a:t>жылы</a:t>
            </a:r>
            <a:r>
              <a:rPr lang="ru-RU" sz="1900" dirty="0" smtClean="0">
                <a:solidFill>
                  <a:srgbClr val="0000FF"/>
                </a:solidFill>
                <a:latin typeface="Times New Roman" pitchFamily="18" charset="0"/>
                <a:ea typeface="Verdana" pitchFamily="34" charset="0"/>
                <a:cs typeface="Verdana" pitchFamily="34" charset="0"/>
              </a:rPr>
              <a:t> 10  </a:t>
            </a:r>
            <a:r>
              <a:rPr lang="ru-RU" sz="1900" dirty="0" err="1" smtClean="0">
                <a:solidFill>
                  <a:srgbClr val="0000FF"/>
                </a:solidFill>
                <a:latin typeface="Times New Roman" pitchFamily="18" charset="0"/>
                <a:ea typeface="Verdana" pitchFamily="34" charset="0"/>
                <a:cs typeface="Verdana" pitchFamily="34" charset="0"/>
              </a:rPr>
              <a:t>қаңтарда </a:t>
            </a:r>
            <a:r>
              <a:rPr lang="ru-RU" sz="1900" dirty="0" smtClean="0">
                <a:solidFill>
                  <a:srgbClr val="0000FF"/>
                </a:solidFill>
                <a:latin typeface="Times New Roman" pitchFamily="18" charset="0"/>
                <a:ea typeface="Verdana" pitchFamily="34" charset="0"/>
                <a:cs typeface="Verdana" pitchFamily="34" charset="0"/>
              </a:rPr>
              <a:t>№39-3 «</a:t>
            </a:r>
            <a:r>
              <a:rPr lang="ru-RU" sz="1900" dirty="0" err="1" smtClean="0">
                <a:solidFill>
                  <a:srgbClr val="0000FF"/>
                </a:solidFill>
                <a:latin typeface="Times New Roman" pitchFamily="18" charset="0"/>
                <a:ea typeface="Verdana" pitchFamily="34" charset="0"/>
                <a:cs typeface="Verdana" pitchFamily="34" charset="0"/>
              </a:rPr>
              <a:t>Қарасай ауданының қала</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ауылдық округтерінің   </a:t>
            </a:r>
            <a:r>
              <a:rPr lang="ru-RU" sz="1900" dirty="0" smtClean="0">
                <a:solidFill>
                  <a:srgbClr val="0000FF"/>
                </a:solidFill>
                <a:latin typeface="Times New Roman" pitchFamily="18" charset="0"/>
                <a:ea typeface="Verdana" pitchFamily="34" charset="0"/>
                <a:cs typeface="Verdana" pitchFamily="34" charset="0"/>
              </a:rPr>
              <a:t>2019-2021 </a:t>
            </a:r>
            <a:r>
              <a:rPr lang="ru-RU" sz="1900" dirty="0" err="1" smtClean="0">
                <a:solidFill>
                  <a:srgbClr val="0000FF"/>
                </a:solidFill>
                <a:latin typeface="Times New Roman" pitchFamily="18" charset="0"/>
                <a:ea typeface="Verdana" pitchFamily="34" charset="0"/>
                <a:cs typeface="Verdana" pitchFamily="34" charset="0"/>
              </a:rPr>
              <a:t>жылдарға арналған бюджеті</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туралы</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шешімімен</a:t>
            </a:r>
            <a:r>
              <a:rPr lang="ru-RU" sz="1900" dirty="0" smtClean="0">
                <a:solidFill>
                  <a:srgbClr val="0000FF"/>
                </a:solidFill>
                <a:latin typeface="Times New Roman" pitchFamily="18" charset="0"/>
                <a:ea typeface="Verdana" pitchFamily="34" charset="0"/>
                <a:cs typeface="Verdana" pitchFamily="34" charset="0"/>
              </a:rPr>
              <a:t> </a:t>
            </a:r>
            <a:r>
              <a:rPr lang="ru-RU" sz="1900" dirty="0" err="1" smtClean="0">
                <a:solidFill>
                  <a:srgbClr val="0000FF"/>
                </a:solidFill>
                <a:latin typeface="Times New Roman" pitchFamily="18" charset="0"/>
                <a:ea typeface="Verdana" pitchFamily="34" charset="0"/>
                <a:cs typeface="Verdana" pitchFamily="34" charset="0"/>
              </a:rPr>
              <a:t>бекітілді</a:t>
            </a:r>
            <a:r>
              <a:rPr lang="ru-RU" sz="1900" dirty="0" smtClean="0">
                <a:solidFill>
                  <a:srgbClr val="0000FF"/>
                </a:solidFill>
                <a:latin typeface="Times New Roman" pitchFamily="18" charset="0"/>
                <a:ea typeface="Verdana" pitchFamily="34" charset="0"/>
                <a:cs typeface="Verdana" pitchFamily="34" charset="0"/>
              </a:rPr>
              <a:t>.</a:t>
            </a:r>
            <a:endParaRPr lang="ru-RU" sz="1900" i="1" dirty="0" smtClean="0">
              <a:solidFill>
                <a:srgbClr val="0000FF"/>
              </a:solidFill>
              <a:latin typeface="Times New Roman" pitchFamily="18" charset="0"/>
              <a:ea typeface="Verdana" pitchFamily="34" charset="0"/>
              <a:cs typeface="Verdana" pitchFamily="34" charset="0"/>
            </a:endParaRPr>
          </a:p>
        </p:txBody>
      </p:sp>
      <p:sp>
        <p:nvSpPr>
          <p:cNvPr id="158722" name="Rectangle 2"/>
          <p:cNvSpPr>
            <a:spLocks noGrp="1" noChangeArrowheads="1"/>
          </p:cNvSpPr>
          <p:nvPr>
            <p:ph type="title"/>
          </p:nvPr>
        </p:nvSpPr>
        <p:spPr>
          <a:xfrm>
            <a:off x="457200" y="332656"/>
            <a:ext cx="8219256" cy="720080"/>
          </a:xfrm>
        </p:spPr>
        <p:txBody>
          <a:bodyPr>
            <a:noAutofit/>
          </a:bodyPr>
          <a:lstStyle/>
          <a:p>
            <a:pPr algn="ctr" eaLnBrk="1" fontAlgn="auto" hangingPunct="1">
              <a:spcAft>
                <a:spcPts val="0"/>
              </a:spcAft>
              <a:defRPr/>
            </a:pP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Құрметті Қарасай ауданының қала, ауылдық округтерінің  </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сайт </a:t>
            </a:r>
            <a:r>
              <a:rPr lang="ru-RU" sz="2500"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қоныстанушылары</a:t>
            </a:r>
            <a:r>
              <a:rPr lang="ru-RU" sz="25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ru-RU" sz="25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4"/>
          <p:cNvSpPr>
            <a:spLocks noChangeArrowheads="1"/>
          </p:cNvSpPr>
          <p:nvPr/>
        </p:nvSpPr>
        <p:spPr bwMode="auto">
          <a:xfrm>
            <a:off x="995770" y="1124744"/>
            <a:ext cx="7227887" cy="33813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91415" tIns="45708" rIns="91415" bIns="45708">
            <a:spAutoFit/>
          </a:bodyPr>
          <a:lstStyle/>
          <a:p>
            <a:pPr algn="ctr" defTabSz="615950"/>
            <a:r>
              <a:rPr lang="ru-RU" sz="1600" b="1" dirty="0" err="1" smtClean="0">
                <a:solidFill>
                  <a:srgbClr val="0033CC"/>
                </a:solidFill>
              </a:rPr>
              <a:t>Бюджеттік</a:t>
            </a:r>
            <a:r>
              <a:rPr lang="ru-RU" sz="1600" b="1" dirty="0" smtClean="0">
                <a:solidFill>
                  <a:srgbClr val="0033CC"/>
                </a:solidFill>
              </a:rPr>
              <a:t> </a:t>
            </a:r>
            <a:r>
              <a:rPr lang="ru-RU" sz="1600" b="1" dirty="0" err="1" smtClean="0">
                <a:solidFill>
                  <a:srgbClr val="0033CC"/>
                </a:solidFill>
              </a:rPr>
              <a:t>процестің</a:t>
            </a:r>
            <a:r>
              <a:rPr lang="ru-RU" sz="1600" b="1" dirty="0" smtClean="0">
                <a:solidFill>
                  <a:srgbClr val="0033CC"/>
                </a:solidFill>
              </a:rPr>
              <a:t> </a:t>
            </a:r>
            <a:r>
              <a:rPr lang="ru-RU" sz="1600" b="1" dirty="0" err="1" smtClean="0">
                <a:solidFill>
                  <a:srgbClr val="0033CC"/>
                </a:solidFill>
              </a:rPr>
              <a:t>сызбасы</a:t>
            </a:r>
            <a:endParaRPr lang="ru-RU" sz="1600" b="1" dirty="0">
              <a:solidFill>
                <a:srgbClr val="0033CC"/>
              </a:solidFill>
            </a:endParaRPr>
          </a:p>
        </p:txBody>
      </p:sp>
      <p:sp>
        <p:nvSpPr>
          <p:cNvPr id="16387" name="Прямоугольник 16"/>
          <p:cNvSpPr>
            <a:spLocks noChangeArrowheads="1"/>
          </p:cNvSpPr>
          <p:nvPr/>
        </p:nvSpPr>
        <p:spPr bwMode="auto">
          <a:xfrm>
            <a:off x="634826" y="2394255"/>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Өңірдің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әлеуметтік-экономикалық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дамуы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болжамының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5- </a:t>
            </a:r>
            <a:r>
              <a:rPr lang="ru-RU" sz="1200" dirty="0" err="1" smtClean="0">
                <a:latin typeface="Times New Roman" pitchFamily="18" charset="0"/>
                <a:cs typeface="Times New Roman" pitchFamily="18" charset="0"/>
              </a:rPr>
              <a:t>жылға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әзірлеу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dirty="0">
              <a:latin typeface="Times New Roman" pitchFamily="18" charset="0"/>
              <a:cs typeface="Times New Roman" pitchFamily="18" charset="0"/>
            </a:endParaRPr>
          </a:p>
        </p:txBody>
      </p:sp>
      <p:sp>
        <p:nvSpPr>
          <p:cNvPr id="16388" name="Прямоугольник 16"/>
          <p:cNvSpPr>
            <a:spLocks noChangeArrowheads="1"/>
          </p:cNvSpPr>
          <p:nvPr/>
        </p:nvSpPr>
        <p:spPr bwMode="auto">
          <a:xfrm>
            <a:off x="615950" y="4361853"/>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Ауданның</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жобасын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мәслихатына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қарастыруға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қазанға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p:txBody>
      </p:sp>
      <p:sp>
        <p:nvSpPr>
          <p:cNvPr id="16389" name="Прямоугольник 16"/>
          <p:cNvSpPr>
            <a:spLocks noChangeArrowheads="1"/>
          </p:cNvSpPr>
          <p:nvPr/>
        </p:nvSpPr>
        <p:spPr bwMode="auto">
          <a:xfrm>
            <a:off x="641350" y="5388234"/>
            <a:ext cx="3238499" cy="76941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100" dirty="0" err="1" smtClean="0">
                <a:latin typeface="Times New Roman" pitchFamily="18" charset="0"/>
                <a:cs typeface="Times New Roman" pitchFamily="18" charset="0"/>
              </a:rPr>
              <a:t>Аудандық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мәслихатпен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3 </a:t>
            </a:r>
            <a:r>
              <a:rPr lang="ru-RU" sz="1100" dirty="0" err="1" smtClean="0">
                <a:latin typeface="Times New Roman" pitchFamily="18" charset="0"/>
                <a:cs typeface="Times New Roman" pitchFamily="18" charset="0"/>
              </a:rPr>
              <a:t>жылға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мәслихат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облыстық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бекіту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туралы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шешімге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қойғаннан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кейін</a:t>
            </a: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 </a:t>
            </a:r>
            <a:r>
              <a:rPr lang="ru-RU" sz="1100" b="1" dirty="0" err="1" smtClean="0">
                <a:latin typeface="Times New Roman" pitchFamily="18" charset="0"/>
                <a:cs typeface="Times New Roman" pitchFamily="18" charset="0"/>
              </a:rPr>
              <a:t>апта</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ішінде</a:t>
            </a:r>
            <a:endParaRPr lang="ru-RU" sz="1100" dirty="0">
              <a:latin typeface="Times New Roman" pitchFamily="18" charset="0"/>
              <a:cs typeface="Times New Roman" pitchFamily="18" charset="0"/>
            </a:endParaRPr>
          </a:p>
        </p:txBody>
      </p:sp>
      <p:sp>
        <p:nvSpPr>
          <p:cNvPr id="16390" name="Прямоугольник 16"/>
          <p:cNvSpPr>
            <a:spLocks noChangeArrowheads="1"/>
          </p:cNvSpPr>
          <p:nvPr/>
        </p:nvSpPr>
        <p:spPr bwMode="auto">
          <a:xfrm>
            <a:off x="634825" y="333583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lIns="91415" tIns="45708" rIns="91415" bIns="45708">
            <a:spAutoFit/>
          </a:bodyPr>
          <a:lstStyle/>
          <a:p>
            <a:pPr algn="ctr" defTabSz="615950"/>
            <a:r>
              <a:rPr lang="ru-RU" sz="1200" dirty="0" err="1" smtClean="0">
                <a:latin typeface="Times New Roman" pitchFamily="18" charset="0"/>
                <a:cs typeface="Times New Roman" pitchFamily="18" charset="0"/>
              </a:rPr>
              <a:t>Қаланың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комиссиясында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бағдарламалар</a:t>
            </a:r>
            <a:r>
              <a:rPr lang="ru-RU" sz="1200" dirty="0" smtClean="0">
                <a:latin typeface="Times New Roman" pitchFamily="18" charset="0"/>
                <a:cs typeface="Times New Roman" pitchFamily="18" charset="0"/>
              </a:rPr>
              <a:t> мен </a:t>
            </a:r>
            <a:r>
              <a:rPr lang="ru-RU" sz="1200" dirty="0" err="1" smtClean="0">
                <a:latin typeface="Times New Roman" pitchFamily="18" charset="0"/>
                <a:cs typeface="Times New Roman" pitchFamily="18" charset="0"/>
              </a:rPr>
              <a:t>бюджеттік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өтінімдерді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қарау</a:t>
            </a:r>
            <a:endParaRPr lang="ru-RU" sz="1200" dirty="0">
              <a:latin typeface="Times New Roman" pitchFamily="18" charset="0"/>
              <a:cs typeface="Times New Roman" pitchFamily="18" charset="0"/>
            </a:endParaRPr>
          </a:p>
        </p:txBody>
      </p:sp>
      <p:sp>
        <p:nvSpPr>
          <p:cNvPr id="16391" name="Rectangle 21"/>
          <p:cNvSpPr>
            <a:spLocks noChangeArrowheads="1"/>
          </p:cNvSpPr>
          <p:nvPr/>
        </p:nvSpPr>
        <p:spPr bwMode="auto">
          <a:xfrm>
            <a:off x="642938" y="1571626"/>
            <a:ext cx="32400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100" b="1" dirty="0" err="1" smtClean="0"/>
              <a:t>Бюджетті</a:t>
            </a:r>
            <a:r>
              <a:rPr lang="ru-RU" sz="1100" b="1" dirty="0" smtClean="0"/>
              <a:t> </a:t>
            </a:r>
            <a:r>
              <a:rPr lang="ru-RU" sz="1100" b="1" dirty="0" err="1" smtClean="0"/>
              <a:t>жоспарлау</a:t>
            </a:r>
            <a:endParaRPr lang="ru-RU" sz="1100" b="1" dirty="0"/>
          </a:p>
          <a:p>
            <a:pPr algn="ctr"/>
            <a:r>
              <a:rPr lang="ru-RU" sz="1200" i="1" dirty="0" smtClean="0">
                <a:latin typeface="Times New Roman" pitchFamily="18" charset="0"/>
                <a:cs typeface="Times New Roman" pitchFamily="18" charset="0"/>
              </a:rPr>
              <a:t>(</a:t>
            </a:r>
            <a:r>
              <a:rPr lang="ru-RU" sz="1200" i="1" dirty="0" err="1" smtClean="0">
                <a:latin typeface="Times New Roman" pitchFamily="18" charset="0"/>
                <a:cs typeface="Times New Roman" pitchFamily="18" charset="0"/>
              </a:rPr>
              <a:t>құзыретті</a:t>
            </a:r>
            <a:r>
              <a:rPr lang="ru-RU" sz="1200" i="1" dirty="0" smtClean="0">
                <a:latin typeface="Times New Roman" pitchFamily="18" charset="0"/>
                <a:cs typeface="Times New Roman" pitchFamily="18" charset="0"/>
              </a:rPr>
              <a:t> орган </a:t>
            </a:r>
            <a:r>
              <a:rPr lang="ru-RU" sz="1200" i="1" dirty="0">
                <a:latin typeface="Times New Roman" pitchFamily="18" charset="0"/>
                <a:cs typeface="Times New Roman" pitchFamily="18" charset="0"/>
              </a:rPr>
              <a:t>– </a:t>
            </a:r>
            <a:r>
              <a:rPr lang="ru-RU" sz="1200" i="1" dirty="0" smtClean="0">
                <a:latin typeface="Times New Roman" pitchFamily="18" charset="0"/>
                <a:cs typeface="Times New Roman" pitchFamily="18" charset="0"/>
              </a:rPr>
              <a:t>экономика </a:t>
            </a:r>
            <a:r>
              <a:rPr lang="ru-RU" sz="1200" i="1" dirty="0" err="1" smtClean="0">
                <a:latin typeface="Times New Roman" pitchFamily="18" charset="0"/>
                <a:cs typeface="Times New Roman" pitchFamily="18" charset="0"/>
              </a:rPr>
              <a:t>және</a:t>
            </a:r>
            <a:r>
              <a:rPr lang="ru-RU" sz="1200" i="1" dirty="0" smtClean="0">
                <a:latin typeface="Times New Roman" pitchFamily="18" charset="0"/>
                <a:cs typeface="Times New Roman" pitchFamily="18" charset="0"/>
              </a:rPr>
              <a:t> </a:t>
            </a:r>
          </a:p>
          <a:p>
            <a:pPr algn="ctr"/>
            <a:r>
              <a:rPr lang="ru-RU" sz="1200" i="1" dirty="0" err="1" smtClean="0">
                <a:latin typeface="Times New Roman" pitchFamily="18" charset="0"/>
                <a:cs typeface="Times New Roman" pitchFamily="18" charset="0"/>
              </a:rPr>
              <a:t>бюджеттік</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жоспарлау</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p:txBody>
      </p:sp>
      <p:sp>
        <p:nvSpPr>
          <p:cNvPr id="16392" name="Rectangle 22"/>
          <p:cNvSpPr>
            <a:spLocks noChangeArrowheads="1"/>
          </p:cNvSpPr>
          <p:nvPr/>
        </p:nvSpPr>
        <p:spPr bwMode="auto">
          <a:xfrm>
            <a:off x="5214937" y="1571625"/>
            <a:ext cx="3227387" cy="5715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pPr algn="ctr"/>
            <a:r>
              <a:rPr lang="ru-RU" sz="1200" b="1" dirty="0" err="1" smtClean="0">
                <a:latin typeface="Times New Roman" pitchFamily="18" charset="0"/>
                <a:cs typeface="Times New Roman" pitchFamily="18" charset="0"/>
              </a:rPr>
              <a:t>Бюджетті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атқару</a:t>
            </a:r>
            <a:endParaRPr lang="ru-RU" sz="1200" b="1" dirty="0">
              <a:latin typeface="Times New Roman" pitchFamily="18" charset="0"/>
              <a:cs typeface="Times New Roman" pitchFamily="18" charset="0"/>
            </a:endParaRPr>
          </a:p>
          <a:p>
            <a:pPr algn="ctr"/>
            <a:r>
              <a:rPr lang="ru-RU" sz="1200" i="1" dirty="0" smtClean="0">
                <a:latin typeface="Times New Roman" pitchFamily="18" charset="0"/>
                <a:cs typeface="Times New Roman" pitchFamily="18" charset="0"/>
              </a:rPr>
              <a:t>(</a:t>
            </a:r>
            <a:r>
              <a:rPr lang="ru-RU" sz="1200" i="1" dirty="0" err="1">
                <a:latin typeface="Times New Roman" pitchFamily="18" charset="0"/>
                <a:cs typeface="Times New Roman" pitchFamily="18" charset="0"/>
              </a:rPr>
              <a:t>құзыретті</a:t>
            </a:r>
            <a:r>
              <a:rPr lang="ru-RU" sz="1200" i="1" dirty="0">
                <a:latin typeface="Times New Roman" pitchFamily="18" charset="0"/>
                <a:cs typeface="Times New Roman" pitchFamily="18" charset="0"/>
              </a:rPr>
              <a:t> орган – </a:t>
            </a:r>
            <a:r>
              <a:rPr lang="ru-RU" sz="1200" i="1" dirty="0" err="1" smtClean="0">
                <a:latin typeface="Times New Roman" pitchFamily="18" charset="0"/>
                <a:cs typeface="Times New Roman" pitchFamily="18" charset="0"/>
              </a:rPr>
              <a:t>қаржы</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бөлімі</a:t>
            </a:r>
            <a:r>
              <a:rPr lang="ru-RU" sz="1200" i="1" dirty="0" smtClean="0">
                <a:latin typeface="Times New Roman" pitchFamily="18" charset="0"/>
                <a:cs typeface="Times New Roman" pitchFamily="18" charset="0"/>
              </a:rPr>
              <a:t>)</a:t>
            </a:r>
            <a:endParaRPr lang="ru-RU" sz="1200" i="1" dirty="0">
              <a:latin typeface="Times New Roman" pitchFamily="18" charset="0"/>
              <a:cs typeface="Times New Roman" pitchFamily="18" charset="0"/>
            </a:endParaRPr>
          </a:p>
          <a:p>
            <a:pPr algn="ctr"/>
            <a:endParaRPr lang="ru-RU" sz="1200" i="1" dirty="0"/>
          </a:p>
        </p:txBody>
      </p:sp>
      <p:sp>
        <p:nvSpPr>
          <p:cNvPr id="16393" name="AutoShape 23"/>
          <p:cNvSpPr>
            <a:spLocks noChangeArrowheads="1"/>
          </p:cNvSpPr>
          <p:nvPr/>
        </p:nvSpPr>
        <p:spPr bwMode="auto">
          <a:xfrm>
            <a:off x="2000250" y="2189956"/>
            <a:ext cx="431800" cy="18018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4" name="AutoShape 24"/>
          <p:cNvSpPr>
            <a:spLocks noChangeArrowheads="1"/>
          </p:cNvSpPr>
          <p:nvPr/>
        </p:nvSpPr>
        <p:spPr bwMode="auto">
          <a:xfrm>
            <a:off x="2007219" y="3059611"/>
            <a:ext cx="431800" cy="276225"/>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5" name="AutoShape 27"/>
          <p:cNvSpPr>
            <a:spLocks noChangeArrowheads="1"/>
          </p:cNvSpPr>
          <p:nvPr/>
        </p:nvSpPr>
        <p:spPr bwMode="auto">
          <a:xfrm>
            <a:off x="2020094" y="4018851"/>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6" name="AutoShape 39"/>
          <p:cNvSpPr>
            <a:spLocks noChangeArrowheads="1"/>
          </p:cNvSpPr>
          <p:nvPr/>
        </p:nvSpPr>
        <p:spPr bwMode="auto">
          <a:xfrm>
            <a:off x="2007219" y="5066750"/>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7" name="Прямоугольник 16"/>
          <p:cNvSpPr>
            <a:spLocks noChangeArrowheads="1"/>
          </p:cNvSpPr>
          <p:nvPr/>
        </p:nvSpPr>
        <p:spPr bwMode="auto">
          <a:xfrm>
            <a:off x="5224462" y="2370137"/>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Түсімдердің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жиынтық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жоспарын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құру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бекіту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міндеттемелік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қаржыландыру</a:t>
            </a:r>
            <a:endParaRPr lang="ru-RU" sz="1100" dirty="0">
              <a:latin typeface="Times New Roman" pitchFamily="18" charset="0"/>
              <a:cs typeface="Times New Roman" pitchFamily="18" charset="0"/>
            </a:endParaRPr>
          </a:p>
        </p:txBody>
      </p:sp>
      <p:sp>
        <p:nvSpPr>
          <p:cNvPr id="16398" name="AutoShape 41"/>
          <p:cNvSpPr>
            <a:spLocks noChangeArrowheads="1"/>
          </p:cNvSpPr>
          <p:nvPr/>
        </p:nvSpPr>
        <p:spPr bwMode="auto">
          <a:xfrm>
            <a:off x="6572250" y="2143125"/>
            <a:ext cx="431800" cy="211931"/>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399" name="Прямоугольник 16"/>
          <p:cNvSpPr>
            <a:spLocks noChangeArrowheads="1"/>
          </p:cNvSpPr>
          <p:nvPr/>
        </p:nvSpPr>
        <p:spPr bwMode="auto">
          <a:xfrm>
            <a:off x="5214938" y="3306762"/>
            <a:ext cx="3240087" cy="46164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Бюджетті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бойынша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жиналыстар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өткізу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есепті</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бойынша</a:t>
            </a:r>
            <a:endParaRPr lang="ru-RU" sz="1200" b="1" dirty="0">
              <a:latin typeface="Times New Roman" pitchFamily="18" charset="0"/>
              <a:cs typeface="Times New Roman" pitchFamily="18" charset="0"/>
            </a:endParaRPr>
          </a:p>
        </p:txBody>
      </p:sp>
      <p:sp>
        <p:nvSpPr>
          <p:cNvPr id="16400" name="Прямоугольник 16"/>
          <p:cNvSpPr>
            <a:spLocks noChangeArrowheads="1"/>
          </p:cNvSpPr>
          <p:nvPr/>
        </p:nvSpPr>
        <p:spPr bwMode="auto">
          <a:xfrm>
            <a:off x="5214938" y="4160046"/>
            <a:ext cx="3240087" cy="83097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smtClean="0">
                <a:latin typeface="Times New Roman" pitchFamily="18" charset="0"/>
                <a:cs typeface="Times New Roman" pitchFamily="18" charset="0"/>
              </a:rPr>
              <a:t>Бюджет </a:t>
            </a:r>
            <a:r>
              <a:rPr lang="ru-RU" sz="1200" dirty="0" err="1" smtClean="0">
                <a:latin typeface="Times New Roman" pitchFamily="18" charset="0"/>
                <a:cs typeface="Times New Roman" pitchFamily="18" charset="0"/>
              </a:rPr>
              <a:t>мониторингін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бюджет </a:t>
            </a:r>
            <a:r>
              <a:rPr lang="ru-RU" sz="1200" dirty="0" err="1" smtClean="0">
                <a:latin typeface="Times New Roman" pitchFamily="18" charset="0"/>
                <a:cs typeface="Times New Roman" pitchFamily="18" charset="0"/>
              </a:rPr>
              <a:t>қаражаты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тиімділігін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бағалауды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algn="ctr" defTabSz="615950"/>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ай </a:t>
            </a:r>
            <a:r>
              <a:rPr lang="ru-RU" sz="1200" b="1" dirty="0" err="1" smtClean="0">
                <a:latin typeface="Times New Roman" pitchFamily="18" charset="0"/>
                <a:cs typeface="Times New Roman" pitchFamily="18" charset="0"/>
              </a:rPr>
              <a:t>сайын</a:t>
            </a:r>
            <a:r>
              <a:rPr lang="ru-RU" sz="1200" b="1"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жүргізу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16401" name="Прямоугольник 16"/>
          <p:cNvSpPr>
            <a:spLocks noChangeArrowheads="1"/>
          </p:cNvSpPr>
          <p:nvPr/>
        </p:nvSpPr>
        <p:spPr bwMode="auto">
          <a:xfrm>
            <a:off x="5224462" y="5373216"/>
            <a:ext cx="3240087" cy="6463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15" tIns="45708" rIns="91415" bIns="45708">
            <a:spAutoFit/>
          </a:bodyPr>
          <a:lstStyle/>
          <a:p>
            <a:pPr algn="ctr" defTabSz="615950"/>
            <a:r>
              <a:rPr lang="ru-RU" sz="1200" dirty="0" err="1" smtClean="0">
                <a:latin typeface="Times New Roman" pitchFamily="18" charset="0"/>
                <a:cs typeface="Times New Roman" pitchFamily="18" charset="0"/>
              </a:rPr>
              <a:t>Аудандық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мәслихатқа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бюджеттің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атқарылуы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туралы</a:t>
            </a:r>
            <a:r>
              <a:rPr lang="ru-RU" sz="1200" dirty="0" smtClean="0">
                <a:latin typeface="Times New Roman" pitchFamily="18" charset="0"/>
                <a:cs typeface="Times New Roman" pitchFamily="18" charset="0"/>
              </a:rPr>
              <a:t> 1 </a:t>
            </a:r>
            <a:r>
              <a:rPr lang="ru-RU" sz="1200" dirty="0" err="1" smtClean="0">
                <a:latin typeface="Times New Roman" pitchFamily="18" charset="0"/>
                <a:cs typeface="Times New Roman" pitchFamily="18" charset="0"/>
              </a:rPr>
              <a:t>жылдық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есепті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ұсыну</a:t>
            </a:r>
            <a:r>
              <a:rPr lang="ru-RU" sz="1200"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ағымдағы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жылды</a:t>
            </a:r>
            <a:r>
              <a:rPr lang="kk-KZ" sz="1200" b="1" dirty="0" smtClean="0">
                <a:latin typeface="Times New Roman" pitchFamily="18" charset="0"/>
                <a:cs typeface="Times New Roman" pitchFamily="18" charset="0"/>
              </a:rPr>
              <a:t>ң</a:t>
            </a:r>
            <a:r>
              <a:rPr lang="ru-RU" sz="1200" b="1" dirty="0" smtClean="0">
                <a:latin typeface="Times New Roman" pitchFamily="18" charset="0"/>
                <a:cs typeface="Times New Roman" pitchFamily="18" charset="0"/>
              </a:rPr>
              <a:t> 1 </a:t>
            </a:r>
            <a:r>
              <a:rPr lang="ru-RU" sz="1200" b="1" dirty="0" err="1" smtClean="0">
                <a:latin typeface="Times New Roman" pitchFamily="18" charset="0"/>
                <a:cs typeface="Times New Roman" pitchFamily="18" charset="0"/>
              </a:rPr>
              <a:t>сәуіріне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дейін</a:t>
            </a:r>
            <a:r>
              <a:rPr lang="ru-RU" sz="1200" dirty="0" smtClean="0">
                <a:latin typeface="Times New Roman" pitchFamily="18" charset="0"/>
                <a:cs typeface="Times New Roman" pitchFamily="18" charset="0"/>
              </a:rPr>
              <a:t>, оны </a:t>
            </a:r>
            <a:r>
              <a:rPr lang="ru-RU" sz="1200" dirty="0" err="1" smtClean="0">
                <a:latin typeface="Times New Roman" pitchFamily="18" charset="0"/>
                <a:cs typeface="Times New Roman" pitchFamily="18" charset="0"/>
              </a:rPr>
              <a:t>бекіту</a:t>
            </a:r>
            <a:endParaRPr lang="ru-RU" sz="1200" dirty="0">
              <a:latin typeface="Times New Roman" pitchFamily="18" charset="0"/>
              <a:cs typeface="Times New Roman" pitchFamily="18" charset="0"/>
            </a:endParaRPr>
          </a:p>
        </p:txBody>
      </p:sp>
      <p:sp>
        <p:nvSpPr>
          <p:cNvPr id="16402" name="AutoShape 46"/>
          <p:cNvSpPr>
            <a:spLocks noChangeArrowheads="1"/>
          </p:cNvSpPr>
          <p:nvPr/>
        </p:nvSpPr>
        <p:spPr bwMode="auto">
          <a:xfrm>
            <a:off x="6572250" y="3019424"/>
            <a:ext cx="431800" cy="287338"/>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3" name="AutoShape 47"/>
          <p:cNvSpPr>
            <a:spLocks noChangeArrowheads="1"/>
          </p:cNvSpPr>
          <p:nvPr/>
        </p:nvSpPr>
        <p:spPr bwMode="auto">
          <a:xfrm>
            <a:off x="6574631" y="5048171"/>
            <a:ext cx="431800" cy="271464"/>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4" name="AutoShape 48"/>
          <p:cNvSpPr>
            <a:spLocks noChangeArrowheads="1"/>
          </p:cNvSpPr>
          <p:nvPr/>
        </p:nvSpPr>
        <p:spPr bwMode="auto">
          <a:xfrm>
            <a:off x="6572250" y="3812381"/>
            <a:ext cx="431800" cy="287337"/>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5" name="AutoShape 49"/>
          <p:cNvSpPr>
            <a:spLocks noChangeArrowheads="1"/>
          </p:cNvSpPr>
          <p:nvPr/>
        </p:nvSpPr>
        <p:spPr bwMode="auto">
          <a:xfrm>
            <a:off x="4143374" y="1714500"/>
            <a:ext cx="932681" cy="288925"/>
          </a:xfrm>
          <a:prstGeom prst="rightArrow">
            <a:avLst>
              <a:gd name="adj1" fmla="val 50000"/>
              <a:gd name="adj2" fmla="val 62225"/>
            </a:avLst>
          </a:prstGeom>
          <a:ln>
            <a:headEnd/>
            <a:tailEnd/>
          </a:ln>
        </p:spPr>
        <p:style>
          <a:lnRef idx="2">
            <a:schemeClr val="accent2"/>
          </a:lnRef>
          <a:fillRef idx="1">
            <a:schemeClr val="lt1"/>
          </a:fillRef>
          <a:effectRef idx="0">
            <a:schemeClr val="accent2"/>
          </a:effectRef>
          <a:fontRef idx="minor">
            <a:schemeClr val="dk1"/>
          </a:fontRef>
        </p:style>
        <p:txBody>
          <a:bodyPr wrap="none" lIns="0" tIns="0" rIns="0" bIns="0" anchor="ctr"/>
          <a:lstStyle/>
          <a:p>
            <a:endParaRPr lang="ru-RU"/>
          </a:p>
        </p:txBody>
      </p:sp>
      <p:sp>
        <p:nvSpPr>
          <p:cNvPr id="16406" name="Прямоугольник 22"/>
          <p:cNvSpPr>
            <a:spLocks noChangeArrowheads="1"/>
          </p:cNvSpPr>
          <p:nvPr/>
        </p:nvSpPr>
        <p:spPr bwMode="auto">
          <a:xfrm>
            <a:off x="285750" y="214313"/>
            <a:ext cx="8534722" cy="7848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a:latin typeface="Times New Roman" pitchFamily="18" charset="0"/>
                <a:cs typeface="Times New Roman" pitchFamily="18" charset="0"/>
              </a:rPr>
              <a:t>Бюджет </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мемлекеттің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міндеттері</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функцияларын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іске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асыруды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қаржылық</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қамтамасыз</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арналған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орталықтандырылған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ақша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a:t>
            </a:r>
            <a:r>
              <a:rPr lang="ru-RU" sz="16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Қазақстан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республикасы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Бюджеттік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Кодексінің</a:t>
            </a:r>
            <a:r>
              <a:rPr lang="ru-RU" sz="1100" dirty="0" smtClean="0">
                <a:latin typeface="Times New Roman" pitchFamily="18" charset="0"/>
                <a:cs typeface="Times New Roman" pitchFamily="18" charset="0"/>
              </a:rPr>
              <a:t>  1-бабы  1) </a:t>
            </a:r>
            <a:r>
              <a:rPr lang="ru-RU" sz="1100" dirty="0" err="1" smtClean="0">
                <a:latin typeface="Times New Roman" pitchFamily="18" charset="0"/>
                <a:cs typeface="Times New Roman" pitchFamily="18" charset="0"/>
              </a:rPr>
              <a:t>тармағыны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сәйкес</a:t>
            </a:r>
            <a:r>
              <a:rPr lang="ru-RU" sz="1100" dirty="0" smtClean="0">
                <a:latin typeface="Times New Roman" pitchFamily="18" charset="0"/>
                <a:cs typeface="Times New Roman" pitchFamily="18" charset="0"/>
              </a:rPr>
              <a:t> (12 </a:t>
            </a:r>
            <a:r>
              <a:rPr lang="ru-RU" sz="1100" dirty="0" err="1" smtClean="0">
                <a:latin typeface="Times New Roman" pitchFamily="18" charset="0"/>
                <a:cs typeface="Times New Roman" pitchFamily="18" charset="0"/>
              </a:rPr>
              <a:t>тармақша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1400" dirty="0" smtClean="0">
                <a:effectLst/>
              </a:rPr>
              <a:t>- </a:t>
            </a:r>
            <a:r>
              <a:rPr lang="ru-RU" sz="1400" dirty="0" err="1" smtClean="0">
                <a:effectLst/>
              </a:rPr>
              <a:t>Айлық</a:t>
            </a:r>
            <a:r>
              <a:rPr lang="ru-RU" sz="1400" dirty="0" smtClean="0">
                <a:effectLst/>
              </a:rPr>
              <a:t> </a:t>
            </a:r>
            <a:r>
              <a:rPr lang="ru-RU" sz="1400" dirty="0" err="1" smtClean="0">
                <a:effectLst/>
              </a:rPr>
              <a:t>есептік</a:t>
            </a:r>
            <a:r>
              <a:rPr lang="ru-RU" sz="1400" dirty="0" smtClean="0">
                <a:effectLst/>
              </a:rPr>
              <a:t> </a:t>
            </a:r>
            <a:r>
              <a:rPr lang="ru-RU" sz="1400" dirty="0" err="1" smtClean="0">
                <a:effectLst/>
              </a:rPr>
              <a:t>көрсеткіш</a:t>
            </a:r>
            <a:r>
              <a:rPr lang="ru-RU" sz="1400" dirty="0" smtClean="0">
                <a:effectLst/>
              </a:rPr>
              <a:t> (АЕК) – </a:t>
            </a:r>
            <a:r>
              <a:rPr lang="ru-RU" sz="1400" b="0" dirty="0" err="1" smtClean="0">
                <a:effectLst/>
              </a:rPr>
              <a:t>Қазақстан</a:t>
            </a:r>
            <a:r>
              <a:rPr lang="ru-RU" sz="1400" b="0" dirty="0" smtClean="0">
                <a:effectLst/>
              </a:rPr>
              <a:t> </a:t>
            </a:r>
            <a:r>
              <a:rPr lang="ru-RU" sz="1400" b="0" dirty="0" err="1" smtClean="0">
                <a:effectLst/>
              </a:rPr>
              <a:t>Республикасының</a:t>
            </a:r>
            <a:r>
              <a:rPr lang="ru-RU" sz="1400" b="0" dirty="0" smtClean="0">
                <a:effectLst/>
              </a:rPr>
              <a:t> </a:t>
            </a:r>
            <a:r>
              <a:rPr lang="ru-RU" sz="1400" b="0" dirty="0" err="1" smtClean="0">
                <a:effectLst/>
              </a:rPr>
              <a:t>заңнамасына</a:t>
            </a:r>
            <a:r>
              <a:rPr lang="ru-RU" sz="1400" b="0" dirty="0" smtClean="0">
                <a:effectLst/>
              </a:rPr>
              <a:t> </a:t>
            </a:r>
            <a:r>
              <a:rPr lang="ru-RU" sz="1400" b="0" dirty="0" err="1" smtClean="0">
                <a:effectLst/>
              </a:rPr>
              <a:t>сәйкес</a:t>
            </a:r>
            <a:r>
              <a:rPr lang="ru-RU" sz="1400" b="0" dirty="0" smtClean="0">
                <a:effectLst/>
              </a:rPr>
              <a:t> </a:t>
            </a:r>
            <a:r>
              <a:rPr lang="ru-RU" sz="1400" b="0" dirty="0" err="1" smtClean="0">
                <a:effectLst/>
              </a:rPr>
              <a:t>жәрдемақыларды</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өзге</a:t>
            </a:r>
            <a:r>
              <a:rPr lang="ru-RU" sz="1400" b="0" dirty="0" smtClean="0">
                <a:effectLst/>
              </a:rPr>
              <a:t> де </a:t>
            </a:r>
            <a:r>
              <a:rPr lang="ru-RU" sz="1400" b="0" dirty="0" err="1" smtClean="0">
                <a:effectLst/>
              </a:rPr>
              <a:t>әлеуметтік</a:t>
            </a:r>
            <a:r>
              <a:rPr lang="ru-RU" sz="1400" b="0" dirty="0" smtClean="0">
                <a:effectLst/>
              </a:rPr>
              <a:t> </a:t>
            </a:r>
            <a:r>
              <a:rPr lang="ru-RU" sz="1400" b="0" dirty="0" err="1" smtClean="0">
                <a:effectLst/>
              </a:rPr>
              <a:t>төлемдерді</a:t>
            </a:r>
            <a:r>
              <a:rPr lang="ru-RU" sz="1400" b="0" dirty="0" smtClean="0">
                <a:effectLst/>
              </a:rPr>
              <a:t> </a:t>
            </a:r>
            <a:r>
              <a:rPr lang="ru-RU" sz="1400" b="0" dirty="0" err="1" smtClean="0">
                <a:effectLst/>
              </a:rPr>
              <a:t>есептеу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сондай-ақ</a:t>
            </a:r>
            <a:r>
              <a:rPr lang="ru-RU" sz="1400" b="0" dirty="0" smtClean="0">
                <a:effectLst/>
              </a:rPr>
              <a:t> </a:t>
            </a:r>
            <a:r>
              <a:rPr lang="ru-RU" sz="1400" b="0" dirty="0" err="1" smtClean="0">
                <a:effectLst/>
              </a:rPr>
              <a:t>айыппұл</a:t>
            </a:r>
            <a:r>
              <a:rPr lang="ru-RU" sz="1400" b="0" dirty="0" smtClean="0">
                <a:effectLst/>
              </a:rPr>
              <a:t> </a:t>
            </a:r>
            <a:r>
              <a:rPr lang="ru-RU" sz="1400" b="0" dirty="0" err="1" smtClean="0">
                <a:effectLst/>
              </a:rPr>
              <a:t>санкцияларын</a:t>
            </a:r>
            <a:r>
              <a:rPr lang="ru-RU" sz="1400" b="0" dirty="0" smtClean="0">
                <a:effectLst/>
              </a:rPr>
              <a:t>, </a:t>
            </a:r>
            <a:r>
              <a:rPr lang="ru-RU" sz="1400" b="0" dirty="0" err="1" smtClean="0">
                <a:effectLst/>
              </a:rPr>
              <a:t>салықтар</a:t>
            </a:r>
            <a:r>
              <a:rPr lang="ru-RU" sz="1400" b="0" dirty="0" smtClean="0">
                <a:effectLst/>
              </a:rPr>
              <a:t> мен </a:t>
            </a:r>
            <a:r>
              <a:rPr lang="ru-RU" sz="1400" b="0" dirty="0" err="1" smtClean="0">
                <a:effectLst/>
              </a:rPr>
              <a:t>басқа</a:t>
            </a:r>
            <a:r>
              <a:rPr lang="ru-RU" sz="1400" b="0" dirty="0" smtClean="0">
                <a:effectLst/>
              </a:rPr>
              <a:t> да </a:t>
            </a:r>
            <a:r>
              <a:rPr lang="ru-RU" sz="1400" b="0" dirty="0" err="1" smtClean="0">
                <a:effectLst/>
              </a:rPr>
              <a:t>төлемдерді</a:t>
            </a:r>
            <a:r>
              <a:rPr lang="ru-RU" sz="1400" b="0" dirty="0" smtClean="0">
                <a:effectLst/>
              </a:rPr>
              <a:t> </a:t>
            </a:r>
            <a:r>
              <a:rPr lang="ru-RU" sz="1400" b="0" dirty="0" err="1" smtClean="0">
                <a:effectLst/>
              </a:rPr>
              <a:t>қолдану</a:t>
            </a:r>
            <a:r>
              <a:rPr lang="ru-RU" sz="1400" b="0" dirty="0" smtClean="0">
                <a:effectLst/>
              </a:rPr>
              <a:t> </a:t>
            </a:r>
            <a:r>
              <a:rPr lang="ru-RU" sz="1400" b="0" dirty="0" err="1" smtClean="0">
                <a:effectLst/>
              </a:rPr>
              <a:t>үшін</a:t>
            </a:r>
            <a:r>
              <a:rPr lang="ru-RU" sz="1400" b="0" dirty="0" smtClean="0">
                <a:effectLst/>
              </a:rPr>
              <a:t> </a:t>
            </a:r>
            <a:r>
              <a:rPr lang="ru-RU" sz="1400" b="0" dirty="0" err="1" smtClean="0">
                <a:effectLst/>
              </a:rPr>
              <a:t>пайдаланылатын</a:t>
            </a:r>
            <a:r>
              <a:rPr lang="ru-RU" sz="1400" b="0" dirty="0" smtClean="0">
                <a:effectLst/>
              </a:rPr>
              <a:t> </a:t>
            </a:r>
            <a:r>
              <a:rPr lang="ru-RU" sz="1400" b="0" dirty="0" err="1" smtClean="0">
                <a:effectLst/>
              </a:rPr>
              <a:t>көрсеткіш</a:t>
            </a:r>
            <a:r>
              <a:rPr lang="ru-RU" sz="1400" b="0" dirty="0">
                <a:effectLst/>
              </a:rPr>
              <a:t> (</a:t>
            </a:r>
            <a:r>
              <a:rPr lang="ru-RU" sz="1400" b="0" dirty="0" err="1">
                <a:effectLst/>
              </a:rPr>
              <a:t>Қазақстан</a:t>
            </a:r>
            <a:r>
              <a:rPr lang="ru-RU" sz="1400" b="0" dirty="0">
                <a:effectLst/>
              </a:rPr>
              <a:t> </a:t>
            </a:r>
            <a:r>
              <a:rPr lang="ru-RU" sz="1400" b="0" dirty="0" err="1">
                <a:effectLst/>
              </a:rPr>
              <a:t>Республикасының</a:t>
            </a:r>
            <a:r>
              <a:rPr lang="ru-RU" sz="1400" b="0" dirty="0">
                <a:effectLst/>
              </a:rPr>
              <a:t> </a:t>
            </a:r>
            <a:r>
              <a:rPr lang="ru-RU" sz="1400" b="0" dirty="0" smtClean="0">
                <a:effectLst/>
              </a:rPr>
              <a:t>«</a:t>
            </a:r>
            <a:r>
              <a:rPr lang="ru-RU" sz="1400" b="0" dirty="0" err="1" smtClean="0">
                <a:effectLst/>
              </a:rPr>
              <a:t>Республикалық</a:t>
            </a:r>
            <a:r>
              <a:rPr lang="ru-RU" sz="1400" b="0" dirty="0" smtClean="0">
                <a:effectLst/>
              </a:rPr>
              <a:t> бюджет </a:t>
            </a:r>
            <a:r>
              <a:rPr lang="ru-RU" sz="1400" b="0" dirty="0" err="1" smtClean="0">
                <a:effectLst/>
              </a:rPr>
              <a:t>туралы</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a:t>
            </a:r>
            <a:r>
              <a:rPr lang="ru-RU" sz="1400" dirty="0" smtClean="0">
                <a:effectLst/>
              </a:rPr>
              <a:t> </a:t>
            </a:r>
            <a:r>
              <a:rPr lang="ru-RU" sz="1400" dirty="0" err="1" smtClean="0">
                <a:effectLst/>
              </a:rPr>
              <a:t>күнкөріс</a:t>
            </a:r>
            <a:r>
              <a:rPr lang="ru-RU" sz="1400" dirty="0" smtClean="0">
                <a:effectLst/>
              </a:rPr>
              <a:t> </a:t>
            </a:r>
            <a:r>
              <a:rPr lang="ru-RU" sz="1400" dirty="0" err="1" smtClean="0">
                <a:effectLst/>
              </a:rPr>
              <a:t>деңгейі</a:t>
            </a:r>
            <a:r>
              <a:rPr lang="ru-RU" sz="1400" dirty="0" smtClean="0">
                <a:effectLst/>
              </a:rPr>
              <a:t> – </a:t>
            </a:r>
            <a:r>
              <a:rPr lang="ru-RU" sz="1400" b="0" dirty="0" err="1" smtClean="0">
                <a:effectLst/>
              </a:rPr>
              <a:t>мөлшері</a:t>
            </a:r>
            <a:r>
              <a:rPr lang="ru-RU" sz="1400" b="0" dirty="0" smtClean="0">
                <a:effectLst/>
              </a:rPr>
              <a:t> </a:t>
            </a:r>
            <a:r>
              <a:rPr lang="ru-RU" sz="1400" b="0" dirty="0" err="1" smtClean="0">
                <a:effectLst/>
              </a:rPr>
              <a:t>бойынша</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тұтыну</a:t>
            </a:r>
            <a:r>
              <a:rPr lang="ru-RU" sz="1400" b="0" dirty="0" smtClean="0">
                <a:effectLst/>
              </a:rPr>
              <a:t> </a:t>
            </a:r>
            <a:r>
              <a:rPr lang="ru-RU" sz="1400" b="0" dirty="0" err="1" smtClean="0">
                <a:effectLst/>
              </a:rPr>
              <a:t>себетінің</a:t>
            </a:r>
            <a:r>
              <a:rPr lang="ru-RU" sz="1400" b="0" dirty="0" smtClean="0">
                <a:effectLst/>
              </a:rPr>
              <a:t> </a:t>
            </a:r>
            <a:r>
              <a:rPr lang="ru-RU" sz="1400" b="0" dirty="0" err="1" smtClean="0">
                <a:effectLst/>
              </a:rPr>
              <a:t>құнына</a:t>
            </a:r>
            <a:r>
              <a:rPr lang="ru-RU" sz="1400" b="0" dirty="0" smtClean="0">
                <a:effectLst/>
              </a:rPr>
              <a:t> </a:t>
            </a:r>
            <a:r>
              <a:rPr lang="ru-RU" sz="1400" b="0" dirty="0" err="1" smtClean="0">
                <a:effectLst/>
              </a:rPr>
              <a:t>тең</a:t>
            </a:r>
            <a:r>
              <a:rPr lang="ru-RU" sz="1400" b="0" dirty="0" smtClean="0">
                <a:effectLst/>
              </a:rPr>
              <a:t>, </a:t>
            </a:r>
            <a:r>
              <a:rPr lang="ru-RU" sz="1400" b="0" dirty="0" err="1" smtClean="0">
                <a:effectLst/>
              </a:rPr>
              <a:t>бір</a:t>
            </a:r>
            <a:r>
              <a:rPr lang="ru-RU" sz="1400" b="0" dirty="0" smtClean="0">
                <a:effectLst/>
              </a:rPr>
              <a:t> </a:t>
            </a:r>
            <a:r>
              <a:rPr lang="ru-RU" sz="1400" b="0" dirty="0" err="1" smtClean="0">
                <a:effectLst/>
              </a:rPr>
              <a:t>адамға</a:t>
            </a:r>
            <a:r>
              <a:rPr lang="ru-RU" sz="1400" b="0" dirty="0" smtClean="0">
                <a:effectLst/>
              </a:rPr>
              <a:t> </a:t>
            </a:r>
            <a:r>
              <a:rPr lang="ru-RU" sz="1400" b="0" dirty="0" err="1" smtClean="0">
                <a:effectLst/>
              </a:rPr>
              <a:t>қажетті</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кіріс</a:t>
            </a:r>
            <a:r>
              <a:rPr lang="ru-RU" sz="1400" b="0" dirty="0" smtClean="0">
                <a:effectLst/>
              </a:rPr>
              <a:t>.</a:t>
            </a:r>
            <a:br>
              <a:rPr lang="ru-RU" sz="1400" b="0" dirty="0" smtClean="0">
                <a:effectLst/>
              </a:rPr>
            </a:br>
            <a:r>
              <a:rPr lang="ru-RU" sz="1400" dirty="0" smtClean="0">
                <a:effectLst/>
              </a:rPr>
              <a:t/>
            </a:r>
            <a:br>
              <a:rPr lang="ru-RU" sz="1400" dirty="0" smtClean="0">
                <a:effectLst/>
              </a:rPr>
            </a:br>
            <a:r>
              <a:rPr lang="ru-RU" sz="1400" dirty="0" smtClean="0">
                <a:effectLst/>
              </a:rPr>
              <a:t>- </a:t>
            </a:r>
            <a:r>
              <a:rPr lang="ru-RU" sz="1400" dirty="0" err="1" smtClean="0">
                <a:effectLst/>
              </a:rPr>
              <a:t>Айлық</a:t>
            </a:r>
            <a:r>
              <a:rPr lang="ru-RU" sz="1400" dirty="0" smtClean="0">
                <a:effectLst/>
              </a:rPr>
              <a:t> </a:t>
            </a:r>
            <a:r>
              <a:rPr lang="ru-RU" sz="1400" dirty="0" err="1" smtClean="0">
                <a:effectLst/>
              </a:rPr>
              <a:t>жалақының</a:t>
            </a:r>
            <a:r>
              <a:rPr lang="ru-RU" sz="1400" dirty="0" smtClean="0">
                <a:effectLst/>
              </a:rPr>
              <a:t> </a:t>
            </a:r>
            <a:r>
              <a:rPr lang="ru-RU" sz="1400" dirty="0" err="1" smtClean="0">
                <a:effectLst/>
              </a:rPr>
              <a:t>ең</a:t>
            </a:r>
            <a:r>
              <a:rPr lang="ru-RU" sz="1400" dirty="0" smtClean="0">
                <a:effectLst/>
              </a:rPr>
              <a:t> </a:t>
            </a:r>
            <a:r>
              <a:rPr lang="ru-RU" sz="1400" dirty="0" err="1" smtClean="0">
                <a:effectLst/>
              </a:rPr>
              <a:t>төменгі</a:t>
            </a:r>
            <a:r>
              <a:rPr lang="ru-RU" sz="1400" dirty="0" smtClean="0">
                <a:effectLst/>
              </a:rPr>
              <a:t> </a:t>
            </a:r>
            <a:r>
              <a:rPr lang="ru-RU" sz="1400" dirty="0" err="1" smtClean="0">
                <a:effectLst/>
              </a:rPr>
              <a:t>мөлшері</a:t>
            </a:r>
            <a:r>
              <a:rPr lang="ru-RU" sz="1400" dirty="0" smtClean="0">
                <a:effectLst/>
              </a:rPr>
              <a:t> – </a:t>
            </a:r>
            <a:r>
              <a:rPr lang="ru-RU" sz="1400" b="0" dirty="0" err="1" smtClean="0">
                <a:effectLst/>
              </a:rPr>
              <a:t>біліктілікті</a:t>
            </a:r>
            <a:r>
              <a:rPr lang="ru-RU" sz="1400" b="0" dirty="0" smtClean="0">
                <a:effectLst/>
              </a:rPr>
              <a:t> </a:t>
            </a:r>
            <a:r>
              <a:rPr lang="ru-RU" sz="1400" b="0" dirty="0" err="1" smtClean="0">
                <a:effectLst/>
              </a:rPr>
              <a:t>қажет</a:t>
            </a:r>
            <a:r>
              <a:rPr lang="ru-RU" sz="1400" b="0" dirty="0" smtClean="0">
                <a:effectLst/>
              </a:rPr>
              <a:t> </a:t>
            </a:r>
            <a:r>
              <a:rPr lang="ru-RU" sz="1400" b="0" dirty="0" err="1" smtClean="0">
                <a:effectLst/>
              </a:rPr>
              <a:t>етпейтін</a:t>
            </a:r>
            <a:r>
              <a:rPr lang="ru-RU" sz="1400" b="0" dirty="0" smtClean="0">
                <a:effectLst/>
              </a:rPr>
              <a:t> </a:t>
            </a:r>
            <a:r>
              <a:rPr lang="ru-RU" sz="1400" b="0" dirty="0" err="1" smtClean="0">
                <a:effectLst/>
              </a:rPr>
              <a:t>қарапайым</a:t>
            </a:r>
            <a:r>
              <a:rPr lang="ru-RU" sz="1400" b="0" dirty="0" smtClean="0">
                <a:effectLst/>
              </a:rPr>
              <a:t> (</a:t>
            </a:r>
            <a:r>
              <a:rPr lang="ru-RU" sz="1400" b="0" dirty="0" err="1" smtClean="0">
                <a:effectLst/>
              </a:rPr>
              <a:t>онша</a:t>
            </a:r>
            <a:r>
              <a:rPr lang="ru-RU" sz="1400" b="0" dirty="0" smtClean="0">
                <a:effectLst/>
              </a:rPr>
              <a:t> </a:t>
            </a:r>
            <a:r>
              <a:rPr lang="ru-RU" sz="1400" b="0" dirty="0" err="1" smtClean="0">
                <a:effectLst/>
              </a:rPr>
              <a:t>күрделі</a:t>
            </a:r>
            <a:r>
              <a:rPr lang="ru-RU" sz="1400" b="0" dirty="0" smtClean="0">
                <a:effectLst/>
              </a:rPr>
              <a:t> </a:t>
            </a:r>
            <a:r>
              <a:rPr lang="ru-RU" sz="1400" b="0" dirty="0" err="1" smtClean="0">
                <a:effectLst/>
              </a:rPr>
              <a:t>емес</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қызметкері</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кодексінде</a:t>
            </a:r>
            <a:r>
              <a:rPr lang="ru-RU" sz="1400" b="0" dirty="0" smtClean="0">
                <a:effectLst/>
              </a:rPr>
              <a:t> </a:t>
            </a:r>
            <a:r>
              <a:rPr lang="ru-RU" sz="1400" b="0" dirty="0" err="1" smtClean="0">
                <a:effectLst/>
              </a:rPr>
              <a:t>белгіленген</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жағдайда</a:t>
            </a:r>
            <a:r>
              <a:rPr lang="ru-RU" sz="1400" b="0" dirty="0" smtClean="0">
                <a:effectLst/>
              </a:rPr>
              <a:t> </a:t>
            </a:r>
            <a:r>
              <a:rPr lang="ru-RU" sz="1400" b="0" dirty="0" err="1" smtClean="0">
                <a:effectLst/>
              </a:rPr>
              <a:t>және</a:t>
            </a:r>
            <a:r>
              <a:rPr lang="ru-RU" sz="1400" b="0" dirty="0" smtClean="0">
                <a:effectLst/>
              </a:rPr>
              <a:t> </a:t>
            </a:r>
            <a:r>
              <a:rPr lang="ru-RU" sz="1400" b="0" dirty="0" err="1" smtClean="0">
                <a:effectLst/>
              </a:rPr>
              <a:t>жұмыс</a:t>
            </a:r>
            <a:r>
              <a:rPr lang="ru-RU" sz="1400" b="0" dirty="0" smtClean="0">
                <a:effectLst/>
              </a:rPr>
              <a:t> </a:t>
            </a:r>
            <a:r>
              <a:rPr lang="ru-RU" sz="1400" b="0" dirty="0" err="1" smtClean="0">
                <a:effectLst/>
              </a:rPr>
              <a:t>уақытының</a:t>
            </a:r>
            <a:r>
              <a:rPr lang="ru-RU" sz="1400" b="0" dirty="0" smtClean="0">
                <a:effectLst/>
              </a:rPr>
              <a:t> </a:t>
            </a:r>
            <a:r>
              <a:rPr lang="ru-RU" sz="1400" b="0" dirty="0" err="1" smtClean="0">
                <a:effectLst/>
              </a:rPr>
              <a:t>қалыпты</a:t>
            </a:r>
            <a:r>
              <a:rPr lang="ru-RU" sz="1400" b="0" dirty="0" smtClean="0">
                <a:effectLst/>
              </a:rPr>
              <a:t> </a:t>
            </a:r>
            <a:r>
              <a:rPr lang="ru-RU" sz="1400" b="0" dirty="0" err="1" smtClean="0">
                <a:effectLst/>
              </a:rPr>
              <a:t>ұзақтығы</a:t>
            </a:r>
            <a:r>
              <a:rPr lang="ru-RU" sz="1400" b="0" dirty="0" smtClean="0">
                <a:effectLst/>
              </a:rPr>
              <a:t> </a:t>
            </a:r>
            <a:r>
              <a:rPr lang="ru-RU" sz="1400" b="0" dirty="0" err="1" smtClean="0">
                <a:effectLst/>
              </a:rPr>
              <a:t>кезінде</a:t>
            </a:r>
            <a:r>
              <a:rPr lang="ru-RU" sz="1400" b="0" dirty="0" smtClean="0">
                <a:effectLst/>
              </a:rPr>
              <a:t> </a:t>
            </a:r>
            <a:r>
              <a:rPr lang="ru-RU" sz="1400" b="0" dirty="0" err="1" smtClean="0">
                <a:effectLst/>
              </a:rPr>
              <a:t>еңбек</a:t>
            </a:r>
            <a:r>
              <a:rPr lang="ru-RU" sz="1400" b="0" dirty="0" smtClean="0">
                <a:effectLst/>
              </a:rPr>
              <a:t> </a:t>
            </a:r>
            <a:r>
              <a:rPr lang="ru-RU" sz="1400" b="0" dirty="0" err="1" smtClean="0">
                <a:effectLst/>
              </a:rPr>
              <a:t>нормаларын</a:t>
            </a:r>
            <a:r>
              <a:rPr lang="ru-RU" sz="1400" b="0" dirty="0" smtClean="0">
                <a:effectLst/>
              </a:rPr>
              <a:t> (</a:t>
            </a:r>
            <a:r>
              <a:rPr lang="ru-RU" sz="1400" b="0" dirty="0" err="1" smtClean="0">
                <a:effectLst/>
              </a:rPr>
              <a:t>еңңбек</a:t>
            </a:r>
            <a:r>
              <a:rPr lang="ru-RU" sz="1400" b="0" dirty="0" smtClean="0">
                <a:effectLst/>
              </a:rPr>
              <a:t> </a:t>
            </a:r>
            <a:r>
              <a:rPr lang="ru-RU" sz="1400" b="0" dirty="0" err="1" smtClean="0">
                <a:effectLst/>
              </a:rPr>
              <a:t>міндеттерін</a:t>
            </a:r>
            <a:r>
              <a:rPr lang="ru-RU" sz="1400" b="0" dirty="0" smtClean="0">
                <a:effectLst/>
              </a:rPr>
              <a:t>) </a:t>
            </a:r>
            <a:r>
              <a:rPr lang="ru-RU" sz="1400" b="0" dirty="0" err="1" smtClean="0">
                <a:effectLst/>
              </a:rPr>
              <a:t>орындаған</a:t>
            </a:r>
            <a:r>
              <a:rPr lang="ru-RU" sz="1400" b="0" dirty="0" smtClean="0">
                <a:effectLst/>
              </a:rPr>
              <a:t> </a:t>
            </a:r>
            <a:r>
              <a:rPr lang="ru-RU" sz="1400" b="0" dirty="0" err="1" smtClean="0">
                <a:effectLst/>
              </a:rPr>
              <a:t>кезде</a:t>
            </a:r>
            <a:r>
              <a:rPr lang="ru-RU" sz="1400" b="0" dirty="0" smtClean="0">
                <a:effectLst/>
              </a:rPr>
              <a:t> </a:t>
            </a:r>
            <a:r>
              <a:rPr lang="ru-RU" sz="1400" b="0" dirty="0" err="1" smtClean="0">
                <a:effectLst/>
              </a:rPr>
              <a:t>бір</a:t>
            </a:r>
            <a:r>
              <a:rPr lang="ru-RU" sz="1400" b="0" dirty="0" smtClean="0">
                <a:effectLst/>
              </a:rPr>
              <a:t> айда </a:t>
            </a:r>
            <a:r>
              <a:rPr lang="ru-RU" sz="1400" b="0" dirty="0" err="1" smtClean="0">
                <a:effectLst/>
              </a:rPr>
              <a:t>оған</a:t>
            </a:r>
            <a:r>
              <a:rPr lang="ru-RU" sz="1400" b="0" dirty="0" smtClean="0">
                <a:effectLst/>
              </a:rPr>
              <a:t> </a:t>
            </a:r>
            <a:r>
              <a:rPr lang="ru-RU" sz="1400" b="0" dirty="0" err="1" smtClean="0">
                <a:effectLst/>
              </a:rPr>
              <a:t>төленетін</a:t>
            </a:r>
            <a:r>
              <a:rPr lang="ru-RU" sz="1400" b="0" dirty="0" smtClean="0">
                <a:effectLst/>
              </a:rPr>
              <a:t> </a:t>
            </a:r>
            <a:r>
              <a:rPr lang="ru-RU" sz="1400" b="0" dirty="0" err="1" smtClean="0">
                <a:effectLst/>
              </a:rPr>
              <a:t>ақшалай</a:t>
            </a:r>
            <a:r>
              <a:rPr lang="ru-RU" sz="1400" b="0" dirty="0" smtClean="0">
                <a:effectLst/>
              </a:rPr>
              <a:t> </a:t>
            </a:r>
            <a:r>
              <a:rPr lang="ru-RU" sz="1400" b="0" dirty="0" err="1" smtClean="0">
                <a:effectLst/>
              </a:rPr>
              <a:t>төлемдердің</a:t>
            </a:r>
            <a:r>
              <a:rPr lang="ru-RU" sz="1400" b="0" dirty="0" smtClean="0">
                <a:effectLst/>
              </a:rPr>
              <a:t> </a:t>
            </a:r>
            <a:r>
              <a:rPr lang="ru-RU" sz="1400" b="0" dirty="0" err="1" smtClean="0">
                <a:effectLst/>
              </a:rPr>
              <a:t>кепілдік</a:t>
            </a:r>
            <a:r>
              <a:rPr lang="ru-RU" sz="1400" b="0" dirty="0" smtClean="0">
                <a:effectLst/>
              </a:rPr>
              <a:t> </a:t>
            </a:r>
            <a:r>
              <a:rPr lang="ru-RU" sz="1400" b="0" dirty="0" err="1" smtClean="0">
                <a:effectLst/>
              </a:rPr>
              <a:t>берілген</a:t>
            </a:r>
            <a:r>
              <a:rPr lang="ru-RU" sz="1400" b="0" dirty="0" smtClean="0">
                <a:effectLst/>
              </a:rPr>
              <a:t> </a:t>
            </a:r>
            <a:r>
              <a:rPr lang="ru-RU" sz="1400" b="0" dirty="0" err="1" smtClean="0">
                <a:effectLst/>
              </a:rPr>
              <a:t>ең</a:t>
            </a:r>
            <a:r>
              <a:rPr lang="ru-RU" sz="1400" b="0" dirty="0" smtClean="0">
                <a:effectLst/>
              </a:rPr>
              <a:t> </a:t>
            </a:r>
            <a:r>
              <a:rPr lang="ru-RU" sz="1400" b="0" dirty="0" err="1" smtClean="0">
                <a:effectLst/>
              </a:rPr>
              <a:t>төменгі</a:t>
            </a:r>
            <a:r>
              <a:rPr lang="ru-RU" sz="1400" b="0" dirty="0" smtClean="0">
                <a:effectLst/>
              </a:rPr>
              <a:t> </a:t>
            </a:r>
            <a:r>
              <a:rPr lang="ru-RU" sz="1400" b="0" dirty="0" err="1" smtClean="0">
                <a:effectLst/>
              </a:rPr>
              <a:t>мөлшері</a:t>
            </a:r>
            <a:r>
              <a:rPr lang="ru-RU" sz="1400" b="0" dirty="0" smtClean="0">
                <a:effectLst/>
              </a:rPr>
              <a:t>.</a:t>
            </a:r>
            <a:endParaRPr lang="ru-RU" sz="1400" b="0" dirty="0">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98638702"/>
              </p:ext>
            </p:extLst>
          </p:nvPr>
        </p:nvGraphicFramePr>
        <p:xfrm>
          <a:off x="467544" y="3284984"/>
          <a:ext cx="8229600" cy="1838960"/>
        </p:xfrm>
        <a:graphic>
          <a:graphicData uri="http://schemas.openxmlformats.org/drawingml/2006/table">
            <a:tbl>
              <a:tblPr firstRow="1" bandRow="1">
                <a:tableStyleId>{00A15C55-8517-42AA-B614-E9B94910E393}</a:tableStyleId>
              </a:tblPr>
              <a:tblGrid>
                <a:gridCol w="586408"/>
                <a:gridCol w="4104456"/>
                <a:gridCol w="864096"/>
                <a:gridCol w="864096"/>
                <a:gridCol w="864096"/>
                <a:gridCol w="946448"/>
              </a:tblGrid>
              <a:tr h="370840">
                <a:tc>
                  <a:txBody>
                    <a:bodyPr/>
                    <a:lstStyle/>
                    <a:p>
                      <a:r>
                        <a:rPr lang="ru-RU" sz="1500" dirty="0" smtClean="0"/>
                        <a:t>№</a:t>
                      </a:r>
                      <a:endParaRPr lang="ru-RU" sz="1500" dirty="0"/>
                    </a:p>
                  </a:txBody>
                  <a:tcPr/>
                </a:tc>
                <a:tc>
                  <a:txBody>
                    <a:bodyPr/>
                    <a:lstStyle/>
                    <a:p>
                      <a:r>
                        <a:rPr lang="ru-RU" sz="1500" dirty="0" err="1" smtClean="0"/>
                        <a:t>Көрсеткіштердің</a:t>
                      </a:r>
                      <a:r>
                        <a:rPr lang="ru-RU" sz="1500" dirty="0" smtClean="0"/>
                        <a:t> </a:t>
                      </a:r>
                      <a:r>
                        <a:rPr lang="ru-RU" sz="1500" dirty="0" err="1" smtClean="0"/>
                        <a:t>атауы</a:t>
                      </a:r>
                      <a:endParaRPr lang="ru-RU" sz="1500" dirty="0"/>
                    </a:p>
                  </a:txBody>
                  <a:tcPr/>
                </a:tc>
                <a:tc>
                  <a:txBody>
                    <a:bodyPr/>
                    <a:lstStyle/>
                    <a:p>
                      <a:pPr algn="ctr"/>
                      <a:r>
                        <a:rPr lang="ru-RU" sz="1500" dirty="0" smtClean="0"/>
                        <a:t>2016ж.</a:t>
                      </a:r>
                      <a:endParaRPr lang="ru-RU" sz="1500" dirty="0"/>
                    </a:p>
                  </a:txBody>
                  <a:tcPr/>
                </a:tc>
                <a:tc>
                  <a:txBody>
                    <a:bodyPr/>
                    <a:lstStyle/>
                    <a:p>
                      <a:pPr algn="ctr"/>
                      <a:r>
                        <a:rPr lang="ru-RU" sz="1500" dirty="0" smtClean="0"/>
                        <a:t>2017ж.</a:t>
                      </a:r>
                      <a:endParaRPr lang="ru-RU" sz="1500" dirty="0"/>
                    </a:p>
                  </a:txBody>
                  <a:tcPr/>
                </a:tc>
                <a:tc>
                  <a:txBody>
                    <a:bodyPr/>
                    <a:lstStyle/>
                    <a:p>
                      <a:pPr algn="ctr"/>
                      <a:r>
                        <a:rPr lang="ru-RU" sz="1500" dirty="0" smtClean="0"/>
                        <a:t>2018ж.</a:t>
                      </a:r>
                      <a:endParaRPr lang="ru-RU" sz="1500" dirty="0"/>
                    </a:p>
                  </a:txBody>
                  <a:tcPr/>
                </a:tc>
                <a:tc>
                  <a:txBody>
                    <a:bodyPr/>
                    <a:lstStyle/>
                    <a:p>
                      <a:pPr algn="ctr"/>
                      <a:r>
                        <a:rPr lang="ru-RU" sz="1500" dirty="0" smtClean="0"/>
                        <a:t>2019ж.</a:t>
                      </a:r>
                      <a:endParaRPr lang="ru-RU" sz="1500" dirty="0"/>
                    </a:p>
                  </a:txBody>
                  <a:tcPr/>
                </a:tc>
              </a:tr>
              <a:tr h="370840">
                <a:tc>
                  <a:txBody>
                    <a:bodyPr/>
                    <a:lstStyle/>
                    <a:p>
                      <a:r>
                        <a:rPr lang="ru-RU" sz="1500" dirty="0" smtClean="0"/>
                        <a:t>1</a:t>
                      </a:r>
                    </a:p>
                  </a:txBody>
                  <a:tcPr/>
                </a:tc>
                <a:tc>
                  <a:txBody>
                    <a:bodyPr/>
                    <a:lstStyle/>
                    <a:p>
                      <a:r>
                        <a:rPr lang="ru-RU" sz="1500" dirty="0" err="1" smtClean="0"/>
                        <a:t>Айлық</a:t>
                      </a:r>
                      <a:r>
                        <a:rPr lang="ru-RU" sz="1500" dirty="0" smtClean="0"/>
                        <a:t> </a:t>
                      </a:r>
                      <a:r>
                        <a:rPr lang="ru-RU" sz="1500" dirty="0" err="1" smtClean="0"/>
                        <a:t>есептік</a:t>
                      </a:r>
                      <a:r>
                        <a:rPr lang="ru-RU" sz="1500" dirty="0" smtClean="0"/>
                        <a:t> </a:t>
                      </a:r>
                      <a:r>
                        <a:rPr lang="ru-RU" sz="1500" dirty="0" err="1" smtClean="0"/>
                        <a:t>көрсеткіш</a:t>
                      </a:r>
                      <a:r>
                        <a:rPr lang="ru-RU" sz="1500" dirty="0" smtClean="0"/>
                        <a:t> (АЕК), </a:t>
                      </a:r>
                      <a:r>
                        <a:rPr lang="ru-RU" sz="1500" dirty="0" err="1" smtClean="0"/>
                        <a:t>теңге</a:t>
                      </a:r>
                      <a:endParaRPr lang="ru-RU" sz="1500" dirty="0"/>
                    </a:p>
                  </a:txBody>
                  <a:tcPr/>
                </a:tc>
                <a:tc>
                  <a:txBody>
                    <a:bodyPr/>
                    <a:lstStyle/>
                    <a:p>
                      <a:pPr algn="ctr"/>
                      <a:r>
                        <a:rPr lang="ru-RU" sz="1600" dirty="0" smtClean="0"/>
                        <a:t>2121</a:t>
                      </a:r>
                      <a:endParaRPr lang="ru-RU" sz="1600" dirty="0"/>
                    </a:p>
                  </a:txBody>
                  <a:tcPr/>
                </a:tc>
                <a:tc>
                  <a:txBody>
                    <a:bodyPr/>
                    <a:lstStyle/>
                    <a:p>
                      <a:pPr algn="ctr"/>
                      <a:r>
                        <a:rPr lang="ru-RU" sz="1600" dirty="0" smtClean="0"/>
                        <a:t>2269</a:t>
                      </a:r>
                      <a:endParaRPr lang="ru-RU" sz="1600" dirty="0"/>
                    </a:p>
                  </a:txBody>
                  <a:tcPr/>
                </a:tc>
                <a:tc>
                  <a:txBody>
                    <a:bodyPr/>
                    <a:lstStyle/>
                    <a:p>
                      <a:pPr algn="ctr"/>
                      <a:r>
                        <a:rPr lang="ru-RU" sz="1600" dirty="0" smtClean="0"/>
                        <a:t>2405</a:t>
                      </a:r>
                      <a:endParaRPr lang="ru-RU" sz="1600" dirty="0"/>
                    </a:p>
                  </a:txBody>
                  <a:tcPr/>
                </a:tc>
                <a:tc>
                  <a:txBody>
                    <a:bodyPr/>
                    <a:lstStyle/>
                    <a:p>
                      <a:pPr algn="ctr"/>
                      <a:r>
                        <a:rPr lang="ru-RU" sz="1600" dirty="0" smtClean="0"/>
                        <a:t>2525</a:t>
                      </a:r>
                      <a:endParaRPr lang="ru-RU" sz="1600" dirty="0"/>
                    </a:p>
                  </a:txBody>
                  <a:tcPr/>
                </a:tc>
              </a:tr>
              <a:tr h="370840">
                <a:tc>
                  <a:txBody>
                    <a:bodyPr/>
                    <a:lstStyle/>
                    <a:p>
                      <a:r>
                        <a:rPr lang="ru-RU" sz="1500" dirty="0" smtClean="0"/>
                        <a:t>2</a:t>
                      </a:r>
                      <a:endParaRPr lang="ru-RU" sz="1500" dirty="0"/>
                    </a:p>
                  </a:txBody>
                  <a:tcPr/>
                </a:tc>
                <a:tc>
                  <a:txBody>
                    <a:bodyPr/>
                    <a:lstStyle/>
                    <a:p>
                      <a:r>
                        <a:rPr lang="ru-RU" sz="1500" dirty="0" err="1" smtClean="0"/>
                        <a:t>Айлық</a:t>
                      </a:r>
                      <a:r>
                        <a:rPr lang="ru-RU" sz="1500" dirty="0" smtClean="0"/>
                        <a:t> </a:t>
                      </a:r>
                      <a:r>
                        <a:rPr lang="ru-RU" sz="1500" dirty="0" err="1" smtClean="0"/>
                        <a:t>жалақының</a:t>
                      </a:r>
                      <a:r>
                        <a:rPr lang="ru-RU" sz="1500" dirty="0" smtClean="0"/>
                        <a:t> </a:t>
                      </a:r>
                      <a:r>
                        <a:rPr lang="ru-RU" sz="1500" dirty="0" err="1" smtClean="0"/>
                        <a:t>ең</a:t>
                      </a:r>
                      <a:r>
                        <a:rPr lang="ru-RU" sz="1500" dirty="0" smtClean="0"/>
                        <a:t> </a:t>
                      </a:r>
                      <a:r>
                        <a:rPr lang="ru-RU" sz="1500" dirty="0" err="1" smtClean="0"/>
                        <a:t>төменгі</a:t>
                      </a:r>
                      <a:r>
                        <a:rPr lang="ru-RU" sz="1500" dirty="0" smtClean="0"/>
                        <a:t> </a:t>
                      </a:r>
                      <a:r>
                        <a:rPr lang="ru-RU" sz="1500" dirty="0" err="1" smtClean="0"/>
                        <a:t>мөлшері</a:t>
                      </a:r>
                      <a:r>
                        <a:rPr lang="ru-RU" sz="1500" dirty="0" smtClean="0"/>
                        <a:t>, </a:t>
                      </a:r>
                      <a:r>
                        <a:rPr lang="ru-RU" sz="1500" dirty="0" err="1" smtClean="0"/>
                        <a:t>теңге</a:t>
                      </a:r>
                      <a:endParaRPr lang="ru-RU" sz="1500" dirty="0"/>
                    </a:p>
                  </a:txBody>
                  <a:tcPr/>
                </a:tc>
                <a:tc>
                  <a:txBody>
                    <a:bodyPr/>
                    <a:lstStyle/>
                    <a:p>
                      <a:pPr algn="ctr"/>
                      <a:r>
                        <a:rPr lang="ru-RU" sz="1600" dirty="0" smtClean="0"/>
                        <a:t>22859</a:t>
                      </a:r>
                    </a:p>
                  </a:txBody>
                  <a:tcPr/>
                </a:tc>
                <a:tc>
                  <a:txBody>
                    <a:bodyPr/>
                    <a:lstStyle/>
                    <a:p>
                      <a:pPr algn="ctr"/>
                      <a:r>
                        <a:rPr lang="ru-RU" sz="1600" dirty="0" smtClean="0"/>
                        <a:t>24459</a:t>
                      </a:r>
                    </a:p>
                  </a:txBody>
                  <a:tcPr/>
                </a:tc>
                <a:tc>
                  <a:txBody>
                    <a:bodyPr/>
                    <a:lstStyle/>
                    <a:p>
                      <a:pPr algn="ctr"/>
                      <a:r>
                        <a:rPr lang="ru-RU" sz="1600" dirty="0" smtClean="0"/>
                        <a:t>28284</a:t>
                      </a:r>
                    </a:p>
                  </a:txBody>
                  <a:tcPr/>
                </a:tc>
                <a:tc>
                  <a:txBody>
                    <a:bodyPr/>
                    <a:lstStyle/>
                    <a:p>
                      <a:pPr algn="ctr"/>
                      <a:r>
                        <a:rPr lang="kk-KZ" sz="1600" dirty="0" smtClean="0"/>
                        <a:t>42500</a:t>
                      </a:r>
                      <a:endParaRPr lang="ru-RU" sz="1600" dirty="0" smtClean="0"/>
                    </a:p>
                  </a:txBody>
                  <a:tcPr/>
                </a:tc>
              </a:tr>
              <a:tr h="370840">
                <a:tc>
                  <a:txBody>
                    <a:bodyPr/>
                    <a:lstStyle/>
                    <a:p>
                      <a:r>
                        <a:rPr lang="ru-RU" sz="1500" dirty="0" smtClean="0"/>
                        <a:t>3</a:t>
                      </a:r>
                      <a:endParaRPr lang="ru-RU" sz="1500" dirty="0"/>
                    </a:p>
                  </a:txBody>
                  <a:tcPr/>
                </a:tc>
                <a:tc>
                  <a:txBody>
                    <a:bodyPr/>
                    <a:lstStyle/>
                    <a:p>
                      <a:r>
                        <a:rPr lang="ru-RU" sz="1500" dirty="0" err="1" smtClean="0"/>
                        <a:t>Мемлекеттік</a:t>
                      </a:r>
                      <a:r>
                        <a:rPr lang="ru-RU" sz="1500" dirty="0" smtClean="0"/>
                        <a:t> </a:t>
                      </a:r>
                      <a:r>
                        <a:rPr lang="ru-RU" sz="1500" dirty="0" err="1" smtClean="0"/>
                        <a:t>базалық</a:t>
                      </a:r>
                      <a:r>
                        <a:rPr lang="ru-RU" sz="1500" dirty="0" smtClean="0"/>
                        <a:t> </a:t>
                      </a:r>
                      <a:r>
                        <a:rPr lang="ru-RU" sz="1500" dirty="0" err="1" smtClean="0"/>
                        <a:t>зейнетақы</a:t>
                      </a:r>
                      <a:r>
                        <a:rPr lang="ru-RU" sz="1500" dirty="0" smtClean="0"/>
                        <a:t> </a:t>
                      </a:r>
                      <a:r>
                        <a:rPr lang="ru-RU" sz="1500" dirty="0" err="1" smtClean="0"/>
                        <a:t>төлемінің</a:t>
                      </a:r>
                      <a:r>
                        <a:rPr lang="ru-RU" sz="1500" dirty="0" smtClean="0"/>
                        <a:t> </a:t>
                      </a:r>
                      <a:r>
                        <a:rPr lang="ru-RU" sz="1500" dirty="0" err="1" smtClean="0"/>
                        <a:t>мөлшері</a:t>
                      </a:r>
                      <a:endParaRPr lang="ru-RU" sz="1500" dirty="0"/>
                    </a:p>
                  </a:txBody>
                  <a:tcPr/>
                </a:tc>
                <a:tc>
                  <a:txBody>
                    <a:bodyPr/>
                    <a:lstStyle/>
                    <a:p>
                      <a:pPr algn="ctr"/>
                      <a:r>
                        <a:rPr lang="ru-RU" sz="1600" dirty="0" smtClean="0"/>
                        <a:t>11965</a:t>
                      </a:r>
                    </a:p>
                  </a:txBody>
                  <a:tcPr/>
                </a:tc>
                <a:tc>
                  <a:txBody>
                    <a:bodyPr/>
                    <a:lstStyle/>
                    <a:p>
                      <a:pPr algn="ctr"/>
                      <a:r>
                        <a:rPr lang="ru-RU" sz="1600" dirty="0" smtClean="0"/>
                        <a:t>12802</a:t>
                      </a:r>
                    </a:p>
                  </a:txBody>
                  <a:tcPr/>
                </a:tc>
                <a:tc>
                  <a:txBody>
                    <a:bodyPr/>
                    <a:lstStyle/>
                    <a:p>
                      <a:pPr algn="ctr"/>
                      <a:r>
                        <a:rPr lang="ru-RU" sz="1600" dirty="0" smtClean="0"/>
                        <a:t>15274</a:t>
                      </a:r>
                    </a:p>
                  </a:txBody>
                  <a:tcPr/>
                </a:tc>
                <a:tc>
                  <a:txBody>
                    <a:bodyPr/>
                    <a:lstStyle/>
                    <a:p>
                      <a:pPr algn="ctr"/>
                      <a:r>
                        <a:rPr lang="kk-KZ" sz="1600" dirty="0" smtClean="0"/>
                        <a:t>16037</a:t>
                      </a:r>
                      <a:endParaRPr lang="ru-RU" sz="1600" dirty="0" smtClean="0"/>
                    </a:p>
                  </a:txBody>
                  <a:tcPr/>
                </a:tc>
              </a:tr>
            </a:tbl>
          </a:graphicData>
        </a:graphic>
      </p:graphicFrame>
    </p:spTree>
    <p:extLst>
      <p:ext uri="{BB962C8B-B14F-4D97-AF65-F5344CB8AC3E}">
        <p14:creationId xmlns:p14="http://schemas.microsoft.com/office/powerpoint/2010/main" val="31623905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267200" y="3143250"/>
          <a:ext cx="609600" cy="571500"/>
        </p:xfrm>
        <a:graphic>
          <a:graphicData uri="http://schemas.openxmlformats.org/drawingml/2006/table">
            <a:tbl>
              <a:tblPr/>
              <a:tblGrid>
                <a:gridCol w="609600"/>
              </a:tblGrid>
              <a:tr h="571500">
                <a:tc>
                  <a:txBody>
                    <a:bodyPr/>
                    <a:lstStyle/>
                    <a:p>
                      <a:pPr algn="l" fontAlgn="b"/>
                      <a:endParaRPr lang="ru-RU" sz="1100" b="0" i="0" u="none" strike="noStrike" dirty="0">
                        <a:solidFill>
                          <a:srgbClr val="000000"/>
                        </a:solidFill>
                        <a:latin typeface="Calibri"/>
                      </a:endParaRPr>
                    </a:p>
                  </a:txBody>
                  <a:tcPr marL="0" marR="0" marT="0" marB="0" anchor="b">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259634684"/>
              </p:ext>
            </p:extLst>
          </p:nvPr>
        </p:nvGraphicFramePr>
        <p:xfrm>
          <a:off x="395535" y="1396282"/>
          <a:ext cx="8280920" cy="3121271"/>
        </p:xfrm>
        <a:graphic>
          <a:graphicData uri="http://schemas.openxmlformats.org/drawingml/2006/table">
            <a:tbl>
              <a:tblPr/>
              <a:tblGrid>
                <a:gridCol w="3662715"/>
                <a:gridCol w="1433237"/>
                <a:gridCol w="1592484"/>
                <a:gridCol w="1592484"/>
              </a:tblGrid>
              <a:tr h="471185">
                <a:tc>
                  <a:txBody>
                    <a:bodyPr/>
                    <a:lstStyle/>
                    <a:p>
                      <a:pPr algn="ctr" rtl="0" fontAlgn="t"/>
                      <a:r>
                        <a:rPr lang="ru-RU" sz="1600" b="1" i="0" u="none" strike="noStrike" dirty="0" err="1" smtClean="0">
                          <a:solidFill>
                            <a:srgbClr val="000000"/>
                          </a:solidFill>
                          <a:latin typeface="Times New Roman"/>
                        </a:rPr>
                        <a:t>Атауы</a:t>
                      </a:r>
                      <a:r>
                        <a:rPr lang="ru-RU" sz="1600" b="0"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2019 </a:t>
                      </a:r>
                      <a:r>
                        <a:rPr lang="ru-RU" sz="1600" b="1" i="0" u="none" strike="noStrike" dirty="0" err="1" smtClean="0">
                          <a:solidFill>
                            <a:srgbClr val="000000"/>
                          </a:solidFill>
                          <a:latin typeface="Times New Roman"/>
                        </a:rPr>
                        <a:t>жыл</a:t>
                      </a:r>
                      <a:r>
                        <a:rPr lang="ru-RU" sz="1600" b="1" i="0" u="none" strike="noStrike" dirty="0" smtClean="0">
                          <a:solidFill>
                            <a:srgbClr val="000000"/>
                          </a:solidFill>
                          <a:latin typeface="Times New Roman"/>
                        </a:rPr>
                        <a:t>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2020жыл </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c>
                  <a:txBody>
                    <a:bodyPr/>
                    <a:lstStyle/>
                    <a:p>
                      <a:pPr algn="ctr" rtl="0" fontAlgn="t"/>
                      <a:r>
                        <a:rPr lang="ru-RU" sz="1600" b="1" i="0" u="none" strike="noStrike" dirty="0" smtClean="0">
                          <a:solidFill>
                            <a:srgbClr val="000000"/>
                          </a:solidFill>
                          <a:latin typeface="Times New Roman"/>
                        </a:rPr>
                        <a:t>2021 </a:t>
                      </a:r>
                      <a:r>
                        <a:rPr lang="ru-RU" sz="1600" b="1" i="0" u="none" strike="noStrike" dirty="0" err="1" smtClean="0">
                          <a:solidFill>
                            <a:srgbClr val="000000"/>
                          </a:solidFill>
                          <a:latin typeface="Times New Roman"/>
                        </a:rPr>
                        <a:t>жыл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FF"/>
                    </a:solidFill>
                  </a:tcPr>
                </a:tc>
              </a:tr>
              <a:tr h="346180">
                <a:tc>
                  <a:txBody>
                    <a:bodyPr/>
                    <a:lstStyle/>
                    <a:p>
                      <a:pPr algn="l" rtl="0" fontAlgn="t"/>
                      <a:r>
                        <a:rPr lang="ru-RU" sz="1600" b="1" i="0" u="none" strike="noStrike" dirty="0" smtClean="0">
                          <a:solidFill>
                            <a:srgbClr val="000000"/>
                          </a:solidFill>
                          <a:latin typeface="Times New Roman"/>
                        </a:rPr>
                        <a:t>ТҮСІМДЕР </a:t>
                      </a:r>
                      <a:r>
                        <a:rPr lang="ru-RU" sz="1600" b="1" i="0" u="none" strike="noStrike" dirty="0">
                          <a:solidFill>
                            <a:srgbClr val="000000"/>
                          </a:solidFill>
                          <a:latin typeface="Times New Roman"/>
                        </a:rPr>
                        <a:t>- </a:t>
                      </a:r>
                      <a:r>
                        <a:rPr lang="ru-RU" sz="1600" b="1" i="0" u="none" strike="noStrike" dirty="0" err="1" smtClean="0">
                          <a:solidFill>
                            <a:srgbClr val="000000"/>
                          </a:solidFill>
                          <a:latin typeface="Times New Roman"/>
                        </a:rPr>
                        <a:t>барлығы</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en-US" sz="1800" b="1" i="0" u="none" strike="noStrike" dirty="0" smtClean="0">
                          <a:solidFill>
                            <a:srgbClr val="000000"/>
                          </a:solidFill>
                          <a:latin typeface="Times New Roman"/>
                        </a:rPr>
                        <a:t>83</a:t>
                      </a:r>
                      <a:r>
                        <a:rPr lang="en-US" sz="1800" b="1" i="0" u="none" strike="noStrike" baseline="0" dirty="0" smtClean="0">
                          <a:solidFill>
                            <a:srgbClr val="000000"/>
                          </a:solidFill>
                          <a:latin typeface="Times New Roman"/>
                        </a:rPr>
                        <a:t> 076</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77235</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t"/>
                      <a:r>
                        <a:rPr lang="kk-KZ" sz="1800" b="1" i="0" u="none" strike="noStrike" dirty="0" smtClean="0">
                          <a:solidFill>
                            <a:srgbClr val="000000"/>
                          </a:solidFill>
                          <a:latin typeface="Times New Roman"/>
                        </a:rPr>
                        <a:t>80973</a:t>
                      </a:r>
                      <a:endParaRPr lang="ru-RU" sz="1800" b="1"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04403">
                <a:tc>
                  <a:txBody>
                    <a:bodyPr/>
                    <a:lstStyle/>
                    <a:p>
                      <a:pPr algn="l" rtl="0" fontAlgn="t"/>
                      <a:r>
                        <a:rPr lang="ru-RU" sz="1600" b="0" i="1" u="none" strike="noStrike" dirty="0" err="1" smtClean="0">
                          <a:solidFill>
                            <a:srgbClr val="000000"/>
                          </a:solidFill>
                          <a:latin typeface="Times New Roman"/>
                        </a:rPr>
                        <a:t>сонымен</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қатар</a:t>
                      </a:r>
                      <a:r>
                        <a:rPr lang="ru-RU" sz="1600" b="0" i="1" u="none" strike="noStrike" dirty="0" smtClean="0">
                          <a:solidFill>
                            <a:srgbClr val="000000"/>
                          </a:solidFill>
                          <a:latin typeface="Times New Roman"/>
                        </a:rPr>
                        <a:t>:</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chemeClr val="tx1"/>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135">
                <a:tc>
                  <a:txBody>
                    <a:bodyPr/>
                    <a:lstStyle/>
                    <a:p>
                      <a:pPr algn="l" rtl="0" fontAlgn="t"/>
                      <a:r>
                        <a:rPr lang="ru-RU" sz="1600" b="0" i="0" u="none" strike="noStrike" dirty="0" err="1" smtClean="0">
                          <a:solidFill>
                            <a:srgbClr val="000000"/>
                          </a:solidFill>
                          <a:latin typeface="Times New Roman"/>
                        </a:rPr>
                        <a:t>Салықтық</a:t>
                      </a:r>
                      <a:r>
                        <a:rPr lang="ru-RU" sz="1600" b="0" i="0" u="none" strike="noStrike" dirty="0" smtClean="0">
                          <a:solidFill>
                            <a:srgbClr val="000000"/>
                          </a:solidFill>
                          <a:latin typeface="Times New Roman"/>
                        </a:rPr>
                        <a:t> </a:t>
                      </a:r>
                      <a:r>
                        <a:rPr lang="ru-RU" sz="1600" b="0" i="0" u="none" strike="noStrike" dirty="0" err="1" smtClean="0">
                          <a:solidFill>
                            <a:srgbClr val="000000"/>
                          </a:solidFill>
                          <a:latin typeface="Times New Roman"/>
                        </a:rPr>
                        <a:t>түсімдер</a:t>
                      </a:r>
                      <a:endParaRPr lang="ru-RU" sz="1600" b="0"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46577</a:t>
                      </a:r>
                      <a:endParaRPr lang="ru-RU" sz="1800" b="0" i="0"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dirty="0" smtClean="0">
                          <a:solidFill>
                            <a:srgbClr val="000000"/>
                          </a:solidFill>
                          <a:latin typeface="Times New Roman"/>
                        </a:rPr>
                        <a:t>48442</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t"/>
                      <a:r>
                        <a:rPr lang="kk-KZ" sz="1800" b="0" i="0" u="none" strike="noStrike" smtClean="0">
                          <a:solidFill>
                            <a:srgbClr val="000000"/>
                          </a:solidFill>
                          <a:latin typeface="Times New Roman"/>
                        </a:rPr>
                        <a:t>50864</a:t>
                      </a:r>
                      <a:endParaRPr lang="ru-RU" sz="1800" b="0" i="0"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631828">
                <a:tc>
                  <a:txBody>
                    <a:bodyPr/>
                    <a:lstStyle/>
                    <a:p>
                      <a:pPr algn="l" rtl="0" fontAlgn="t"/>
                      <a:r>
                        <a:rPr lang="ru-RU" sz="1600" b="1" i="1" u="none" strike="noStrike" dirty="0" err="1" smtClean="0">
                          <a:solidFill>
                            <a:srgbClr val="000000"/>
                          </a:solidFill>
                          <a:latin typeface="Times New Roman"/>
                        </a:rPr>
                        <a:t>Трансферттер</a:t>
                      </a:r>
                      <a:r>
                        <a:rPr lang="ru-RU" sz="1600" b="1" i="1" u="none" strike="noStrike" dirty="0" smtClean="0">
                          <a:solidFill>
                            <a:srgbClr val="000000"/>
                          </a:solidFill>
                          <a:latin typeface="Times New Roman"/>
                        </a:rPr>
                        <a:t> </a:t>
                      </a:r>
                      <a:r>
                        <a:rPr lang="ru-RU" sz="1600" b="1" i="1" u="none" strike="noStrike" dirty="0" err="1" smtClean="0">
                          <a:solidFill>
                            <a:srgbClr val="000000"/>
                          </a:solidFill>
                          <a:latin typeface="Times New Roman"/>
                        </a:rPr>
                        <a:t>түсімі</a:t>
                      </a:r>
                      <a:r>
                        <a:rPr lang="ru-RU" sz="1600" b="1" i="1" u="none" strike="noStrike" dirty="0" smtClean="0">
                          <a:solidFill>
                            <a:srgbClr val="000000"/>
                          </a:solidFill>
                          <a:latin typeface="Times New Roman"/>
                        </a:rPr>
                        <a:t>,</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оның</a:t>
                      </a:r>
                      <a:r>
                        <a:rPr lang="ru-RU" sz="1600" b="1" i="1" u="none" strike="noStrike" baseline="0" dirty="0" smtClean="0">
                          <a:solidFill>
                            <a:srgbClr val="000000"/>
                          </a:solidFill>
                          <a:latin typeface="Times New Roman"/>
                        </a:rPr>
                        <a:t> </a:t>
                      </a:r>
                      <a:r>
                        <a:rPr lang="ru-RU" sz="1600" b="1" i="1" u="none" strike="noStrike" baseline="0" dirty="0" err="1" smtClean="0">
                          <a:solidFill>
                            <a:srgbClr val="000000"/>
                          </a:solidFill>
                          <a:latin typeface="Times New Roman"/>
                        </a:rPr>
                        <a:t>ішінде</a:t>
                      </a:r>
                      <a:r>
                        <a:rPr lang="ru-RU" sz="1600" b="1" i="1" u="none" strike="noStrike" dirty="0" smtClean="0">
                          <a:solidFill>
                            <a:srgbClr val="000000"/>
                          </a:solidFill>
                          <a:latin typeface="Times New Roman"/>
                        </a:rPr>
                        <a:t>:</a:t>
                      </a:r>
                      <a:endParaRPr lang="ru-RU" sz="1600" b="1"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en-US" sz="1800" b="1" i="1" u="none" strike="noStrike" dirty="0" smtClean="0">
                          <a:solidFill>
                            <a:srgbClr val="000000"/>
                          </a:solidFill>
                          <a:latin typeface="Times New Roman"/>
                        </a:rPr>
                        <a:t>36</a:t>
                      </a:r>
                      <a:r>
                        <a:rPr lang="en-US" sz="1800" b="1" i="1" u="none" strike="noStrike" baseline="0" dirty="0" smtClean="0">
                          <a:solidFill>
                            <a:srgbClr val="000000"/>
                          </a:solidFill>
                          <a:latin typeface="Times New Roman"/>
                        </a:rPr>
                        <a:t> 499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smtClean="0">
                          <a:solidFill>
                            <a:srgbClr val="000000"/>
                          </a:solidFill>
                          <a:latin typeface="Times New Roman"/>
                        </a:rPr>
                        <a:t>28793</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fontAlgn="t"/>
                      <a:r>
                        <a:rPr lang="kk-KZ" sz="1800" b="1" i="1" u="none" strike="noStrike" dirty="0" smtClean="0">
                          <a:solidFill>
                            <a:srgbClr val="000000"/>
                          </a:solidFill>
                          <a:latin typeface="Times New Roman"/>
                        </a:rPr>
                        <a:t>30109</a:t>
                      </a:r>
                      <a:endParaRPr lang="ru-RU" sz="1800" b="1"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ағымдағы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a:t>
                      </a:r>
                      <a:r>
                        <a:rPr lang="ru-RU" sz="1600" b="0" i="1" u="none" strike="noStrike" dirty="0" err="1" smtClean="0">
                          <a:solidFill>
                            <a:srgbClr val="000000"/>
                          </a:solidFill>
                          <a:latin typeface="Times New Roman"/>
                        </a:rPr>
                        <a:t>трансферттер</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en-US" sz="1800" b="0" i="1" u="none" strike="noStrike" dirty="0" smtClean="0">
                          <a:solidFill>
                            <a:srgbClr val="000000"/>
                          </a:solidFill>
                          <a:latin typeface="Times New Roman"/>
                        </a:rPr>
                        <a:t>36</a:t>
                      </a:r>
                      <a:r>
                        <a:rPr lang="en-US" sz="1800" b="0" i="1" u="none" strike="noStrike" baseline="0" dirty="0" smtClean="0">
                          <a:solidFill>
                            <a:srgbClr val="000000"/>
                          </a:solidFill>
                          <a:latin typeface="Times New Roman"/>
                        </a:rPr>
                        <a:t> 499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28793</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t"/>
                      <a:r>
                        <a:rPr lang="kk-KZ" sz="1800" b="0" i="1" u="none" strike="noStrike" dirty="0" smtClean="0">
                          <a:solidFill>
                            <a:srgbClr val="000000"/>
                          </a:solidFill>
                          <a:latin typeface="Times New Roman"/>
                        </a:rPr>
                        <a:t>30109</a:t>
                      </a:r>
                      <a:endParaRPr lang="ru-RU" sz="1800" b="0" i="1" u="none" strike="noStrike" dirty="0" smtClean="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r>
              <a:tr h="519270">
                <a:tc>
                  <a:txBody>
                    <a:bodyPr/>
                    <a:lstStyle/>
                    <a:p>
                      <a:pPr algn="l" rtl="0" fontAlgn="t"/>
                      <a:r>
                        <a:rPr lang="ru-RU" sz="1600" b="0" i="1" u="none" strike="noStrike" dirty="0" err="1" smtClean="0">
                          <a:solidFill>
                            <a:srgbClr val="000000"/>
                          </a:solidFill>
                          <a:latin typeface="Times New Roman"/>
                        </a:rPr>
                        <a:t>нысаналы</a:t>
                      </a:r>
                      <a:r>
                        <a:rPr lang="ru-RU" sz="1600" b="0" i="1" u="none" strike="noStrike" dirty="0" smtClean="0">
                          <a:solidFill>
                            <a:srgbClr val="000000"/>
                          </a:solidFill>
                          <a:latin typeface="Times New Roman"/>
                        </a:rPr>
                        <a:t> даму </a:t>
                      </a:r>
                      <a:r>
                        <a:rPr lang="ru-RU" sz="1600" b="0" i="1" u="none" strike="noStrike" dirty="0" err="1" smtClean="0">
                          <a:solidFill>
                            <a:srgbClr val="000000"/>
                          </a:solidFill>
                          <a:latin typeface="Times New Roman"/>
                        </a:rPr>
                        <a:t>трансферттері</a:t>
                      </a:r>
                      <a:r>
                        <a:rPr lang="ru-RU" sz="1600" b="0" i="1" u="none" strike="noStrike" dirty="0" smtClean="0">
                          <a:solidFill>
                            <a:srgbClr val="000000"/>
                          </a:solidFill>
                          <a:latin typeface="Times New Roman"/>
                        </a:rPr>
                        <a:t> </a:t>
                      </a:r>
                      <a:endParaRPr lang="ru-RU" sz="1600" b="0" i="1"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r>
                        <a:rPr lang="ru-RU" sz="1800" b="0" i="1" u="none" strike="noStrike" dirty="0" smtClean="0">
                          <a:solidFill>
                            <a:srgbClr val="000000"/>
                          </a:solidFill>
                          <a:latin typeface="Times New Roman"/>
                        </a:rPr>
                        <a:t>0</a:t>
                      </a:r>
                      <a:endParaRPr lang="ru-RU" sz="1800" b="0" i="1" u="none" strike="noStrike" dirty="0">
                        <a:solidFill>
                          <a:srgbClr val="000000"/>
                        </a:solidFill>
                        <a:latin typeface="Times New Roman"/>
                      </a:endParaRPr>
                    </a:p>
                  </a:txBody>
                  <a:tcPr marL="0" marR="85725"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12" name="Rectangle 4"/>
          <p:cNvSpPr>
            <a:spLocks noGrp="1" noChangeArrowheads="1"/>
          </p:cNvSpPr>
          <p:nvPr>
            <p:ph type="title"/>
          </p:nvPr>
        </p:nvSpPr>
        <p:spPr>
          <a:xfrm>
            <a:off x="395536" y="332656"/>
            <a:ext cx="8280920" cy="720080"/>
          </a:xfrm>
          <a:solidFill>
            <a:srgbClr val="CCECFF"/>
          </a:solidFill>
        </p:spPr>
        <p:txBody>
          <a:bodyPr>
            <a:noAutofit/>
          </a:bodyPr>
          <a:lstStyle/>
          <a:p>
            <a:pPr algn="ctr" eaLnBrk="1" fontAlgn="auto" hangingPunct="1">
              <a:spcAft>
                <a:spcPts val="0"/>
              </a:spcAft>
              <a:defRPr/>
            </a:pPr>
            <a:r>
              <a:rPr lang="ru-RU" sz="1800" dirty="0" smtClean="0">
                <a:solidFill>
                  <a:schemeClr val="tx1"/>
                </a:solidFill>
                <a:latin typeface="Times New Roman" pitchFamily="18" charset="0"/>
                <a:cs typeface="Times New Roman" pitchFamily="18" charset="0"/>
              </a:rPr>
              <a:t>2019-2021 </a:t>
            </a:r>
            <a:r>
              <a:rPr lang="ru-RU" sz="1800" dirty="0" err="1" smtClean="0">
                <a:solidFill>
                  <a:schemeClr val="tx1"/>
                </a:solidFill>
                <a:latin typeface="Times New Roman" pitchFamily="18" charset="0"/>
                <a:cs typeface="Times New Roman" pitchFamily="18" charset="0"/>
              </a:rPr>
              <a:t>жылдарға арна</a:t>
            </a:r>
            <a:r>
              <a:rPr lang="kk-KZ" sz="1800" dirty="0" smtClean="0">
                <a:solidFill>
                  <a:schemeClr val="tx1"/>
                </a:solidFill>
                <a:latin typeface="Times New Roman" pitchFamily="18" charset="0"/>
                <a:cs typeface="Times New Roman" pitchFamily="18" charset="0"/>
              </a:rPr>
              <a:t>лған Айтей ауылдық округінің</a:t>
            </a:r>
            <a:br>
              <a:rPr lang="kk-KZ" sz="1800" dirty="0" smtClean="0">
                <a:solidFill>
                  <a:schemeClr val="tx1"/>
                </a:solidFill>
                <a:latin typeface="Times New Roman" pitchFamily="18" charset="0"/>
                <a:cs typeface="Times New Roman" pitchFamily="18" charset="0"/>
              </a:rPr>
            </a:b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бюджеті</a:t>
            </a:r>
            <a:r>
              <a:rPr lang="ru-RU" sz="1800" dirty="0" smtClean="0">
                <a:solidFill>
                  <a:schemeClr val="tx1"/>
                </a:solidFill>
                <a:latin typeface="Times New Roman" pitchFamily="18" charset="0"/>
                <a:cs typeface="Times New Roman" pitchFamily="18" charset="0"/>
              </a:rPr>
              <a:t> </a:t>
            </a:r>
            <a:r>
              <a:rPr lang="ru-RU" sz="1800" dirty="0" err="1" smtClean="0">
                <a:solidFill>
                  <a:schemeClr val="tx1"/>
                </a:solidFill>
                <a:latin typeface="Times New Roman" pitchFamily="18" charset="0"/>
                <a:cs typeface="Times New Roman" pitchFamily="18" charset="0"/>
              </a:rPr>
              <a:t>түсімінің құрылымы, мың теңге</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396846" y="332656"/>
            <a:ext cx="8318529" cy="380982"/>
          </a:xfrm>
        </p:spPr>
        <p:txBody>
          <a:bodyPr>
            <a:normAutofit fontScale="90000"/>
          </a:bodyPr>
          <a:lstStyle/>
          <a:p>
            <a:pPr algn="ctr" eaLnBrk="1" fontAlgn="auto" hangingPunct="1">
              <a:spcAft>
                <a:spcPts val="0"/>
              </a:spcAft>
              <a:defRPr/>
            </a:pPr>
            <a:r>
              <a:rPr lang="ru-RU" sz="2400" dirty="0" smtClean="0">
                <a:solidFill>
                  <a:srgbClr val="0033CC"/>
                </a:solidFill>
              </a:rPr>
              <a:t/>
            </a:r>
            <a:br>
              <a:rPr lang="ru-RU" sz="2400" dirty="0" smtClean="0">
                <a:solidFill>
                  <a:srgbClr val="0033CC"/>
                </a:solidFill>
              </a:rPr>
            </a:br>
            <a:r>
              <a:rPr lang="ru-RU" sz="2400" dirty="0" err="1" smtClean="0">
                <a:solidFill>
                  <a:srgbClr val="0033CC"/>
                </a:solidFill>
              </a:rPr>
              <a:t>Айтей</a:t>
            </a:r>
            <a:r>
              <a:rPr lang="ru-RU" sz="2400" dirty="0" smtClean="0">
                <a:solidFill>
                  <a:srgbClr val="0033CC"/>
                </a:solidFill>
              </a:rPr>
              <a:t> </a:t>
            </a:r>
            <a:r>
              <a:rPr lang="ru-RU" sz="2400" dirty="0" err="1" smtClean="0">
                <a:solidFill>
                  <a:srgbClr val="0033CC"/>
                </a:solidFill>
              </a:rPr>
              <a:t>ауылдық округінің бюджеттік</a:t>
            </a:r>
            <a:r>
              <a:rPr lang="ru-RU" sz="2400" dirty="0" smtClean="0">
                <a:solidFill>
                  <a:srgbClr val="0033CC"/>
                </a:solidFill>
              </a:rPr>
              <a:t> </a:t>
            </a:r>
            <a:r>
              <a:rPr lang="ru-RU" sz="2400" dirty="0" err="1" smtClean="0">
                <a:solidFill>
                  <a:srgbClr val="0033CC"/>
                </a:solidFill>
              </a:rPr>
              <a:t>шығыстары</a:t>
            </a:r>
            <a:r>
              <a:rPr lang="ru-RU" sz="2400" dirty="0" smtClean="0">
                <a:solidFill>
                  <a:srgbClr val="0033CC"/>
                </a:solidFill>
              </a:rPr>
              <a:t/>
            </a:r>
            <a:br>
              <a:rPr lang="ru-RU" sz="2400" dirty="0" smtClean="0">
                <a:solidFill>
                  <a:srgbClr val="0033CC"/>
                </a:solidFill>
              </a:rPr>
            </a:br>
            <a:endParaRPr lang="ru-RU" sz="2400" dirty="0">
              <a:solidFill>
                <a:srgbClr val="0033CC"/>
              </a:solidFill>
            </a:endParaRPr>
          </a:p>
        </p:txBody>
      </p:sp>
      <p:graphicFrame>
        <p:nvGraphicFramePr>
          <p:cNvPr id="89" name="Таблица 88"/>
          <p:cNvGraphicFramePr>
            <a:graphicFrameLocks noGrp="1"/>
          </p:cNvGraphicFramePr>
          <p:nvPr>
            <p:extLst>
              <p:ext uri="{D42A27DB-BD31-4B8C-83A1-F6EECF244321}">
                <p14:modId xmlns:p14="http://schemas.microsoft.com/office/powerpoint/2010/main" val="1096607581"/>
              </p:ext>
            </p:extLst>
          </p:nvPr>
        </p:nvGraphicFramePr>
        <p:xfrm>
          <a:off x="395537" y="1772816"/>
          <a:ext cx="8280918" cy="2558237"/>
        </p:xfrm>
        <a:graphic>
          <a:graphicData uri="http://schemas.openxmlformats.org/drawingml/2006/table">
            <a:tbl>
              <a:tblPr/>
              <a:tblGrid>
                <a:gridCol w="5386617"/>
                <a:gridCol w="964767"/>
                <a:gridCol w="964767"/>
                <a:gridCol w="964767"/>
              </a:tblGrid>
              <a:tr h="339211">
                <a:tc>
                  <a:txBody>
                    <a:bodyPr/>
                    <a:lstStyle/>
                    <a:p>
                      <a:pPr algn="ctr" rtl="0" fontAlgn="t"/>
                      <a:r>
                        <a:rPr lang="ru-RU" sz="1400" b="1" i="0" u="none" strike="noStrike" dirty="0" err="1" smtClean="0">
                          <a:solidFill>
                            <a:srgbClr val="000000"/>
                          </a:solidFill>
                          <a:latin typeface="Times New Roman"/>
                        </a:rPr>
                        <a:t>Атауы</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2019 </a:t>
                      </a:r>
                      <a:r>
                        <a:rPr lang="ru-RU" sz="1400" b="1" i="0" u="none" strike="noStrike" dirty="0" err="1" smtClean="0">
                          <a:solidFill>
                            <a:srgbClr val="000000"/>
                          </a:solidFill>
                          <a:latin typeface="Times New Roman"/>
                        </a:rPr>
                        <a:t>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2020 </a:t>
                      </a:r>
                      <a:r>
                        <a:rPr lang="ru-RU" sz="1400" b="1" i="0" u="none" strike="noStrike" dirty="0" err="1" smtClean="0">
                          <a:solidFill>
                            <a:srgbClr val="000000"/>
                          </a:solidFill>
                          <a:latin typeface="Times New Roman"/>
                        </a:rPr>
                        <a:t>жыл</a:t>
                      </a:r>
                      <a:r>
                        <a:rPr lang="ru-RU" sz="1400" b="1" i="0" u="none" strike="noStrike" dirty="0" smtClean="0">
                          <a:solidFill>
                            <a:srgbClr val="000000"/>
                          </a:solidFill>
                          <a:latin typeface="Times New Roman"/>
                        </a:rPr>
                        <a:t> </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t"/>
                      <a:r>
                        <a:rPr lang="ru-RU" sz="1400" b="1" i="0" u="none" strike="noStrike" dirty="0" smtClean="0">
                          <a:solidFill>
                            <a:srgbClr val="000000"/>
                          </a:solidFill>
                          <a:latin typeface="Times New Roman"/>
                        </a:rPr>
                        <a:t>2021жыл</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445511">
                <a:tc>
                  <a:txBody>
                    <a:bodyPr/>
                    <a:lstStyle/>
                    <a:p>
                      <a:pPr algn="l" rtl="0" fontAlgn="t"/>
                      <a:r>
                        <a:rPr lang="ru-RU" sz="1400" b="1" i="0" u="none" strike="noStrike" dirty="0" smtClean="0">
                          <a:solidFill>
                            <a:srgbClr val="000000"/>
                          </a:solidFill>
                          <a:latin typeface="Times New Roman"/>
                        </a:rPr>
                        <a:t>ШЫҒЫНДАР </a:t>
                      </a:r>
                      <a:r>
                        <a:rPr lang="ru-RU" sz="1400" b="1" i="0" u="none" strike="noStrike" dirty="0">
                          <a:solidFill>
                            <a:srgbClr val="000000"/>
                          </a:solidFill>
                          <a:latin typeface="Times New Roman"/>
                        </a:rPr>
                        <a:t>- </a:t>
                      </a:r>
                      <a:r>
                        <a:rPr lang="ru-RU" sz="1400" b="1" i="0" u="none" strike="noStrike" dirty="0" err="1" smtClean="0">
                          <a:solidFill>
                            <a:srgbClr val="000000"/>
                          </a:solidFill>
                          <a:latin typeface="Times New Roman"/>
                        </a:rPr>
                        <a:t>барлығы</a:t>
                      </a:r>
                      <a:r>
                        <a:rPr lang="ru-RU" sz="1400" b="1" i="0" u="none" strike="noStrike" dirty="0" smtClean="0">
                          <a:solidFill>
                            <a:srgbClr val="000000"/>
                          </a:solidFill>
                          <a:latin typeface="Times New Roman"/>
                        </a:rPr>
                        <a:t>, </a:t>
                      </a:r>
                      <a:r>
                        <a:rPr lang="ru-RU" sz="1400" b="1" i="0" u="none" strike="noStrike" dirty="0" err="1" smtClean="0">
                          <a:solidFill>
                            <a:srgbClr val="000000"/>
                          </a:solidFill>
                          <a:latin typeface="Times New Roman"/>
                        </a:rPr>
                        <a:t>мың</a:t>
                      </a:r>
                      <a:r>
                        <a:rPr lang="ru-RU" sz="1400" b="1" i="0" u="none" strike="noStrike" baseline="0" dirty="0" err="1" smtClean="0">
                          <a:solidFill>
                            <a:srgbClr val="000000"/>
                          </a:solidFill>
                          <a:latin typeface="Times New Roman"/>
                        </a:rPr>
                        <a:t> теңге</a:t>
                      </a:r>
                      <a:endParaRPr lang="ru-RU" sz="1400" b="1"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ru-RU" sz="1400" b="1" i="0" u="none" strike="noStrike" dirty="0" smtClean="0">
                          <a:solidFill>
                            <a:srgbClr val="000000"/>
                          </a:solidFill>
                          <a:latin typeface="Times New Roman"/>
                        </a:rPr>
                        <a:t>1482</a:t>
                      </a:r>
                      <a:endParaRPr lang="ru-RU" sz="1400" b="1" i="0" u="none" strike="noStrike" dirty="0" smtClean="0">
                        <a:solidFill>
                          <a:srgbClr val="000000"/>
                        </a:solidFill>
                        <a:latin typeface="Times New Roman"/>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kk-KZ" sz="1400" b="1" dirty="0" smtClean="0">
                          <a:latin typeface="Times New Roman" pitchFamily="18" charset="0"/>
                          <a:cs typeface="Times New Roman" pitchFamily="18" charset="0"/>
                        </a:rPr>
                        <a:t>77235</a:t>
                      </a:r>
                      <a:endParaRPr lang="ru-RU" sz="1400" b="1"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t"/>
                      <a:r>
                        <a:rPr lang="kk-KZ" sz="1400" b="1" i="0" u="none" strike="noStrike" dirty="0" smtClean="0">
                          <a:solidFill>
                            <a:srgbClr val="000000"/>
                          </a:solidFill>
                          <a:latin typeface="Times New Roman" pitchFamily="18" charset="0"/>
                          <a:cs typeface="Times New Roman" pitchFamily="18" charset="0"/>
                        </a:rPr>
                        <a:t>80973</a:t>
                      </a:r>
                      <a:endParaRPr lang="ru-RU" sz="1400" b="1"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39224">
                <a:tc>
                  <a:txBody>
                    <a:bodyPr/>
                    <a:lstStyle/>
                    <a:p>
                      <a:pPr algn="l" rtl="0" fontAlgn="t"/>
                      <a:r>
                        <a:rPr lang="ru-RU" sz="1400" b="0" i="1" u="none" strike="noStrike" dirty="0" err="1" smtClean="0">
                          <a:solidFill>
                            <a:srgbClr val="000000"/>
                          </a:solidFill>
                          <a:latin typeface="Times New Roman"/>
                        </a:rPr>
                        <a:t>сонымен</a:t>
                      </a:r>
                      <a:r>
                        <a:rPr lang="ru-RU" sz="1400" b="0" i="1" u="none" strike="noStrike" dirty="0" smtClean="0">
                          <a:solidFill>
                            <a:srgbClr val="000000"/>
                          </a:solidFill>
                          <a:latin typeface="Times New Roman"/>
                        </a:rPr>
                        <a:t> </a:t>
                      </a:r>
                      <a:r>
                        <a:rPr lang="ru-RU" sz="1400" b="0" i="1" u="none" strike="noStrike" dirty="0" err="1" smtClean="0">
                          <a:solidFill>
                            <a:srgbClr val="000000"/>
                          </a:solidFill>
                          <a:latin typeface="Times New Roman"/>
                        </a:rPr>
                        <a:t>қатар</a:t>
                      </a:r>
                      <a:r>
                        <a:rPr lang="ru-RU" sz="1400" b="0" i="1" u="none" strike="noStrike" dirty="0" smtClean="0">
                          <a:solidFill>
                            <a:srgbClr val="000000"/>
                          </a:solidFill>
                          <a:latin typeface="Times New Roman"/>
                        </a:rPr>
                        <a:t>:</a:t>
                      </a:r>
                      <a:endParaRPr lang="ru-RU" sz="1400" b="0" i="1"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815">
                <a:tc>
                  <a:txBody>
                    <a:bodyPr/>
                    <a:lstStyle/>
                    <a:p>
                      <a:pPr algn="l" rtl="0" fontAlgn="t"/>
                      <a:r>
                        <a:rPr lang="ru-RU" sz="1400" b="0" i="0" u="none" strike="noStrike" dirty="0" err="1" smtClean="0">
                          <a:solidFill>
                            <a:srgbClr val="000000"/>
                          </a:solidFill>
                          <a:latin typeface="Times New Roman"/>
                        </a:rPr>
                        <a:t>Білім</a:t>
                      </a:r>
                      <a:r>
                        <a:rPr lang="ru-RU" sz="1400" b="0" i="0" u="none" strike="noStrike" dirty="0" smtClean="0">
                          <a:solidFill>
                            <a:srgbClr val="000000"/>
                          </a:solidFill>
                          <a:latin typeface="Times New Roman"/>
                        </a:rPr>
                        <a:t> беру</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endParaRPr lang="ru-RU" sz="1400" b="0" i="0" u="none" strike="noStrike" dirty="0">
                        <a:solidFill>
                          <a:srgbClr val="000000"/>
                        </a:solidFill>
                        <a:latin typeface="Times New Roman"/>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a:r>
                        <a:rPr lang="kk-KZ" sz="1400" dirty="0" smtClean="0">
                          <a:solidFill>
                            <a:schemeClr val="tx1"/>
                          </a:solidFill>
                          <a:latin typeface="Times New Roman" pitchFamily="18" charset="0"/>
                          <a:cs typeface="Times New Roman" pitchFamily="18" charset="0"/>
                        </a:rPr>
                        <a:t>10020</a:t>
                      </a:r>
                      <a:endParaRPr lang="ru-RU" sz="1400" dirty="0">
                        <a:solidFill>
                          <a:schemeClr val="tx1"/>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10521</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339224">
                <a:tc>
                  <a:txBody>
                    <a:bodyPr/>
                    <a:lstStyle/>
                    <a:p>
                      <a:pPr algn="l" rtl="0" fontAlgn="t"/>
                      <a:r>
                        <a:rPr lang="ru-RU" sz="1400" b="0" i="0" u="none" strike="noStrike" baseline="0" dirty="0" err="1" smtClean="0">
                          <a:solidFill>
                            <a:srgbClr val="000000"/>
                          </a:solidFill>
                          <a:latin typeface="Times New Roman"/>
                        </a:rPr>
                        <a:t>Мемлекеттік</a:t>
                      </a:r>
                      <a:r>
                        <a:rPr lang="ru-RU" sz="1400" b="0" i="0" u="none" strike="noStrike" baseline="0" dirty="0" smtClean="0">
                          <a:solidFill>
                            <a:srgbClr val="000000"/>
                          </a:solidFill>
                          <a:latin typeface="Times New Roman"/>
                        </a:rPr>
                        <a:t> </a:t>
                      </a:r>
                      <a:r>
                        <a:rPr lang="ru-RU" sz="1400" b="0" i="0" u="none" strike="noStrike" baseline="0" dirty="0" err="1" smtClean="0">
                          <a:solidFill>
                            <a:srgbClr val="000000"/>
                          </a:solidFill>
                          <a:latin typeface="Times New Roman"/>
                        </a:rPr>
                        <a:t>қызмет</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ru-RU" sz="1400" b="0" i="0" u="none" strike="noStrike" smtClean="0">
                          <a:solidFill>
                            <a:srgbClr val="000000"/>
                          </a:solidFill>
                          <a:latin typeface="Times New Roman"/>
                        </a:rPr>
                        <a:t>1482</a:t>
                      </a:r>
                      <a:endParaRPr lang="ru-RU" sz="1400" b="0" i="0" u="none" strike="noStrike" dirty="0">
                        <a:solidFill>
                          <a:srgbClr val="000000"/>
                        </a:solidFill>
                        <a:latin typeface="Times New Roman"/>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a:r>
                        <a:rPr lang="kk-KZ" sz="1400" dirty="0" smtClean="0">
                          <a:latin typeface="Times New Roman" pitchFamily="18" charset="0"/>
                          <a:cs typeface="Times New Roman" pitchFamily="18" charset="0"/>
                        </a:rPr>
                        <a:t>26909</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27169</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400028">
                <a:tc>
                  <a:txBody>
                    <a:bodyPr/>
                    <a:lstStyle/>
                    <a:p>
                      <a:pPr algn="l" rtl="0" fontAlgn="t"/>
                      <a:r>
                        <a:rPr lang="ru-RU" sz="1400" b="0" i="0" u="none" strike="noStrike" dirty="0" err="1" smtClean="0">
                          <a:solidFill>
                            <a:srgbClr val="000000"/>
                          </a:solidFill>
                          <a:latin typeface="Times New Roman"/>
                        </a:rPr>
                        <a:t>Тұрғын-үй</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коммуналдық</a:t>
                      </a:r>
                      <a:r>
                        <a:rPr lang="ru-RU" sz="1400" b="0" i="0" u="none" strike="noStrike" dirty="0" smtClean="0">
                          <a:solidFill>
                            <a:srgbClr val="000000"/>
                          </a:solidFill>
                          <a:latin typeface="Times New Roman"/>
                        </a:rPr>
                        <a:t> </a:t>
                      </a:r>
                      <a:r>
                        <a:rPr lang="ru-RU" sz="1400" b="0" i="0" u="none" strike="noStrike" dirty="0" err="1" smtClean="0">
                          <a:solidFill>
                            <a:srgbClr val="000000"/>
                          </a:solidFill>
                          <a:latin typeface="Times New Roman"/>
                        </a:rPr>
                        <a:t>шаруашылығы</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endParaRPr lang="ru-RU" sz="1400" b="0" i="0" u="none" strike="noStrike" dirty="0">
                        <a:solidFill>
                          <a:srgbClr val="000000"/>
                        </a:solidFill>
                        <a:latin typeface="Times New Roman"/>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a:r>
                        <a:rPr lang="kk-KZ" sz="1400" dirty="0" smtClean="0">
                          <a:latin typeface="Times New Roman" pitchFamily="18" charset="0"/>
                          <a:cs typeface="Times New Roman" pitchFamily="18" charset="0"/>
                        </a:rPr>
                        <a:t>7323</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7566</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339224">
                <a:tc>
                  <a:txBody>
                    <a:bodyPr/>
                    <a:lstStyle/>
                    <a:p>
                      <a:pPr algn="l" rtl="0" fontAlgn="t"/>
                      <a:r>
                        <a:rPr lang="ru-RU" sz="1400" b="0" i="0" u="none" strike="noStrike" dirty="0" err="1" smtClean="0">
                          <a:solidFill>
                            <a:srgbClr val="000000"/>
                          </a:solidFill>
                          <a:latin typeface="Times New Roman"/>
                        </a:rPr>
                        <a:t>Басқалар</a:t>
                      </a:r>
                      <a:endParaRPr lang="ru-RU" sz="1400" b="0" i="0" u="none" strike="noStrike" dirty="0">
                        <a:solidFill>
                          <a:srgbClr val="000000"/>
                        </a:solidFill>
                        <a:latin typeface="Times New Roman"/>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endParaRPr lang="ru-RU" sz="1400" b="0" i="0" u="none" strike="noStrike" dirty="0">
                        <a:solidFill>
                          <a:srgbClr val="000000"/>
                        </a:solidFill>
                        <a:latin typeface="Times New Roman"/>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a:r>
                        <a:rPr lang="kk-KZ" sz="1400" dirty="0" smtClean="0">
                          <a:latin typeface="Times New Roman" pitchFamily="18" charset="0"/>
                          <a:cs typeface="Times New Roman" pitchFamily="18" charset="0"/>
                        </a:rPr>
                        <a:t>11450</a:t>
                      </a:r>
                      <a:endParaRPr lang="ru-RU" sz="1400" dirty="0">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rtl="0" fontAlgn="t"/>
                      <a:r>
                        <a:rPr lang="kk-KZ" sz="1400" b="0" i="0" u="none" strike="noStrike" dirty="0" smtClean="0">
                          <a:solidFill>
                            <a:srgbClr val="000000"/>
                          </a:solidFill>
                          <a:latin typeface="Times New Roman" pitchFamily="18" charset="0"/>
                          <a:cs typeface="Times New Roman" pitchFamily="18" charset="0"/>
                        </a:rPr>
                        <a:t>12022</a:t>
                      </a:r>
                      <a:endParaRPr lang="ru-RU" sz="1400" b="0" i="0" u="none" strike="noStrike" dirty="0">
                        <a:solidFill>
                          <a:srgbClr val="000000"/>
                        </a:solidFill>
                        <a:latin typeface="Times New Roman" pitchFamily="18" charset="0"/>
                        <a:cs typeface="Times New Roman" pitchFamily="18" charset="0"/>
                      </a:endParaRPr>
                    </a:p>
                  </a:txBody>
                  <a:tcPr marL="9525" marR="857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bl>
          </a:graphicData>
        </a:graphic>
      </p:graphicFrame>
      <p:sp>
        <p:nvSpPr>
          <p:cNvPr id="5" name="Прямоугольник 4"/>
          <p:cNvSpPr/>
          <p:nvPr/>
        </p:nvSpPr>
        <p:spPr>
          <a:xfrm>
            <a:off x="395536" y="800100"/>
            <a:ext cx="8319839"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i="1" dirty="0" smtClean="0">
                <a:solidFill>
                  <a:srgbClr val="0000FF"/>
                </a:solidFill>
                <a:latin typeface="Times New Roman" pitchFamily="18" charset="0"/>
                <a:cs typeface="Times New Roman" pitchFamily="18" charset="0"/>
              </a:rPr>
              <a:t>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округтерінің бюджеті</a:t>
            </a:r>
            <a:r>
              <a:rPr lang="ru-RU" sz="1400" i="1" dirty="0" smtClean="0">
                <a:solidFill>
                  <a:srgbClr val="0000FF"/>
                </a:solidFill>
                <a:latin typeface="Times New Roman" pitchFamily="18" charset="0"/>
                <a:cs typeface="Times New Roman" pitchFamily="18" charset="0"/>
              </a:rPr>
              <a:t> , </a:t>
            </a:r>
            <a:r>
              <a:rPr lang="ru-RU" sz="1400" i="1" dirty="0" err="1" smtClean="0">
                <a:solidFill>
                  <a:srgbClr val="0000FF"/>
                </a:solidFill>
                <a:latin typeface="Times New Roman" pitchFamily="18" charset="0"/>
                <a:cs typeface="Times New Roman" pitchFamily="18" charset="0"/>
              </a:rPr>
              <a:t>Елбасының Қазақстан халқына Жолдауына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мемлекеттік</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 салааралық бағдарламалар</a:t>
            </a:r>
            <a:r>
              <a:rPr lang="ru-RU" sz="1400" i="1" dirty="0" smtClean="0">
                <a:solidFill>
                  <a:srgbClr val="0000FF"/>
                </a:solidFill>
                <a:latin typeface="Times New Roman" pitchFamily="18" charset="0"/>
                <a:cs typeface="Times New Roman" pitchFamily="18" charset="0"/>
              </a:rPr>
              <a:t>, 2019-2021 </a:t>
            </a:r>
            <a:r>
              <a:rPr lang="ru-RU" sz="1400" i="1" dirty="0" err="1" smtClean="0">
                <a:solidFill>
                  <a:srgbClr val="0000FF"/>
                </a:solidFill>
                <a:latin typeface="Times New Roman" pitchFamily="18" charset="0"/>
                <a:cs typeface="Times New Roman" pitchFamily="18" charset="0"/>
              </a:rPr>
              <a:t>жылдарға арналған қала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ауылдық округтерінң </a:t>
            </a:r>
            <a:r>
              <a:rPr lang="ru-RU" sz="1400" i="1" dirty="0" smtClean="0">
                <a:solidFill>
                  <a:srgbClr val="0000FF"/>
                </a:solidFill>
                <a:latin typeface="Times New Roman" pitchFamily="18" charset="0"/>
                <a:cs typeface="Times New Roman" pitchFamily="18" charset="0"/>
              </a:rPr>
              <a:t>даму </a:t>
            </a:r>
            <a:r>
              <a:rPr lang="ru-RU" sz="1400" i="1" dirty="0" err="1" smtClean="0">
                <a:solidFill>
                  <a:srgbClr val="0000FF"/>
                </a:solidFill>
                <a:latin typeface="Times New Roman" pitchFamily="18" charset="0"/>
                <a:cs typeface="Times New Roman" pitchFamily="18" charset="0"/>
              </a:rPr>
              <a:t>бағдарламасын</a:t>
            </a:r>
            <a:r>
              <a:rPr lang="ru-RU" sz="1400" i="1" dirty="0" err="1">
                <a:solidFill>
                  <a:srgbClr val="0000FF"/>
                </a:solidFill>
                <a:latin typeface="Times New Roman" pitchFamily="18" charset="0"/>
                <a:cs typeface="Times New Roman" pitchFamily="18" charset="0"/>
              </a:rPr>
              <a:t> іске</a:t>
            </a:r>
            <a:r>
              <a:rPr lang="ru-RU" sz="1400" i="1" dirty="0">
                <a:solidFill>
                  <a:srgbClr val="0000FF"/>
                </a:solidFill>
                <a:latin typeface="Times New Roman" pitchFamily="18" charset="0"/>
                <a:cs typeface="Times New Roman" pitchFamily="18" charset="0"/>
              </a:rPr>
              <a:t> </a:t>
            </a:r>
            <a:r>
              <a:rPr lang="ru-RU" sz="1400" i="1" dirty="0" err="1">
                <a:solidFill>
                  <a:srgbClr val="0000FF"/>
                </a:solidFill>
                <a:latin typeface="Times New Roman" pitchFamily="18" charset="0"/>
                <a:cs typeface="Times New Roman" pitchFamily="18" charset="0"/>
              </a:rPr>
              <a:t>асыруға </a:t>
            </a:r>
            <a:r>
              <a:rPr lang="ru-RU" sz="1400" i="1" dirty="0" err="1" smtClean="0">
                <a:solidFill>
                  <a:srgbClr val="0000FF"/>
                </a:solidFill>
                <a:latin typeface="Times New Roman" pitchFamily="18" charset="0"/>
                <a:cs typeface="Times New Roman" pitchFamily="18" charset="0"/>
              </a:rPr>
              <a:t>бағытталған</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28625"/>
            <a:ext cx="8496944" cy="5715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300" b="1" dirty="0" smtClean="0">
                <a:solidFill>
                  <a:srgbClr val="0000FF"/>
                </a:solidFill>
                <a:latin typeface="Times New Roman" pitchFamily="18" charset="0"/>
                <a:cs typeface="Times New Roman" pitchFamily="18" charset="0"/>
              </a:rPr>
              <a:t>2019 </a:t>
            </a:r>
            <a:r>
              <a:rPr lang="ru-RU" sz="2300" b="1" dirty="0" err="1" smtClean="0">
                <a:solidFill>
                  <a:srgbClr val="0000FF"/>
                </a:solidFill>
                <a:latin typeface="Times New Roman" pitchFamily="18" charset="0"/>
                <a:cs typeface="Times New Roman" pitchFamily="18" charset="0"/>
              </a:rPr>
              <a:t>жылғы </a:t>
            </a:r>
            <a:r>
              <a:rPr lang="ru-RU" sz="2300" b="1" dirty="0" smtClean="0">
                <a:solidFill>
                  <a:srgbClr val="0000FF"/>
                </a:solidFill>
                <a:latin typeface="Times New Roman" pitchFamily="18" charset="0"/>
                <a:cs typeface="Times New Roman" pitchFamily="18" charset="0"/>
              </a:rPr>
              <a:t>ТҰРҒЫН-ҮЙ КОММУНАЛДЫҚ ШАРУАШЫЛЫҚ </a:t>
            </a:r>
            <a:endParaRPr lang="ru-RU" sz="2300" b="1" dirty="0">
              <a:solidFill>
                <a:srgbClr val="0000FF"/>
              </a:solidFill>
              <a:latin typeface="Times New Roman" pitchFamily="18" charset="0"/>
              <a:cs typeface="Times New Roman" pitchFamily="18" charset="0"/>
            </a:endParaRPr>
          </a:p>
        </p:txBody>
      </p:sp>
      <p:sp>
        <p:nvSpPr>
          <p:cNvPr id="14" name="Скругленный прямоугольник 13"/>
          <p:cNvSpPr/>
          <p:nvPr/>
        </p:nvSpPr>
        <p:spPr>
          <a:xfrm>
            <a:off x="323528" y="1143000"/>
            <a:ext cx="8496944" cy="7143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ru-RU" sz="1400" i="1" dirty="0" err="1" smtClean="0">
                <a:solidFill>
                  <a:srgbClr val="0000FF"/>
                </a:solidFill>
                <a:latin typeface="Times New Roman" pitchFamily="18" charset="0"/>
                <a:cs typeface="Times New Roman" pitchFamily="18" charset="0"/>
              </a:rPr>
              <a:t>Түрғын-үй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саласында</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негізгі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стратегиялық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бағыты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сумен</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жабдықтау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және</a:t>
            </a:r>
            <a:r>
              <a:rPr lang="ru-RU" sz="1400" i="1" dirty="0" smtClean="0">
                <a:solidFill>
                  <a:srgbClr val="0000FF"/>
                </a:solidFill>
                <a:latin typeface="Times New Roman" pitchFamily="18" charset="0"/>
                <a:cs typeface="Times New Roman" pitchFamily="18" charset="0"/>
              </a:rPr>
              <a:t> суды </a:t>
            </a:r>
            <a:r>
              <a:rPr lang="ru-RU" sz="1400" i="1" dirty="0" err="1" smtClean="0">
                <a:solidFill>
                  <a:srgbClr val="0000FF"/>
                </a:solidFill>
                <a:latin typeface="Times New Roman" pitchFamily="18" charset="0"/>
                <a:cs typeface="Times New Roman" pitchFamily="18" charset="0"/>
              </a:rPr>
              <a:t>орналастыру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үздіксіз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жылу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беруді</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қамтамасыз</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ету</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тұрғын-үй</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коммуналдық</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шаруашылықты</a:t>
            </a:r>
            <a:r>
              <a:rPr lang="ru-RU" sz="1400" i="1" dirty="0" smtClean="0">
                <a:solidFill>
                  <a:srgbClr val="0000FF"/>
                </a:solidFill>
                <a:latin typeface="Times New Roman" pitchFamily="18" charset="0"/>
                <a:cs typeface="Times New Roman" pitchFamily="18" charset="0"/>
              </a:rPr>
              <a:t> </a:t>
            </a:r>
            <a:r>
              <a:rPr lang="ru-RU" sz="1400" i="1" dirty="0" err="1" smtClean="0">
                <a:solidFill>
                  <a:srgbClr val="0000FF"/>
                </a:solidFill>
                <a:latin typeface="Times New Roman" pitchFamily="18" charset="0"/>
                <a:cs typeface="Times New Roman" pitchFamily="18" charset="0"/>
              </a:rPr>
              <a:t>модернизациялау</a:t>
            </a:r>
            <a:r>
              <a:rPr lang="ru-RU" sz="1400" i="1" dirty="0" smtClean="0">
                <a:solidFill>
                  <a:srgbClr val="0000FF"/>
                </a:solidFill>
                <a:latin typeface="Times New Roman" pitchFamily="18" charset="0"/>
                <a:cs typeface="Times New Roman" pitchFamily="18" charset="0"/>
              </a:rPr>
              <a:t>.</a:t>
            </a:r>
            <a:endParaRPr lang="ru-RU" sz="1400" i="1" dirty="0">
              <a:solidFill>
                <a:srgbClr val="0000FF"/>
              </a:solidFill>
              <a:latin typeface="Times New Roman" pitchFamily="18" charset="0"/>
              <a:cs typeface="Times New Roman" pitchFamily="18" charset="0"/>
            </a:endParaRPr>
          </a:p>
        </p:txBody>
      </p:sp>
      <p:sp>
        <p:nvSpPr>
          <p:cNvPr id="8" name="Прямоугольник 7"/>
          <p:cNvSpPr/>
          <p:nvPr/>
        </p:nvSpPr>
        <p:spPr>
          <a:xfrm>
            <a:off x="3704703" y="2348880"/>
            <a:ext cx="2736304" cy="216024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Көшелерді</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жарықтандыру</a:t>
            </a:r>
            <a:r>
              <a:rPr lang="ru-RU" sz="1400" b="1" i="1" dirty="0" smtClean="0">
                <a:solidFill>
                  <a:srgbClr val="0000FF"/>
                </a:solidFill>
                <a:latin typeface="Times New Roman" pitchFamily="18" charset="0"/>
                <a:cs typeface="Times New Roman" pitchFamily="18" charset="0"/>
              </a:rPr>
              <a:t>: </a:t>
            </a:r>
            <a:endParaRPr lang="ru-RU" sz="1400" b="1" i="1" dirty="0">
              <a:solidFill>
                <a:srgbClr val="0000FF"/>
              </a:solidFill>
              <a:latin typeface="Times New Roman" pitchFamily="18" charset="0"/>
              <a:cs typeface="Times New Roman" pitchFamily="18" charset="0"/>
            </a:endParaRPr>
          </a:p>
          <a:p>
            <a:pPr algn="ctr">
              <a:defRPr/>
            </a:pPr>
            <a:r>
              <a:rPr lang="ru-RU" sz="1400" b="1" i="1" dirty="0" err="1" smtClean="0">
                <a:solidFill>
                  <a:srgbClr val="0000FF"/>
                </a:solidFill>
                <a:latin typeface="Times New Roman" pitchFamily="18" charset="0"/>
                <a:cs typeface="Times New Roman" pitchFamily="18" charset="0"/>
              </a:rPr>
              <a:t>Қала, ауылдық округтар</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бойынша</a:t>
            </a:r>
            <a:r>
              <a:rPr lang="ru-RU" sz="1400" b="1" i="1" dirty="0" smtClean="0">
                <a:solidFill>
                  <a:srgbClr val="0000FF"/>
                </a:solidFill>
                <a:latin typeface="Times New Roman" pitchFamily="18" charset="0"/>
                <a:cs typeface="Times New Roman" pitchFamily="18" charset="0"/>
              </a:rPr>
              <a:t>– </a:t>
            </a:r>
          </a:p>
          <a:p>
            <a:pPr algn="ctr">
              <a:defRPr/>
            </a:pPr>
            <a:r>
              <a:rPr lang="en-US" sz="1400" b="1" i="1" dirty="0" smtClean="0">
                <a:solidFill>
                  <a:srgbClr val="0000FF"/>
                </a:solidFill>
                <a:latin typeface="Times New Roman" pitchFamily="18" charset="0"/>
                <a:cs typeface="Times New Roman" pitchFamily="18" charset="0"/>
              </a:rPr>
              <a:t>7222 </a:t>
            </a:r>
            <a:r>
              <a:rPr lang="ru-RU" sz="1400" b="1" i="1" smtClean="0">
                <a:solidFill>
                  <a:srgbClr val="0000FF"/>
                </a:solidFill>
                <a:latin typeface="Times New Roman" pitchFamily="18" charset="0"/>
                <a:cs typeface="Times New Roman" pitchFamily="18" charset="0"/>
              </a:rPr>
              <a:t>мың</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бөлінді</a:t>
            </a:r>
            <a:r>
              <a:rPr lang="ru-RU" sz="1200" b="1" i="1" dirty="0" smtClean="0">
                <a:solidFill>
                  <a:srgbClr val="0000FF"/>
                </a:solidFill>
                <a:latin typeface="Times New Roman" pitchFamily="18" charset="0"/>
                <a:cs typeface="Times New Roman" pitchFamily="18" charset="0"/>
              </a:rPr>
              <a:t>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түнгі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уақытта</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орталық</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елді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мекендерде</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көшелерді</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жарықтандыру</a:t>
            </a:r>
            <a:r>
              <a:rPr lang="ru-RU" sz="1200" i="1" dirty="0" smtClean="0">
                <a:solidFill>
                  <a:srgbClr val="0000FF"/>
                </a:solidFill>
                <a:latin typeface="Times New Roman" pitchFamily="18" charset="0"/>
                <a:cs typeface="Times New Roman" pitchFamily="18" charset="0"/>
              </a:rPr>
              <a:t>)</a:t>
            </a:r>
          </a:p>
          <a:p>
            <a:pPr algn="ctr">
              <a:defRPr/>
            </a:pPr>
            <a:endParaRPr lang="ru-RU" sz="1200" i="1" dirty="0">
              <a:solidFill>
                <a:srgbClr val="0000FF"/>
              </a:solidFill>
              <a:latin typeface="Times New Roman" pitchFamily="18" charset="0"/>
              <a:cs typeface="Times New Roman" pitchFamily="18" charset="0"/>
            </a:endParaRPr>
          </a:p>
        </p:txBody>
      </p:sp>
      <p:sp>
        <p:nvSpPr>
          <p:cNvPr id="11" name="Скругленный прямоугольник 10"/>
          <p:cNvSpPr/>
          <p:nvPr/>
        </p:nvSpPr>
        <p:spPr>
          <a:xfrm>
            <a:off x="6732241" y="2035969"/>
            <a:ext cx="2088232" cy="276118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Санитариямен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қамтамасыз ету</a:t>
            </a:r>
            <a:r>
              <a:rPr lang="ru-RU" sz="1400" b="1" i="1" dirty="0" smtClean="0">
                <a:solidFill>
                  <a:srgbClr val="0000FF"/>
                </a:solidFill>
                <a:latin typeface="Times New Roman" pitchFamily="18" charset="0"/>
                <a:cs typeface="Times New Roman" pitchFamily="18" charset="0"/>
              </a:rPr>
              <a:t> </a:t>
            </a:r>
            <a:r>
              <a:rPr lang="ru-RU" sz="1400" b="1" i="1" smtClean="0">
                <a:solidFill>
                  <a:srgbClr val="0000FF"/>
                </a:solidFill>
                <a:latin typeface="Times New Roman" pitchFamily="18" charset="0"/>
                <a:cs typeface="Times New Roman" pitchFamily="18" charset="0"/>
              </a:rPr>
              <a:t>-1200 </a:t>
            </a:r>
            <a:r>
              <a:rPr lang="ru-RU" sz="1400" b="1" i="1" dirty="0" err="1" smtClean="0">
                <a:solidFill>
                  <a:srgbClr val="0000FF"/>
                </a:solidFill>
                <a:latin typeface="Times New Roman" pitchFamily="18" charset="0"/>
                <a:cs typeface="Times New Roman" pitchFamily="18" charset="0"/>
              </a:rPr>
              <a:t>мың теңге</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жерлеу</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орындарын</a:t>
            </a:r>
            <a:r>
              <a:rPr lang="ru-RU" sz="1400" b="1" i="1" dirty="0" smtClean="0">
                <a:solidFill>
                  <a:srgbClr val="0000FF"/>
                </a:solidFill>
                <a:latin typeface="Times New Roman" pitchFamily="18" charset="0"/>
                <a:cs typeface="Times New Roman" pitchFamily="18" charset="0"/>
              </a:rPr>
              <a:t> </a:t>
            </a:r>
            <a:r>
              <a:rPr lang="ru-RU" sz="1400" b="1" i="1" dirty="0" err="1" smtClean="0">
                <a:solidFill>
                  <a:srgbClr val="0000FF"/>
                </a:solidFill>
                <a:latin typeface="Times New Roman" pitchFamily="18" charset="0"/>
                <a:cs typeface="Times New Roman" pitchFamily="18" charset="0"/>
              </a:rPr>
              <a:t>күтіп ұстау </a:t>
            </a:r>
            <a:r>
              <a:rPr lang="ru-RU" sz="1400" b="1" i="1" dirty="0" smtClean="0">
                <a:solidFill>
                  <a:srgbClr val="0000FF"/>
                </a:solidFill>
                <a:latin typeface="Times New Roman" pitchFamily="18" charset="0"/>
                <a:cs typeface="Times New Roman" pitchFamily="18" charset="0"/>
              </a:rPr>
              <a:t>– 0</a:t>
            </a:r>
          </a:p>
          <a:p>
            <a:pPr algn="ctr">
              <a:defRPr/>
            </a:pPr>
            <a:r>
              <a:rPr lang="ru-RU" sz="1400" b="1" i="1" dirty="0" err="1" smtClean="0">
                <a:solidFill>
                  <a:srgbClr val="0000FF"/>
                </a:solidFill>
                <a:latin typeface="Times New Roman" pitchFamily="18" charset="0"/>
                <a:cs typeface="Times New Roman" pitchFamily="18" charset="0"/>
              </a:rPr>
              <a:t>мың теңге </a:t>
            </a:r>
            <a:r>
              <a:rPr lang="ru-RU" sz="1200" i="1" dirty="0" smtClean="0">
                <a:solidFill>
                  <a:srgbClr val="0000FF"/>
                </a:solidFill>
                <a:latin typeface="Times New Roman" pitchFamily="18" charset="0"/>
                <a:cs typeface="Times New Roman" pitchFamily="18" charset="0"/>
              </a:rPr>
              <a:t>(</a:t>
            </a:r>
            <a:r>
              <a:rPr lang="ru-RU" sz="1200" i="1" dirty="0" err="1" smtClean="0">
                <a:solidFill>
                  <a:srgbClr val="0000FF"/>
                </a:solidFill>
                <a:latin typeface="Times New Roman" pitchFamily="18" charset="0"/>
                <a:cs typeface="Times New Roman" pitchFamily="18" charset="0"/>
              </a:rPr>
              <a:t>туысы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жоқтарды жерлеу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жабайы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қоқыстарды шығару, ауылдық округтердің санитариясын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қамтамасыз ету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
        <p:nvSpPr>
          <p:cNvPr id="12" name="Прямоугольник с двумя вырезанными противолежащими углами 11"/>
          <p:cNvSpPr/>
          <p:nvPr/>
        </p:nvSpPr>
        <p:spPr>
          <a:xfrm>
            <a:off x="323528" y="2056557"/>
            <a:ext cx="3090067" cy="3172643"/>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400" b="1" i="1" dirty="0" err="1" smtClean="0">
                <a:solidFill>
                  <a:srgbClr val="0000FF"/>
                </a:solidFill>
                <a:latin typeface="Times New Roman" pitchFamily="18" charset="0"/>
                <a:cs typeface="Times New Roman" pitchFamily="18" charset="0"/>
              </a:rPr>
              <a:t>Қала, ауылдық округтерінің көгалдандыру </a:t>
            </a:r>
            <a:r>
              <a:rPr lang="ru-RU" sz="1400" b="1" i="1" dirty="0" smtClean="0">
                <a:solidFill>
                  <a:srgbClr val="0000FF"/>
                </a:solidFill>
                <a:latin typeface="Times New Roman" pitchFamily="18" charset="0"/>
                <a:cs typeface="Times New Roman" pitchFamily="18" charset="0"/>
              </a:rPr>
              <a:t>мен </a:t>
            </a:r>
            <a:r>
              <a:rPr lang="ru-RU" sz="1400" b="1" i="1" dirty="0" err="1" smtClean="0">
                <a:solidFill>
                  <a:srgbClr val="0000FF"/>
                </a:solidFill>
                <a:latin typeface="Times New Roman" pitchFamily="18" charset="0"/>
                <a:cs typeface="Times New Roman" pitchFamily="18" charset="0"/>
              </a:rPr>
              <a:t>аббаттандыру</a:t>
            </a:r>
            <a:r>
              <a:rPr lang="ru-RU" sz="1400" b="1" i="1" dirty="0" smtClean="0">
                <a:solidFill>
                  <a:srgbClr val="0000FF"/>
                </a:solidFill>
                <a:latin typeface="Times New Roman" pitchFamily="18" charset="0"/>
                <a:cs typeface="Times New Roman" pitchFamily="18" charset="0"/>
              </a:rPr>
              <a:t>  –                 3200 мы</a:t>
            </a:r>
            <a:r>
              <a:rPr lang="kk-KZ" sz="1400" b="1" i="1" dirty="0" smtClean="0">
                <a:solidFill>
                  <a:srgbClr val="0000FF"/>
                </a:solidFill>
                <a:latin typeface="Times New Roman" pitchFamily="18" charset="0"/>
                <a:cs typeface="Times New Roman" pitchFamily="18" charset="0"/>
              </a:rPr>
              <a:t>ң </a:t>
            </a:r>
            <a:r>
              <a:rPr lang="ru-RU" sz="1400" b="1" i="1" dirty="0" err="1" smtClean="0">
                <a:solidFill>
                  <a:srgbClr val="0000FF"/>
                </a:solidFill>
                <a:latin typeface="Times New Roman" pitchFamily="18" charset="0"/>
                <a:cs typeface="Times New Roman" pitchFamily="18" charset="0"/>
              </a:rPr>
              <a:t>теңге</a:t>
            </a:r>
            <a:endParaRPr lang="ru-RU" sz="1400" b="1" i="1" dirty="0">
              <a:solidFill>
                <a:srgbClr val="0000FF"/>
              </a:solidFill>
              <a:latin typeface="Times New Roman" pitchFamily="18" charset="0"/>
              <a:cs typeface="Times New Roman" pitchFamily="18" charset="0"/>
            </a:endParaRPr>
          </a:p>
          <a:p>
            <a:pPr algn="ctr">
              <a:defRPr/>
            </a:pPr>
            <a:r>
              <a:rPr lang="ru-RU" sz="1200" i="1" dirty="0" err="1" smtClean="0">
                <a:solidFill>
                  <a:srgbClr val="0000FF"/>
                </a:solidFill>
                <a:latin typeface="Times New Roman" pitchFamily="18" charset="0"/>
                <a:cs typeface="Times New Roman" pitchFamily="18" charset="0"/>
              </a:rPr>
              <a:t>(қала, ауылдық округтерің көгалдандыру, саяжайларды</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қала, ауылдық округтерін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мерекелік</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безендіру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есікалдын</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аббаттандыруға </a:t>
            </a:r>
            <a:r>
              <a:rPr lang="ru-RU" sz="1200" i="1" dirty="0" smtClean="0">
                <a:solidFill>
                  <a:srgbClr val="0000FF"/>
                </a:solidFill>
                <a:latin typeface="Times New Roman" pitchFamily="18" charset="0"/>
                <a:cs typeface="Times New Roman" pitchFamily="18" charset="0"/>
              </a:rPr>
              <a:t>ЖСҚ </a:t>
            </a:r>
            <a:r>
              <a:rPr lang="ru-RU" sz="1200" i="1" dirty="0" err="1" smtClean="0">
                <a:solidFill>
                  <a:srgbClr val="0000FF"/>
                </a:solidFill>
                <a:latin typeface="Times New Roman" pitchFamily="18" charset="0"/>
                <a:cs typeface="Times New Roman" pitchFamily="18" charset="0"/>
              </a:rPr>
              <a:t>даярлау</a:t>
            </a:r>
            <a:r>
              <a:rPr lang="ru-RU" sz="1200" i="1" dirty="0" smtClean="0">
                <a:solidFill>
                  <a:srgbClr val="0000FF"/>
                </a:solidFill>
                <a:latin typeface="Times New Roman" pitchFamily="18" charset="0"/>
                <a:cs typeface="Times New Roman" pitchFamily="18" charset="0"/>
              </a:rPr>
              <a:t>, </a:t>
            </a:r>
            <a:r>
              <a:rPr lang="ru-RU" sz="1200" i="1" dirty="0" err="1" smtClean="0">
                <a:solidFill>
                  <a:srgbClr val="0000FF"/>
                </a:solidFill>
                <a:latin typeface="Times New Roman" pitchFamily="18" charset="0"/>
                <a:cs typeface="Times New Roman" pitchFamily="18" charset="0"/>
              </a:rPr>
              <a:t>ағаштарды кесу</a:t>
            </a:r>
            <a:r>
              <a:rPr lang="ru-RU" sz="1200" i="1" dirty="0" smtClean="0">
                <a:solidFill>
                  <a:srgbClr val="0000FF"/>
                </a:solidFill>
                <a:latin typeface="Times New Roman" pitchFamily="18" charset="0"/>
                <a:cs typeface="Times New Roman" pitchFamily="18" charset="0"/>
              </a:rPr>
              <a:t>)</a:t>
            </a:r>
            <a:endParaRPr lang="ru-RU" sz="1200" i="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9108</TotalTime>
  <Words>506</Words>
  <Application>Microsoft Office PowerPoint</Application>
  <PresentationFormat>Экран (4:3)</PresentationFormat>
  <Paragraphs>104</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Открытая</vt:lpstr>
      <vt:lpstr>Қарасай ауданының  Әйтей ауылдық округінің        2019-2021 жылдарға арналған АЗАМАТТЫҚ БЮДЖЕТІ</vt:lpstr>
      <vt:lpstr>Құрметті Қарасай ауданының қала, ауылдық округтерінің  сайт қоныстанушылары!</vt:lpstr>
      <vt:lpstr>Презентация PowerPoint</vt:lpstr>
      <vt:lpstr>- Айлық есептік көрсеткіш (АЕК) – Қазақстан Республикасының заңнамасына сәйкес жәрдемақыларды және өзге де әлеуметтік төлемдерді есептеу үшін, сондай-ақ айыппұл санкцияларын, салықтар мен басқа да төлемдерді қолдану үшін пайдаланылатын көрсеткіш (Қазақстан Республикасының «Республикалық бюджет туралы»);  - Ең төмен күнкөріс деңгейі – мөлшері бойынша ең төмен тұтыну себетінің құнына тең, бір адамға қажетті ең төмен ақшалай кіріс.  - Айлық жалақының ең төменгі мөлшері – біліктілікті қажет етпейтін қарапайым (онша күрделі емес) еңбек қызметкері Еңбек кодексінде белгіленген қалыпты жағдайда және жұмыс уақытының қалыпты ұзақтығы кезінде еңбек нормаларын (еңңбек міндеттерін) орындаған кезде бір айда оған төленетін ақшалай төлемдердің кепілдік берілген ең төменгі мөлшері.</vt:lpstr>
      <vt:lpstr>2019-2021 жылдарға арналған Айтей ауылдық округінің  бюджеті түсімінің құрылымы, мың теңге</vt:lpstr>
      <vt:lpstr> Айтей ауылдық округінің бюджеттік шығыстары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ГРАЖДАНСКИЙ БЮДЖЕТ</dc:title>
  <dc:creator>Назарчук</dc:creator>
  <cp:lastModifiedBy>User</cp:lastModifiedBy>
  <cp:revision>753</cp:revision>
  <cp:lastPrinted>2015-01-22T12:43:04Z</cp:lastPrinted>
  <dcterms:created xsi:type="dcterms:W3CDTF">2011-07-11T03:51:47Z</dcterms:created>
  <dcterms:modified xsi:type="dcterms:W3CDTF">2020-02-27T11:26:06Z</dcterms:modified>
</cp:coreProperties>
</file>