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068" y="-21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8864110156550834E-2"/>
          <c:y val="0.13416250896565857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17502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18454.900000000001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24031.8</c:v>
                </c:pt>
              </c:numCache>
            </c:numRef>
          </c:val>
        </c:ser>
        <c:axId val="130699648"/>
        <c:axId val="130701184"/>
      </c:barChart>
      <c:catAx>
        <c:axId val="130699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30701184"/>
        <c:crosses val="autoZero"/>
        <c:auto val="1"/>
        <c:lblAlgn val="ctr"/>
        <c:lblOffset val="100"/>
      </c:catAx>
      <c:valAx>
        <c:axId val="130701184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30699648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6975308641975315E-2"/>
          <c:y val="1.7718608565043835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>
        <c:manualLayout>
          <c:layoutTarget val="inner"/>
          <c:xMode val="edge"/>
          <c:yMode val="edge"/>
          <c:x val="2.8205128205128206E-2"/>
          <c:y val="8.5888798474658759E-2"/>
          <c:w val="0.97179487179487201"/>
          <c:h val="0.771794350174313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3797.8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4424.8999999999996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4359</c:v>
                </c:pt>
              </c:numCache>
            </c:numRef>
          </c:val>
        </c:ser>
        <c:dLbls>
          <c:showVal val="1"/>
        </c:dLbls>
        <c:overlap val="-25"/>
        <c:axId val="109893504"/>
        <c:axId val="109895040"/>
      </c:barChart>
      <c:catAx>
        <c:axId val="109893504"/>
        <c:scaling>
          <c:orientation val="minMax"/>
        </c:scaling>
        <c:axPos val="b"/>
        <c:numFmt formatCode="General" sourceLinked="1"/>
        <c:majorTickMark val="none"/>
        <c:tickLblPos val="nextTo"/>
        <c:crossAx val="109895040"/>
        <c:crosses val="autoZero"/>
        <c:auto val="1"/>
        <c:lblAlgn val="ctr"/>
        <c:lblOffset val="100"/>
      </c:catAx>
      <c:valAx>
        <c:axId val="109895040"/>
        <c:scaling>
          <c:orientation val="minMax"/>
        </c:scaling>
        <c:delete val="1"/>
        <c:axPos val="l"/>
        <c:numFmt formatCode="#,##0.0" sourceLinked="1"/>
        <c:tickLblPos val="none"/>
        <c:crossAx val="1098935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8288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қарашаға арналған азаматтық бюджетінің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21974,7 </a:t>
            </a:r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21974,7 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01.09.2020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16344,9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16352,9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21974,7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3797,8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4424,9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4359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12547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11192,8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17615,7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құрылымы, 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kk-KZ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b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мың.теңге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457200" y="1112521"/>
          <a:ext cx="903732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432561" y="2301240"/>
            <a:ext cx="990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16344,5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977137" flipV="1">
            <a:off x="4815840" y="2624555"/>
            <a:ext cx="960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16352,9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802881" y="1478280"/>
            <a:ext cx="1234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21974,8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139,0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34,4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1026,6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kk-KZ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4359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104,5 %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3158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,9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 динамикадағы салық түсімдері, мың.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</a:t>
            </a:r>
            <a:r>
              <a:rPr lang="kk-KZ" sz="2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атқару, 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1.11.2018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1.11.2019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 ноября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14535,8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16803,9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23439,0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23390,3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13536,8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14263,6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15539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15502,8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6492,0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6491,0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13536,8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14263,6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15539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15502,8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2640181</TotalTime>
  <Words>275</Words>
  <Application>Microsoft Office PowerPoint</Application>
  <PresentationFormat>Лист A4 (210x297 мм)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Жағатал ауылдық округінің  2020 жылғы 1 қарашаға арналған азаматтық бюджетінің орындалуы </vt:lpstr>
      <vt:lpstr>2020 жылғы 1 қарашаға жағдай бойынша Жағатал ауылдық округінің бюджет құрылымы   </vt:lpstr>
      <vt:lpstr>2018-2020 жж. 1 қарашаға арналған  Жағатал ауылдық округі бюджетінің түсімдер құрылымы, млн.теңге </vt:lpstr>
      <vt:lpstr>2018 – 2020  жж. 1 қарашаға арналған  түсімдер динамикасы, мың.теңге </vt:lpstr>
      <vt:lpstr>Слайд 5</vt:lpstr>
      <vt:lpstr>Слайд 6</vt:lpstr>
      <vt:lpstr>  2018-2020 жж. қарашаға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1532</cp:revision>
  <cp:lastPrinted>2017-04-28T05:08:38Z</cp:lastPrinted>
  <dcterms:modified xsi:type="dcterms:W3CDTF">2021-01-18T14:07:37Z</dcterms:modified>
</cp:coreProperties>
</file>