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9" r:id="rId5"/>
    <p:sldId id="266" r:id="rId6"/>
    <p:sldId id="268" r:id="rId7"/>
    <p:sldId id="270" r:id="rId8"/>
    <p:sldId id="264" r:id="rId9"/>
    <p:sldId id="261" r:id="rId10"/>
  </p:sldIdLst>
  <p:sldSz cx="9906000" cy="6858000" type="A4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DD9FE"/>
    <a:srgbClr val="F1F1F1"/>
    <a:srgbClr val="363F11"/>
    <a:srgbClr val="0000FF"/>
    <a:srgbClr val="2D7154"/>
    <a:srgbClr val="B78E20"/>
    <a:srgbClr val="7A7A7A"/>
    <a:srgbClr val="D9DECD"/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04" y="114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6709381915495E-2"/>
          <c:y val="3.290056766160044E-2"/>
          <c:w val="0.91811949976841134"/>
          <c:h val="0.81248844036836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99,0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551-44D7-924D-3BCC36AA78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238,9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975-40D8-BB8B-D5BCFF881171}"/>
                </c:ext>
              </c:extLst>
            </c:dLbl>
            <c:spPr>
              <a:solidFill>
                <a:srgbClr val="FFFF00"/>
              </a:solidFill>
              <a:ln w="9525" cap="rnd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 май</c:v>
                </c:pt>
                <c:pt idx="1">
                  <c:v>2022 год май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238.9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0-40F0-89AB-199EEA32A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841456"/>
        <c:axId val="200690240"/>
      </c:barChart>
      <c:catAx>
        <c:axId val="19984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690240"/>
        <c:crosses val="autoZero"/>
        <c:auto val="1"/>
        <c:lblAlgn val="ctr"/>
        <c:lblOffset val="100"/>
        <c:noMultiLvlLbl val="0"/>
      </c:catAx>
      <c:valAx>
        <c:axId val="20069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84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25906557768357"/>
          <c:y val="7.3154243268666014E-2"/>
          <c:w val="0.59160095541019475"/>
          <c:h val="0.4424392674472060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"/>
          <c:y val="0.65377418975230994"/>
          <c:w val="1"/>
          <c:h val="0.33276552011151678"/>
        </c:manualLayout>
      </c:layout>
      <c:overlay val="0"/>
      <c:spPr>
        <a:noFill/>
        <a:ln w="2537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AB3-47A0-8A69-D7BF476FF5ED}"/>
                </c:ext>
              </c:extLst>
            </c:dLbl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факт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18.5</c:v>
                </c:pt>
                <c:pt idx="1">
                  <c:v>18.5</c:v>
                </c:pt>
                <c:pt idx="2">
                  <c:v>20</c:v>
                </c:pt>
                <c:pt idx="3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3-47A0-8A69-D7BF476FF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416320"/>
        <c:axId val="656413696"/>
      </c:barChart>
      <c:catAx>
        <c:axId val="6564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413696"/>
        <c:crosses val="autoZero"/>
        <c:auto val="1"/>
        <c:lblAlgn val="ctr"/>
        <c:lblOffset val="100"/>
        <c:noMultiLvlLbl val="0"/>
      </c:catAx>
      <c:valAx>
        <c:axId val="65641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41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60276446038351"/>
          <c:y val="7.7641063235014865E-2"/>
          <c:w val="0.63079447107923303"/>
          <c:h val="0.47228266965787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253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D821-4A9E-8F42-2412D78BD3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3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821-4A9E-8F42-2412D78BD3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3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D821-4A9E-8F42-2412D78BD3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3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821-4A9E-8F42-2412D78BD347}"/>
              </c:ext>
            </c:extLst>
          </c:dPt>
          <c:dLbls>
            <c:dLbl>
              <c:idx val="0"/>
              <c:layout>
                <c:manualLayout>
                  <c:x val="3.61786298483429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18,5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821-4A9E-8F42-2412D78BD347}"/>
                </c:ext>
              </c:extLst>
            </c:dLbl>
            <c:dLbl>
              <c:idx val="1"/>
              <c:layout>
                <c:manualLayout>
                  <c:x val="1.8089314924171467E-2"/>
                  <c:y val="-4.89745897076621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21-4A9E-8F42-2412D78BD347}"/>
                </c:ext>
              </c:extLst>
            </c:dLbl>
            <c:dLbl>
              <c:idx val="2"/>
              <c:layout>
                <c:manualLayout>
                  <c:x val="-0.13566986193128602"/>
                  <c:y val="8.37286533799091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821-4A9E-8F42-2412D78BD347}"/>
                </c:ext>
              </c:extLst>
            </c:dLbl>
            <c:dLbl>
              <c:idx val="3"/>
              <c:layout>
                <c:manualLayout>
                  <c:x val="-3.6178629848342934E-2"/>
                  <c:y val="-5.4982975697863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21-4A9E-8F42-2412D78BD347}"/>
                </c:ext>
              </c:extLst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1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8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Управление экономики и бюджетного планирования</c:v>
                </c:pt>
                <c:pt idx="1">
                  <c:v>Управление энергетики и ЖКХ</c:v>
                </c:pt>
                <c:pt idx="2">
                  <c:v>Управление образования</c:v>
                </c:pt>
                <c:pt idx="3">
                  <c:v>Управление сельского хозяйства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18.5</c:v>
                </c:pt>
                <c:pt idx="1">
                  <c:v>123.9</c:v>
                </c:pt>
                <c:pt idx="2">
                  <c:v>30</c:v>
                </c:pt>
                <c:pt idx="3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21-4A9E-8F42-2412D78BD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"/>
          <c:y val="0.62759570925759911"/>
          <c:w val="1"/>
          <c:h val="0.25126023952888243"/>
        </c:manualLayout>
      </c:layout>
      <c:overlay val="0"/>
      <c:spPr>
        <a:noFill/>
        <a:ln w="2537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9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8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5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2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8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4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4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8E68-A542-4E80-87DA-50112711F0D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4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7663" y="2231317"/>
            <a:ext cx="5948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бюджет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экономики и бюджетного планирования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 области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(май 2022)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750" y1="17500" x2="14000" y2="55500"/>
                        <a14:foregroundMark x1="5250" y1="34750" x2="13750" y2="82250"/>
                        <a14:foregroundMark x1="12250" y1="71750" x2="28000" y2="93250"/>
                        <a14:foregroundMark x1="21250" y1="85500" x2="54250" y2="98750"/>
                        <a14:foregroundMark x1="39750" y1="93500" x2="78500" y2="88750"/>
                        <a14:foregroundMark x1="67500" y1="88750" x2="88250" y2="79000"/>
                        <a14:foregroundMark x1="82750" y1="79000" x2="94250" y2="68750"/>
                        <a14:foregroundMark x1="85750" y1="73500" x2="98000" y2="42500"/>
                        <a14:foregroundMark x1="94750" y1="67750" x2="91000" y2="24500"/>
                        <a14:foregroundMark x1="93500" y1="42250" x2="84750" y2="14750"/>
                        <a14:foregroundMark x1="95000" y1="47000" x2="71750" y2="6000"/>
                        <a14:foregroundMark x1="80750" y1="12250" x2="80750" y2="12250"/>
                        <a14:foregroundMark x1="76000" y1="8500" x2="76000" y2="8500"/>
                        <a14:foregroundMark x1="80000" y1="11750" x2="74250" y2="8250"/>
                        <a14:foregroundMark x1="71000" y1="9500" x2="37500" y2="6250"/>
                        <a14:foregroundMark x1="41750" y1="7750" x2="11500" y2="26500"/>
                        <a14:foregroundMark x1="16750" y1="15250" x2="34000" y2="5250"/>
                        <a14:foregroundMark x1="17750" y1="13250" x2="32500" y2="6000"/>
                        <a14:foregroundMark x1="30750" y1="6000" x2="48750" y2="1500"/>
                        <a14:foregroundMark x1="50250" y1="1750" x2="69750" y2="5750"/>
                        <a14:foregroundMark x1="9750" y1="27750" x2="6250" y2="42250"/>
                        <a14:foregroundMark x1="9250" y1="24250" x2="4250" y2="35000"/>
                        <a14:foregroundMark x1="3500" y1="37500" x2="1500" y2="52500"/>
                        <a14:foregroundMark x1="3500" y1="33750" x2="5000" y2="31000"/>
                        <a14:foregroundMark x1="1750" y1="55500" x2="4000" y2="67250"/>
                        <a14:foregroundMark x1="4500" y1="68000" x2="11000" y2="80250"/>
                        <a14:foregroundMark x1="15000" y1="83500" x2="22750" y2="90250"/>
                        <a14:foregroundMark x1="42750" y1="1500" x2="41000" y2="1500"/>
                        <a14:foregroundMark x1="2000" y1="49500" x2="1250" y2="55000"/>
                        <a14:backgroundMark x1="500" y1="40000" x2="0" y2="59250"/>
                        <a14:backgroundMark x1="36750" y1="1250" x2="48250" y2="0"/>
                        <a14:backgroundMark x1="56250" y1="500" x2="51250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30" y="633257"/>
            <a:ext cx="134874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2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31066734"/>
              </p:ext>
            </p:extLst>
          </p:nvPr>
        </p:nvGraphicFramePr>
        <p:xfrm>
          <a:off x="1143000" y="1854437"/>
          <a:ext cx="7772400" cy="410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3763" y="1974249"/>
            <a:ext cx="15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млн.тенге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7819" y="235823"/>
            <a:ext cx="9178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экономики и бюджетного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Алматинской области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7819" y="1037181"/>
            <a:ext cx="8351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001015-Услуги по реализации государственной политики в области формирования и развития экономической политики, системы государственного планирования и управления области.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принятых обязательств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139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2151" y="204256"/>
            <a:ext cx="3903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бюджетных средств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97769"/>
              </p:ext>
            </p:extLst>
          </p:nvPr>
        </p:nvGraphicFramePr>
        <p:xfrm>
          <a:off x="399782" y="1337115"/>
          <a:ext cx="9106436" cy="500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91">
                  <a:extLst>
                    <a:ext uri="{9D8B030D-6E8A-4147-A177-3AD203B41FA5}">
                      <a16:colId xmlns:a16="http://schemas.microsoft.com/office/drawing/2014/main" val="3373233926"/>
                    </a:ext>
                  </a:extLst>
                </a:gridCol>
                <a:gridCol w="6953944">
                  <a:extLst>
                    <a:ext uri="{9D8B030D-6E8A-4147-A177-3AD203B41FA5}">
                      <a16:colId xmlns:a16="http://schemas.microsoft.com/office/drawing/2014/main" val="3917841800"/>
                    </a:ext>
                  </a:extLst>
                </a:gridCol>
                <a:gridCol w="1670901">
                  <a:extLst>
                    <a:ext uri="{9D8B030D-6E8A-4147-A177-3AD203B41FA5}">
                      <a16:colId xmlns:a16="http://schemas.microsoft.com/office/drawing/2014/main" val="145458801"/>
                    </a:ext>
                  </a:extLst>
                </a:gridCol>
              </a:tblGrid>
              <a:tr h="454457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бюджетной программы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31.05.2022 год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принятых обязательств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48401"/>
                  </a:ext>
                </a:extLst>
              </a:tr>
              <a:tr h="102252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 по реализации государственной политики в области формирования и развития экономической политики, системы государственного планирования и управления области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238 918 824,2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03014"/>
                  </a:ext>
                </a:extLst>
              </a:tr>
              <a:tr h="45445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Капитальные расходы государственного органа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6 088 630,4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020390"/>
                  </a:ext>
                </a:extLst>
              </a:tr>
              <a:tr h="71955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кредиты местным исполнительным органам для реализации мер социальной поддержки специалистов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1 065 930 000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60069"/>
                  </a:ext>
                </a:extLst>
              </a:tr>
              <a:tr h="71955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Трансферты из местных бюджетов</a:t>
                      </a:r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(на реализацию мер социальной поддержки специалистов)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328 196 000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66907"/>
                  </a:ext>
                </a:extLst>
              </a:tr>
              <a:tr h="13255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или корректировка, а также проведение необходимых экспертиз технико-экономических обоснований бюджетных инвестиционных проектов и конкурсных документаций концессионных проектов, консультативное сопровождение концессионных проектов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035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00384" y="967783"/>
            <a:ext cx="70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тенге</a:t>
            </a:r>
          </a:p>
        </p:txBody>
      </p:sp>
    </p:spTree>
    <p:extLst>
      <p:ext uri="{BB962C8B-B14F-4D97-AF65-F5344CB8AC3E}">
        <p14:creationId xmlns:p14="http://schemas.microsoft.com/office/powerpoint/2010/main" val="121316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149" y="1738265"/>
            <a:ext cx="8111904" cy="90534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715" y="1002773"/>
            <a:ext cx="9420569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С 2009 года за счет средств республиканского бюджета реализуется проект «С Дипломом в село».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Подъемные</a:t>
            </a:r>
            <a:r>
              <a:rPr lang="ru-RU" sz="15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пособия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специалистам в области здравоохранения, образования, социального обеспечения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культуры, спорта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, и агропромышленного комплекса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прибыв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шим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для работы и проживания в сельские </a:t>
            </a:r>
            <a:r>
              <a:rPr lang="ru-RU" sz="15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населенные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пункты, предоставляются </a:t>
            </a:r>
            <a:r>
              <a:rPr lang="ru-RU" sz="15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 2009 года.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Размер </a:t>
            </a:r>
            <a:r>
              <a:rPr lang="ru-RU" sz="15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подъемного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пособия на одного специалиста </a:t>
            </a:r>
            <a:r>
              <a:rPr lang="ru-RU" sz="15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составля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л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70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месячных </a:t>
            </a:r>
            <a:r>
              <a:rPr lang="ru-RU" sz="15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расчетных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показателей (МРП)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, с июня 2019г. увеличен до </a:t>
            </a:r>
            <a:r>
              <a:rPr lang="ru-RU" sz="15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МРП.</a:t>
            </a:r>
            <a:endParaRPr lang="ru-RU" sz="15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Беспроцентные </a:t>
            </a:r>
            <a:r>
              <a:rPr lang="ru-RU" sz="15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кредиты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на покупку жилья предоставляются с </a:t>
            </a:r>
            <a:r>
              <a:rPr lang="ru-RU" sz="15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2010 года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. Максимальный размер кредита на одного специалиста составлял 630 МРП, с августа 2011 г. он увеличен до 1500 МРП. 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За 2009-20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21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годы подъемные пособия получили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9179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специалист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а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в том числе 6310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специалист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и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образования,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2229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здравоохранения,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147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культуры,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72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спорта,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67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социального обеспечения,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344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–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агропромышленного комплекса и гос.службы - 10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Кредиты на покупку жилья получили всего 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4684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специалистов, в том числе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3148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- специалисты образования,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1126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- здравоохранения,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103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- культуры,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50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спорта,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38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- социального обеспечения,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212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-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агропромышленного комплекса и гос.службы - 7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indent="457200" algn="just">
              <a:lnSpc>
                <a:spcPct val="150000"/>
              </a:lnSpc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В 2022 году подъемные пособия получат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808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специалистов,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бюджетные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кредиты –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556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специалистов.</a:t>
            </a:r>
          </a:p>
          <a:p>
            <a:pPr indent="457200" algn="just">
              <a:lnSpc>
                <a:spcPct val="150000"/>
              </a:lnSpc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По плану на 2023-2024 годы подъемные пособия получат 1556 специалиста, бюджетные кредиты </a:t>
            </a:r>
            <a:r>
              <a:rPr lang="ru-RU" sz="1500">
                <a:latin typeface="Times New Roman" panose="02020603050405020304" pitchFamily="18" charset="0"/>
                <a:ea typeface="SimSun" panose="02010600030101010101" pitchFamily="2" charset="-122"/>
              </a:rPr>
              <a:t>- 1234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специалиста.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4686" y="219153"/>
            <a:ext cx="85566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>
                <a:latin typeface="Times New Roman" panose="02020603050405020304" pitchFamily="18" charset="0"/>
                <a:ea typeface="SimSun" panose="02010600030101010101" pitchFamily="2" charset="-122"/>
              </a:rPr>
              <a:t>Реализация проекта «С дипломом в село» по Алматинской области </a:t>
            </a:r>
            <a:endParaRPr lang="ru-RU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34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29982" y="87648"/>
            <a:ext cx="7219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подъемных пособий, операционных услуг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годы по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9495" y="1012824"/>
          <a:ext cx="9527010" cy="5745165"/>
        </p:xfrm>
        <a:graphic>
          <a:graphicData uri="http://schemas.openxmlformats.org/drawingml/2006/table">
            <a:tbl>
              <a:tblPr/>
              <a:tblGrid>
                <a:gridCol w="681475">
                  <a:extLst>
                    <a:ext uri="{9D8B030D-6E8A-4147-A177-3AD203B41FA5}">
                      <a16:colId xmlns:a16="http://schemas.microsoft.com/office/drawing/2014/main" val="2242170510"/>
                    </a:ext>
                  </a:extLst>
                </a:gridCol>
                <a:gridCol w="1056283">
                  <a:extLst>
                    <a:ext uri="{9D8B030D-6E8A-4147-A177-3AD203B41FA5}">
                      <a16:colId xmlns:a16="http://schemas.microsoft.com/office/drawing/2014/main" val="2187500397"/>
                    </a:ext>
                  </a:extLst>
                </a:gridCol>
                <a:gridCol w="599698">
                  <a:extLst>
                    <a:ext uri="{9D8B030D-6E8A-4147-A177-3AD203B41FA5}">
                      <a16:colId xmlns:a16="http://schemas.microsoft.com/office/drawing/2014/main" val="611183793"/>
                    </a:ext>
                  </a:extLst>
                </a:gridCol>
                <a:gridCol w="599698">
                  <a:extLst>
                    <a:ext uri="{9D8B030D-6E8A-4147-A177-3AD203B41FA5}">
                      <a16:colId xmlns:a16="http://schemas.microsoft.com/office/drawing/2014/main" val="2181901612"/>
                    </a:ext>
                  </a:extLst>
                </a:gridCol>
                <a:gridCol w="717819">
                  <a:extLst>
                    <a:ext uri="{9D8B030D-6E8A-4147-A177-3AD203B41FA5}">
                      <a16:colId xmlns:a16="http://schemas.microsoft.com/office/drawing/2014/main" val="1703442403"/>
                    </a:ext>
                  </a:extLst>
                </a:gridCol>
                <a:gridCol w="715547">
                  <a:extLst>
                    <a:ext uri="{9D8B030D-6E8A-4147-A177-3AD203B41FA5}">
                      <a16:colId xmlns:a16="http://schemas.microsoft.com/office/drawing/2014/main" val="4024922422"/>
                    </a:ext>
                  </a:extLst>
                </a:gridCol>
                <a:gridCol w="590610">
                  <a:extLst>
                    <a:ext uri="{9D8B030D-6E8A-4147-A177-3AD203B41FA5}">
                      <a16:colId xmlns:a16="http://schemas.microsoft.com/office/drawing/2014/main" val="3249248528"/>
                    </a:ext>
                  </a:extLst>
                </a:gridCol>
                <a:gridCol w="586069">
                  <a:extLst>
                    <a:ext uri="{9D8B030D-6E8A-4147-A177-3AD203B41FA5}">
                      <a16:colId xmlns:a16="http://schemas.microsoft.com/office/drawing/2014/main" val="396704861"/>
                    </a:ext>
                  </a:extLst>
                </a:gridCol>
                <a:gridCol w="701918">
                  <a:extLst>
                    <a:ext uri="{9D8B030D-6E8A-4147-A177-3AD203B41FA5}">
                      <a16:colId xmlns:a16="http://schemas.microsoft.com/office/drawing/2014/main" val="1111657555"/>
                    </a:ext>
                  </a:extLst>
                </a:gridCol>
                <a:gridCol w="681475">
                  <a:extLst>
                    <a:ext uri="{9D8B030D-6E8A-4147-A177-3AD203B41FA5}">
                      <a16:colId xmlns:a16="http://schemas.microsoft.com/office/drawing/2014/main" val="1082507657"/>
                    </a:ext>
                  </a:extLst>
                </a:gridCol>
                <a:gridCol w="626957">
                  <a:extLst>
                    <a:ext uri="{9D8B030D-6E8A-4147-A177-3AD203B41FA5}">
                      <a16:colId xmlns:a16="http://schemas.microsoft.com/office/drawing/2014/main" val="1129017623"/>
                    </a:ext>
                  </a:extLst>
                </a:gridCol>
                <a:gridCol w="626957">
                  <a:extLst>
                    <a:ext uri="{9D8B030D-6E8A-4147-A177-3AD203B41FA5}">
                      <a16:colId xmlns:a16="http://schemas.microsoft.com/office/drawing/2014/main" val="643351480"/>
                    </a:ext>
                  </a:extLst>
                </a:gridCol>
                <a:gridCol w="674659">
                  <a:extLst>
                    <a:ext uri="{9D8B030D-6E8A-4147-A177-3AD203B41FA5}">
                      <a16:colId xmlns:a16="http://schemas.microsoft.com/office/drawing/2014/main" val="1560172789"/>
                    </a:ext>
                  </a:extLst>
                </a:gridCol>
                <a:gridCol w="667845">
                  <a:extLst>
                    <a:ext uri="{9D8B030D-6E8A-4147-A177-3AD203B41FA5}">
                      <a16:colId xmlns:a16="http://schemas.microsoft.com/office/drawing/2014/main" val="3746502837"/>
                    </a:ext>
                  </a:extLst>
                </a:gridCol>
              </a:tblGrid>
              <a:tr h="2613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Районы и города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Подъемные пособия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891502"/>
                  </a:ext>
                </a:extLst>
              </a:tr>
              <a:tr h="181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2022г.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2023г.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2024г.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497905"/>
                  </a:ext>
                </a:extLst>
              </a:tr>
              <a:tr h="152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56906"/>
                  </a:ext>
                </a:extLst>
              </a:tr>
              <a:tr h="46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подъемное пособие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опер.услуги фин.агента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подъемное пособие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опер.услуги фин.агента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подъемное пособие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опер.услуги фин.агента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6835"/>
                  </a:ext>
                </a:extLst>
              </a:tr>
              <a:tr h="170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по области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652 269,0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247 494,0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404 775,0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714 594,0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251 925,0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462 669,0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733 117,0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257 235,0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475 882,0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4100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Аксуский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29 759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20 570,0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34 535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23 331,0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36 375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11 708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24 667,0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902006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Алакольский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11 349,0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14 591,0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22 046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15 356,0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0958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Балхашский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15 868,0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18 629,0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19 143,0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86987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Енбекшиказахский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52 029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18 378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33 651,0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22 407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36 373,0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56 172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35 767,0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13270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Ескельдинский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52 727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37 412,0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58 220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40 614,0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55 984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39 259,0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08074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Жамбылский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70 006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33 693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36 313,0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61 922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22 407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39 515,0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62 575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23 415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39 160,0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120119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Илийский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47 677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21 441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26 236,0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54 446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30 438,0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55 297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25 088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30 209,0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25614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Каратальский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19 861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12 509,0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23 874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15 871,0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17 011,0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854846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Карасайский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57 589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21 441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36 148,0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61 620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22 407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39 213,0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61 103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21 743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39 360,0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1661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Кегенский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33 022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17 707,0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35 594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21 189,0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23 582,0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158665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Кербулакский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38 019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12 252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25 767,0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45 134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29 129,0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47 245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30 520,0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00757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Коксуский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41 540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26 837,0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46 884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31 519,0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48 495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32 439,0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42154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Панфиловский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25 936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16 747,0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31 952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12 804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19 148,0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33 241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13 380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19 861,0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614823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Райымбекский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40 523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25 208,0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43 415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29 010,0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47 037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15 053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31 984,0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50212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Саркандский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22 107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14 755,0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17 756,0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27 049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19 021,0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69911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Талгарский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28 118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10 721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17 397,0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32 803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13 125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19 678,0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34 286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13 715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20 571,0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58535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Уйгурский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27 654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18 465,0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28 669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20 986,0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28 401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20 373,0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1868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г.Капшагай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6 943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3 880,0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4 961,0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5 943,0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359672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г.Талдыкорган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11 921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7 326,0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15 529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9 127,0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8 909,0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99239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г.Текели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1 591,0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2 747,0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56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60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063625" y="-76200"/>
            <a:ext cx="7778750" cy="1065323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9588" tIns="19588" rIns="19588" bIns="19588" anchor="ctr"/>
          <a:lstStyle>
            <a:defPPr>
              <a:defRPr lang="ru-RU"/>
            </a:defPPr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/>
              <a:t>Расчет бюджетных кредитов на 2022-2024 годы </a:t>
            </a:r>
          </a:p>
          <a:p>
            <a:r>
              <a:rPr lang="ru-RU" sz="2400" dirty="0"/>
              <a:t>по </a:t>
            </a:r>
            <a:r>
              <a:rPr lang="ru-RU" sz="2400" dirty="0" err="1"/>
              <a:t>Алматинской</a:t>
            </a:r>
            <a:r>
              <a:rPr lang="ru-RU" sz="2400" dirty="0"/>
              <a:t> области</a:t>
            </a:r>
            <a:endParaRPr lang="ru-RU" alt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2321" y="989116"/>
          <a:ext cx="9337928" cy="5773633"/>
        </p:xfrm>
        <a:graphic>
          <a:graphicData uri="http://schemas.openxmlformats.org/drawingml/2006/table">
            <a:tbl>
              <a:tblPr/>
              <a:tblGrid>
                <a:gridCol w="588320">
                  <a:extLst>
                    <a:ext uri="{9D8B030D-6E8A-4147-A177-3AD203B41FA5}">
                      <a16:colId xmlns:a16="http://schemas.microsoft.com/office/drawing/2014/main" val="1048471217"/>
                    </a:ext>
                  </a:extLst>
                </a:gridCol>
                <a:gridCol w="1519824">
                  <a:extLst>
                    <a:ext uri="{9D8B030D-6E8A-4147-A177-3AD203B41FA5}">
                      <a16:colId xmlns:a16="http://schemas.microsoft.com/office/drawing/2014/main" val="650224433"/>
                    </a:ext>
                  </a:extLst>
                </a:gridCol>
                <a:gridCol w="1202786">
                  <a:extLst>
                    <a:ext uri="{9D8B030D-6E8A-4147-A177-3AD203B41FA5}">
                      <a16:colId xmlns:a16="http://schemas.microsoft.com/office/drawing/2014/main" val="4069313048"/>
                    </a:ext>
                  </a:extLst>
                </a:gridCol>
                <a:gridCol w="1196248">
                  <a:extLst>
                    <a:ext uri="{9D8B030D-6E8A-4147-A177-3AD203B41FA5}">
                      <a16:colId xmlns:a16="http://schemas.microsoft.com/office/drawing/2014/main" val="289011035"/>
                    </a:ext>
                  </a:extLst>
                </a:gridCol>
                <a:gridCol w="1215858">
                  <a:extLst>
                    <a:ext uri="{9D8B030D-6E8A-4147-A177-3AD203B41FA5}">
                      <a16:colId xmlns:a16="http://schemas.microsoft.com/office/drawing/2014/main" val="3494795959"/>
                    </a:ext>
                  </a:extLst>
                </a:gridCol>
                <a:gridCol w="1215858">
                  <a:extLst>
                    <a:ext uri="{9D8B030D-6E8A-4147-A177-3AD203B41FA5}">
                      <a16:colId xmlns:a16="http://schemas.microsoft.com/office/drawing/2014/main" val="2491115324"/>
                    </a:ext>
                  </a:extLst>
                </a:gridCol>
                <a:gridCol w="1202786">
                  <a:extLst>
                    <a:ext uri="{9D8B030D-6E8A-4147-A177-3AD203B41FA5}">
                      <a16:colId xmlns:a16="http://schemas.microsoft.com/office/drawing/2014/main" val="1123520998"/>
                    </a:ext>
                  </a:extLst>
                </a:gridCol>
                <a:gridCol w="1196248">
                  <a:extLst>
                    <a:ext uri="{9D8B030D-6E8A-4147-A177-3AD203B41FA5}">
                      <a16:colId xmlns:a16="http://schemas.microsoft.com/office/drawing/2014/main" val="2559513635"/>
                    </a:ext>
                  </a:extLst>
                </a:gridCol>
              </a:tblGrid>
              <a:tr h="3468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Районы и города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Бюджетные кредиты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684788"/>
                  </a:ext>
                </a:extLst>
              </a:tr>
              <a:tr h="320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2022г.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2023г.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2024г.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30723"/>
                  </a:ext>
                </a:extLst>
              </a:tr>
              <a:tr h="65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Сумма, </a:t>
                      </a:r>
                      <a:r>
                        <a:rPr lang="ru-RU" sz="105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тыс.тенге</a:t>
                      </a:r>
                      <a:r>
                        <a:rPr lang="ru-RU" sz="105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(на одного спец-а 1500*3063 =4594500)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Сумма, </a:t>
                      </a:r>
                      <a:r>
                        <a:rPr lang="ru-RU" sz="105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тыс.тенге</a:t>
                      </a:r>
                      <a:r>
                        <a:rPr lang="ru-RU" sz="105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(на одного спец-а 1500*3201 =4801500)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Сумма, </a:t>
                      </a:r>
                      <a:r>
                        <a:rPr lang="ru-RU" sz="105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тыс.тенге</a:t>
                      </a:r>
                      <a:r>
                        <a:rPr lang="ru-RU" sz="105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 (на одного спец-а 1500*3345 =5017500)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59383"/>
                  </a:ext>
                </a:extLst>
              </a:tr>
              <a:tr h="203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по области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2 554 542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2 549 665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3 530 114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98582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Аксуский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137833,0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110496,0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173401,0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1044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Алакольский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73512,0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129641,0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170595,0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6980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Балхашский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73512,0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110435,0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160560,0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64270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Енбекшиказахский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229725,0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148847,0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215753,0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2439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Ескельдинский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229725,0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168053,0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225788,0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560621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Жамбылский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229725,0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168053,0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225788,0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02155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Илийский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137835,0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168053,0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230805,0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24972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Каратальский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91890,0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134442,0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165578,0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2045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Карасайский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252698,0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196862,0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245858,0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64814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Кегенский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183780,0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139244,0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195683,0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14564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Кербулакский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137835,0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134442,0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175613,0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5351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Коксуский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137835,0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187259,0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220770,0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7339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Панфиловский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91890,0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96030,0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140490,0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08110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Райымбекский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160808,0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192060,0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270945,0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61324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Саркандский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91890,0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120038,0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170595,0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45146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Талгарский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68918,0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91229,0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195683,0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709992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Уйгурский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114863,0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100832,0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135473,0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75630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г.Капшагай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45945,0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43214,0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75263,0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52784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г.Талдыкорган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55134,0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72023,0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75263,0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8449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г.Текели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38412,0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60210,0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6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86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48815" y="1448594"/>
            <a:ext cx="9657185" cy="514350"/>
          </a:xfrm>
          <a:prstGeom prst="roundRect">
            <a:avLst>
              <a:gd name="adj" fmla="val 7718"/>
            </a:avLst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txBody>
          <a:bodyPr lIns="19588" tIns="19588" rIns="19588" bIns="19588" anchor="ctr"/>
          <a:lstStyle/>
          <a:p>
            <a:pPr algn="ctr">
              <a:defRPr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108000 - Разработка или корректировка, а также проведение необходимых экспертиз технико-экономических обоснований бюджетных инвестиционных проектов и конкурсных документаций концессионных проектов, консультативное сопровождение концессионных проектов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22"/>
          <p:cNvGraphicFramePr>
            <a:graphicFrameLocks/>
          </p:cNvGraphicFramePr>
          <p:nvPr/>
        </p:nvGraphicFramePr>
        <p:xfrm>
          <a:off x="358775" y="1277938"/>
          <a:ext cx="8424863" cy="500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77835325"/>
              </p:ext>
            </p:extLst>
          </p:nvPr>
        </p:nvGraphicFramePr>
        <p:xfrm>
          <a:off x="444380" y="2647950"/>
          <a:ext cx="8827805" cy="377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83638" y="2136632"/>
            <a:ext cx="15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млн.тенге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34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429389" y="176332"/>
            <a:ext cx="7240586" cy="514350"/>
          </a:xfrm>
          <a:prstGeom prst="roundRect">
            <a:avLst>
              <a:gd name="adj" fmla="val 7718"/>
            </a:avLst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txBody>
          <a:bodyPr lIns="19588" tIns="19588" rIns="19588" bIns="19588" anchor="ctr"/>
          <a:lstStyle/>
          <a:p>
            <a:pPr algn="ctr" eaLnBrk="1" hangingPunct="1">
              <a:defRPr/>
            </a:pPr>
            <a:r>
              <a:rPr lang="kk-KZ" alt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на разработку и проведение экспертиз </a:t>
            </a:r>
          </a:p>
          <a:p>
            <a:pPr algn="ctr" eaLnBrk="1" hangingPunct="1">
              <a:defRPr/>
            </a:pPr>
            <a:r>
              <a:rPr lang="kk-KZ" alt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ТЭО БИП и проектов ГЧП</a:t>
            </a:r>
            <a:endParaRPr lang="ru-RU" alt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390573"/>
              </p:ext>
            </p:extLst>
          </p:nvPr>
        </p:nvGraphicFramePr>
        <p:xfrm>
          <a:off x="739776" y="1277939"/>
          <a:ext cx="8424863" cy="566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64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5182" y="191398"/>
            <a:ext cx="3955634" cy="505909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494"/>
              </p:ext>
            </p:extLst>
          </p:nvPr>
        </p:nvGraphicFramePr>
        <p:xfrm>
          <a:off x="812030" y="5481667"/>
          <a:ext cx="8281937" cy="1329489"/>
        </p:xfrm>
        <a:graphic>
          <a:graphicData uri="http://schemas.openxmlformats.org/drawingml/2006/table">
            <a:tbl>
              <a:tblPr firstRow="1" bandRow="1"/>
              <a:tblGrid>
                <a:gridCol w="2340621">
                  <a:extLst>
                    <a:ext uri="{9D8B030D-6E8A-4147-A177-3AD203B41FA5}">
                      <a16:colId xmlns:a16="http://schemas.microsoft.com/office/drawing/2014/main" val="4200492481"/>
                    </a:ext>
                  </a:extLst>
                </a:gridCol>
                <a:gridCol w="2052545">
                  <a:extLst>
                    <a:ext uri="{9D8B030D-6E8A-4147-A177-3AD203B41FA5}">
                      <a16:colId xmlns:a16="http://schemas.microsoft.com/office/drawing/2014/main" val="2132113996"/>
                    </a:ext>
                  </a:extLst>
                </a:gridCol>
                <a:gridCol w="2304351">
                  <a:extLst>
                    <a:ext uri="{9D8B030D-6E8A-4147-A177-3AD203B41FA5}">
                      <a16:colId xmlns:a16="http://schemas.microsoft.com/office/drawing/2014/main" val="967516550"/>
                    </a:ext>
                  </a:extLst>
                </a:gridCol>
                <a:gridCol w="1584420">
                  <a:extLst>
                    <a:ext uri="{9D8B030D-6E8A-4147-A177-3AD203B41FA5}">
                      <a16:colId xmlns:a16="http://schemas.microsoft.com/office/drawing/2014/main" val="1060314192"/>
                    </a:ext>
                  </a:extLst>
                </a:gridCol>
              </a:tblGrid>
              <a:tr h="13294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Ответственные</a:t>
                      </a:r>
                      <a:r>
                        <a:rPr lang="ru-RU" sz="800" b="1" kern="1200" baseline="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 размещение</a:t>
                      </a:r>
                      <a:r>
                        <a:rPr lang="ru-RU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Управление</a:t>
                      </a:r>
                      <a:r>
                        <a:rPr lang="ru-RU" sz="800" b="1" kern="1200" baseline="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экономики и бюджетного планирования </a:t>
                      </a:r>
                      <a:r>
                        <a:rPr lang="ru-RU" sz="800" b="1" kern="1200" baseline="0" noProof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800" b="1" kern="1200" baseline="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baseline="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Главный специалист отдела мониторинга и внутреннего анализа </a:t>
                      </a:r>
                      <a:r>
                        <a:rPr lang="ru-RU" sz="800" b="1" kern="1200" baseline="0" noProof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Дуйсенбеков</a:t>
                      </a:r>
                      <a:r>
                        <a:rPr lang="ru-RU" sz="800" b="1" kern="1200" baseline="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А.А.</a:t>
                      </a:r>
                      <a:endParaRPr lang="ru-RU" sz="800" b="1" kern="12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</a:t>
                      </a:r>
                      <a:r>
                        <a:rPr lang="ru-RU" sz="800" b="1" kern="1200" baseline="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отдела</a:t>
                      </a:r>
                      <a:endParaRPr lang="ru-RU" sz="800" b="1" kern="12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Жексенбаева</a:t>
                      </a:r>
                      <a:r>
                        <a:rPr lang="ru-RU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kern="1200" baseline="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Г.С.</a:t>
                      </a:r>
                      <a:endParaRPr lang="ru-RU" sz="800" b="1" kern="12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Телефон: +7 (707) 8285745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e-mail</a:t>
                      </a:r>
                      <a:r>
                        <a:rPr lang="ru-RU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economy</a:t>
                      </a:r>
                      <a:r>
                        <a:rPr lang="ru-RU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kern="1200" noProof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almobl</a:t>
                      </a:r>
                      <a:r>
                        <a:rPr lang="ru-RU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@mail.ru</a:t>
                      </a:r>
                      <a:endParaRPr lang="kk-KZ" sz="800" b="0" kern="12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Исполнители: </a:t>
                      </a:r>
                      <a:r>
                        <a:rPr lang="ru-RU" sz="800" b="1" noProof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Дуйсенбеков</a:t>
                      </a:r>
                      <a:r>
                        <a:rPr lang="ru-RU" sz="800" b="1" baseline="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А.А.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Телефон: +7 (</a:t>
                      </a:r>
                      <a:r>
                        <a:rPr lang="en-US" sz="800" b="1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</a:t>
                      </a:r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800" b="1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8285745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b="1" noProof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economy</a:t>
                      </a:r>
                      <a:r>
                        <a:rPr lang="ru-RU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800" b="1" kern="1200" noProof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almobl</a:t>
                      </a:r>
                      <a:r>
                        <a:rPr lang="ru-RU" sz="8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@mail.ru</a:t>
                      </a:r>
                      <a:endParaRPr lang="en-US" sz="800" b="1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800" b="1" noProof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Мекен</a:t>
                      </a:r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noProof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жайы</a:t>
                      </a:r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kk-KZ" sz="800" b="0" baseline="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Алматинская область город Конаев пр-кт Жамбыла 13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75836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186292"/>
            <a:ext cx="5795405" cy="39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03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1352</Words>
  <Application>Microsoft Office PowerPoint</Application>
  <PresentationFormat>Лист A4 (210x297 мм)</PresentationFormat>
  <Paragraphs>555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User</cp:lastModifiedBy>
  <cp:revision>58</cp:revision>
  <cp:lastPrinted>2020-02-27T10:32:42Z</cp:lastPrinted>
  <dcterms:created xsi:type="dcterms:W3CDTF">2019-11-04T04:53:09Z</dcterms:created>
  <dcterms:modified xsi:type="dcterms:W3CDTF">2022-11-11T09:45:15Z</dcterms:modified>
</cp:coreProperties>
</file>