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sldIdLst>
    <p:sldId id="349" r:id="rId2"/>
    <p:sldId id="365" r:id="rId3"/>
    <p:sldId id="364" r:id="rId4"/>
    <p:sldId id="358" r:id="rId5"/>
    <p:sldId id="359" r:id="rId6"/>
    <p:sldId id="356" r:id="rId7"/>
    <p:sldId id="360" r:id="rId8"/>
    <p:sldId id="366" r:id="rId9"/>
    <p:sldId id="367" r:id="rId10"/>
    <p:sldId id="361" r:id="rId11"/>
    <p:sldId id="362" r:id="rId12"/>
    <p:sldId id="363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D97FF"/>
    <a:srgbClr val="C9D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-25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9232754188857"/>
          <c:y val="6.8058794613952686E-2"/>
          <c:w val="0.72850878199977043"/>
          <c:h val="0.692219812855366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2677623993651205E-2"/>
                  <c:y val="-1.23743262934459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5168.1000000000004</c:v>
                </c:pt>
                <c:pt idx="1">
                  <c:v>5909.9</c:v>
                </c:pt>
                <c:pt idx="2">
                  <c:v>5951.6</c:v>
                </c:pt>
                <c:pt idx="3">
                  <c:v>7730.6</c:v>
                </c:pt>
                <c:pt idx="4">
                  <c:v>6139.4</c:v>
                </c:pt>
                <c:pt idx="5">
                  <c:v>6229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521664"/>
        <c:axId val="273809792"/>
      </c:barChart>
      <c:catAx>
        <c:axId val="273521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73809792"/>
        <c:crosses val="autoZero"/>
        <c:auto val="1"/>
        <c:lblAlgn val="ctr"/>
        <c:lblOffset val="100"/>
        <c:noMultiLvlLbl val="0"/>
      </c:catAx>
      <c:valAx>
        <c:axId val="273809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3521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491219056844199E-2"/>
          <c:y val="2.8071779030013497E-2"/>
          <c:w val="0.85120277214966389"/>
          <c:h val="0.92154416968523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Жалпы сипаттағы мемлекеттік қызметтер</c:v>
                </c:pt>
                <c:pt idx="1">
                  <c:v>Қорғаныс</c:v>
                </c:pt>
                <c:pt idx="2">
                  <c:v>Қоғамдық тәртіп</c:v>
                </c:pt>
                <c:pt idx="3">
                  <c:v>Білім беру</c:v>
                </c:pt>
                <c:pt idx="4">
                  <c:v>Әлеуметтік қамсыздандыру</c:v>
                </c:pt>
                <c:pt idx="5">
                  <c:v>Тұрғын үй коммуналдық шаруашылығы</c:v>
                </c:pt>
                <c:pt idx="6">
                  <c:v>Мәдениет, спорт, туризм және ақпараттық кеңістік</c:v>
                </c:pt>
                <c:pt idx="7">
                  <c:v>Ауыл, су, орман, балық шаруашылығы</c:v>
                </c:pt>
                <c:pt idx="8">
                  <c:v>Өнеркәсіп, сәулет, қалақұрылысы және құрылыс қызметі</c:v>
                </c:pt>
                <c:pt idx="9">
                  <c:v>Көлік және коммуникация</c:v>
                </c:pt>
                <c:pt idx="10">
                  <c:v>Өзгелер</c:v>
                </c:pt>
                <c:pt idx="11">
                  <c:v>Трансферттер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 formatCode="#,##0.00">
                  <c:v>681.4</c:v>
                </c:pt>
                <c:pt idx="1">
                  <c:v>11.4</c:v>
                </c:pt>
                <c:pt idx="2">
                  <c:v>3</c:v>
                </c:pt>
                <c:pt idx="3">
                  <c:v>3965.4</c:v>
                </c:pt>
                <c:pt idx="4">
                  <c:v>328.2</c:v>
                </c:pt>
                <c:pt idx="5">
                  <c:v>546.6</c:v>
                </c:pt>
                <c:pt idx="6">
                  <c:v>474.1</c:v>
                </c:pt>
                <c:pt idx="7">
                  <c:v>361.9</c:v>
                </c:pt>
                <c:pt idx="8">
                  <c:v>53.2</c:v>
                </c:pt>
                <c:pt idx="9">
                  <c:v>162.80000000000001</c:v>
                </c:pt>
                <c:pt idx="10">
                  <c:v>485.6</c:v>
                </c:pt>
                <c:pt idx="11">
                  <c:v>727.7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Жалпы сипаттағы мемлекеттік қызметтер</c:v>
                </c:pt>
                <c:pt idx="1">
                  <c:v>Қорғаныс</c:v>
                </c:pt>
                <c:pt idx="2">
                  <c:v>Қоғамдық тәртіп</c:v>
                </c:pt>
                <c:pt idx="3">
                  <c:v>Білім беру</c:v>
                </c:pt>
                <c:pt idx="4">
                  <c:v>Әлеуметтік қамсыздандыру</c:v>
                </c:pt>
                <c:pt idx="5">
                  <c:v>Тұрғын үй коммуналдық шаруашылығы</c:v>
                </c:pt>
                <c:pt idx="6">
                  <c:v>Мәдениет, спорт, туризм және ақпараттық кеңістік</c:v>
                </c:pt>
                <c:pt idx="7">
                  <c:v>Ауыл, су, орман, балық шаруашылығы</c:v>
                </c:pt>
                <c:pt idx="8">
                  <c:v>Өнеркәсіп, сәулет, қалақұрылысы және құрылыс қызметі</c:v>
                </c:pt>
                <c:pt idx="9">
                  <c:v>Көлік және коммуникация</c:v>
                </c:pt>
                <c:pt idx="10">
                  <c:v>Өзгелер</c:v>
                </c:pt>
                <c:pt idx="11">
                  <c:v>Трансферттер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583.79999999999995</c:v>
                </c:pt>
                <c:pt idx="1">
                  <c:v>12.6</c:v>
                </c:pt>
                <c:pt idx="2">
                  <c:v>3.2</c:v>
                </c:pt>
                <c:pt idx="3">
                  <c:v>3714.5</c:v>
                </c:pt>
                <c:pt idx="4">
                  <c:v>239.5</c:v>
                </c:pt>
                <c:pt idx="5">
                  <c:v>235.9</c:v>
                </c:pt>
                <c:pt idx="6">
                  <c:v>421.7</c:v>
                </c:pt>
                <c:pt idx="7">
                  <c:v>293.7</c:v>
                </c:pt>
                <c:pt idx="8">
                  <c:v>17.5</c:v>
                </c:pt>
                <c:pt idx="9">
                  <c:v>100</c:v>
                </c:pt>
                <c:pt idx="10">
                  <c:v>25</c:v>
                </c:pt>
                <c:pt idx="11">
                  <c:v>482.7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Жалпы сипаттағы мемлекеттік қызметтер</c:v>
                </c:pt>
                <c:pt idx="1">
                  <c:v>Қорғаныс</c:v>
                </c:pt>
                <c:pt idx="2">
                  <c:v>Қоғамдық тәртіп</c:v>
                </c:pt>
                <c:pt idx="3">
                  <c:v>Білім беру</c:v>
                </c:pt>
                <c:pt idx="4">
                  <c:v>Әлеуметтік қамсыздандыру</c:v>
                </c:pt>
                <c:pt idx="5">
                  <c:v>Тұрғын үй коммуналдық шаруашылығы</c:v>
                </c:pt>
                <c:pt idx="6">
                  <c:v>Мәдениет, спорт, туризм және ақпараттық кеңістік</c:v>
                </c:pt>
                <c:pt idx="7">
                  <c:v>Ауыл, су, орман, балық шаруашылығы</c:v>
                </c:pt>
                <c:pt idx="8">
                  <c:v>Өнеркәсіп, сәулет, қалақұрылысы және құрылыс қызметі</c:v>
                </c:pt>
                <c:pt idx="9">
                  <c:v>Көлік және коммуникация</c:v>
                </c:pt>
                <c:pt idx="10">
                  <c:v>Өзгелер</c:v>
                </c:pt>
                <c:pt idx="11">
                  <c:v>Трансферттер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595.5</c:v>
                </c:pt>
                <c:pt idx="1">
                  <c:v>13.1</c:v>
                </c:pt>
                <c:pt idx="2">
                  <c:v>3.3</c:v>
                </c:pt>
                <c:pt idx="3">
                  <c:v>3739.5</c:v>
                </c:pt>
                <c:pt idx="4">
                  <c:v>252.5</c:v>
                </c:pt>
                <c:pt idx="5">
                  <c:v>243.5</c:v>
                </c:pt>
                <c:pt idx="6">
                  <c:v>441.9</c:v>
                </c:pt>
                <c:pt idx="7">
                  <c:v>303.39999999999998</c:v>
                </c:pt>
                <c:pt idx="8">
                  <c:v>18</c:v>
                </c:pt>
                <c:pt idx="9">
                  <c:v>117.3</c:v>
                </c:pt>
                <c:pt idx="10">
                  <c:v>26</c:v>
                </c:pt>
                <c:pt idx="11">
                  <c:v>475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759296"/>
        <c:axId val="258765184"/>
      </c:barChart>
      <c:catAx>
        <c:axId val="258759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58765184"/>
        <c:crosses val="autoZero"/>
        <c:auto val="1"/>
        <c:lblAlgn val="ctr"/>
        <c:lblOffset val="100"/>
        <c:noMultiLvlLbl val="0"/>
      </c:catAx>
      <c:valAx>
        <c:axId val="25876518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587592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0.23815</cdr:x>
      <cdr:y>0.05662</cdr:y>
    </cdr:from>
    <cdr:to>
      <cdr:x>0.39947</cdr:x>
      <cdr:y>0.18213</cdr:y>
    </cdr:to>
    <cdr:sp macro="" textlink="">
      <cdr:nvSpPr>
        <cdr:cNvPr id="2" name="TextBox 23"/>
        <cdr:cNvSpPr txBox="1"/>
      </cdr:nvSpPr>
      <cdr:spPr>
        <a:xfrm xmlns:a="http://schemas.openxmlformats.org/drawingml/2006/main">
          <a:off x="1308752" y="124963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БОЛЖАМ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0.23815</cdr:x>
      <cdr:y>0.17649</cdr:y>
    </cdr:from>
    <cdr:to>
      <cdr:x>0.39947</cdr:x>
      <cdr:y>0.302</cdr:y>
    </cdr:to>
    <cdr:sp macro="" textlink="">
      <cdr:nvSpPr>
        <cdr:cNvPr id="3" name="TextBox 23"/>
        <cdr:cNvSpPr txBox="1"/>
      </cdr:nvSpPr>
      <cdr:spPr>
        <a:xfrm xmlns:a="http://schemas.openxmlformats.org/drawingml/2006/main">
          <a:off x="1308752" y="389519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БОЛЖАМ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0.23815</cdr:x>
      <cdr:y>0.2856</cdr:y>
    </cdr:from>
    <cdr:to>
      <cdr:x>0.39947</cdr:x>
      <cdr:y>0.41111</cdr:y>
    </cdr:to>
    <cdr:sp macro="" textlink="">
      <cdr:nvSpPr>
        <cdr:cNvPr id="4" name="TextBox 23"/>
        <cdr:cNvSpPr txBox="1"/>
      </cdr:nvSpPr>
      <cdr:spPr>
        <a:xfrm xmlns:a="http://schemas.openxmlformats.org/drawingml/2006/main">
          <a:off x="1308752" y="630324"/>
          <a:ext cx="88657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k-KZ" sz="1200" b="1" dirty="0" smtClean="0"/>
            <a:t>БОЛЖАМ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8135"/>
          </a:xfrm>
          <a:prstGeom prst="rect">
            <a:avLst/>
          </a:prstGeom>
        </p:spPr>
        <p:txBody>
          <a:bodyPr vert="horz" lIns="93098" tIns="46548" rIns="93098" bIns="465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4"/>
            <a:ext cx="2945659" cy="498135"/>
          </a:xfrm>
          <a:prstGeom prst="rect">
            <a:avLst/>
          </a:prstGeom>
        </p:spPr>
        <p:txBody>
          <a:bodyPr vert="horz" lIns="93098" tIns="46548" rIns="93098" bIns="46548" rtlCol="0"/>
          <a:lstStyle>
            <a:lvl1pPr algn="r">
              <a:defRPr sz="1200"/>
            </a:lvl1pPr>
          </a:lstStyle>
          <a:p>
            <a:fld id="{E7B51C9F-4050-42E5-80B5-7A6D199A4A3E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8" tIns="46548" rIns="93098" bIns="465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4"/>
            <a:ext cx="5438140" cy="3909238"/>
          </a:xfrm>
          <a:prstGeom prst="rect">
            <a:avLst/>
          </a:prstGeom>
        </p:spPr>
        <p:txBody>
          <a:bodyPr vert="horz" lIns="93098" tIns="46548" rIns="93098" bIns="4654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8134"/>
          </a:xfrm>
          <a:prstGeom prst="rect">
            <a:avLst/>
          </a:prstGeom>
        </p:spPr>
        <p:txBody>
          <a:bodyPr vert="horz" lIns="93098" tIns="46548" rIns="93098" bIns="465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8134"/>
          </a:xfrm>
          <a:prstGeom prst="rect">
            <a:avLst/>
          </a:prstGeom>
        </p:spPr>
        <p:txBody>
          <a:bodyPr vert="horz" lIns="93098" tIns="46548" rIns="93098" bIns="46548" rtlCol="0" anchor="b"/>
          <a:lstStyle>
            <a:lvl1pPr algn="r">
              <a:defRPr sz="1200"/>
            </a:lvl1pPr>
          </a:lstStyle>
          <a:p>
            <a:fld id="{5755005C-32BA-4938-AC68-1F0688C37E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20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6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3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2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6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3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6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6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7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8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49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23.04.2020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86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-1382"/>
            <a:ext cx="12202104" cy="6872160"/>
            <a:chOff x="0" y="-1382"/>
            <a:chExt cx="12202104" cy="687216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088" y="6286500"/>
              <a:ext cx="12192000" cy="58427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2086711"/>
              <a:ext cx="12192000" cy="206210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 жылға арналған ауданның</a:t>
              </a:r>
            </a:p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«жоспарлау сатысындағы АЗАМАТТЫҚ БЮДЖЕТТІНІҢ» </a:t>
              </a:r>
            </a:p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kk-KZ" sz="32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қалыптастыру, бекіту, </a:t>
              </a:r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нақтылау)</a:t>
              </a:r>
            </a:p>
            <a:p>
              <a:pPr algn="ctr"/>
              <a:r>
                <a:rPr lang="kk-KZ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есебі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104" y="-1382"/>
              <a:ext cx="12192000" cy="72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200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АҚТОҒАЙ АУДАНЫНЫҢ ЭКОНОМИКА ЖӘНЕ ҚАРЖЫ БӨЛІМІ</a:t>
              </a:r>
              <a:endParaRPr lang="en-US" sz="2000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16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 АСЫРЫЛАТЫН БЮДЖЕТТІК ИНВЕСТИЦИЯЛЫҚ ЖОБАЛАР ТІЗІМІ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896884"/>
              </p:ext>
            </p:extLst>
          </p:nvPr>
        </p:nvGraphicFramePr>
        <p:xfrm>
          <a:off x="249385" y="997530"/>
          <a:ext cx="11732818" cy="4607032"/>
        </p:xfrm>
        <a:graphic>
          <a:graphicData uri="http://schemas.openxmlformats.org/drawingml/2006/table">
            <a:tbl>
              <a:tblPr/>
              <a:tblGrid>
                <a:gridCol w="570012"/>
                <a:gridCol w="9785268"/>
                <a:gridCol w="1377538"/>
              </a:tblGrid>
              <a:tr h="332502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Жобалардың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атауы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Есепті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жылға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қаржыландыру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жоспары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мың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теңге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БЮДЖЕТТІК ДАМУ БАҒДАРЛАМАЛАРЫ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189 115,0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ИНВЕСТИЦИЯЛЫҚ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ЖОБАЛАР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189 115,0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ТҰРҒЫН-ҮЙ КОММУНАЛДЫҚ ШАРУАШЫЛЫҒЫ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144 615,0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Ақтоғай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ауылындағы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Оразалина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№874-875,№876-877,Сана би №878-879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көшелерінде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орналасқан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екіпәтерлі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тұрғын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үйлер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құрылысы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104 165,0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Сарышаган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кентіндегі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12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пәтерлі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қабатты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тұрғын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үй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құрылысының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жұмыс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жобасын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кешенді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ведомствадан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сараптамадан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өткізу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солтүстік-батыс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шағын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ауданына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тұрғын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үй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әзірлеу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5 100,0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ауылының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Оразалин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көшесінде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орналасқан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екіпәтерлі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тұрғын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үйлердің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инженерлік-коммуникациялық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инфрақұрылымын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жайластыру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18 155,0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солтүстік-батыс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шағын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ауданының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инженерлік-коммуникациялық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инфрақұрылымын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сумен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қамтамасыз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ету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кәріз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жүйесі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абаттандыру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жылу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желісі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телефон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желісі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жайластыру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жұмыс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жобасын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кешенді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ведомствадан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сараптамадан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өткізу</a:t>
                      </a:r>
                      <a:endParaRPr lang="ru-RU" sz="1200" b="0" i="1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Сарышаган 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кент</a:t>
                      </a:r>
                      <a:r>
                        <a:rPr lang="kk-KZ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інің</a:t>
                      </a:r>
                      <a:r>
                        <a:rPr lang="kk-KZ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су беру желілерінің (4 кезек) құрылысы бойынша ЖСҚ сараптамадан өткізу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1 018,0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Куаныш,Жаланаш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ауылдарының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су беру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желілерін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сараптамадан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өткізу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2 150,0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Ушарал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су беру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желілерін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әзірлеу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10 882,0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МӘДЕНИТ, СПОРТ, ТУРИЗМ ЖӘНЕ АҚПАРАТТЫҚ КЕҢІСТІК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28 500,0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Сарышаган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кентіне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денешынықтыру-сауықтыру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кешенін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әзірлеу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10 806,0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жүзу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бассейнін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әзірлеу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14 876,0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стадионын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қайта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кешенді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ведомствадан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сараптамадан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өткізу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2 818,0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3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су,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орман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шаруашылығы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ерекше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қорғалатын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табиғи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аумақтар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қоршаған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ортаны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және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жануарлар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дүниесін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қорғау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қатынастары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16 000,0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Караменде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би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моласын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әзірлеу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2 368,0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Кежек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моласын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салу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12 676,0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нысан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Актогай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ауылына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ветеринариялық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пункт салу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бойынша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ЖСҚ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кешенді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ведомствадан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сараптамадан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өткізу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956,0</a:t>
                      </a:r>
                    </a:p>
                  </a:txBody>
                  <a:tcPr marL="2259" marR="2259" marT="2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84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 БЮДЖЕТІНІҢ ТАПШЫЛЫҒЫ (ПРОФИЦИТІ)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2411" y="1049507"/>
            <a:ext cx="11459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Times New Roman"/>
                <a:ea typeface="Calibri"/>
              </a:rPr>
              <a:t>Ақтоғай ауданы маслихатының 44 сессиясының 26.12.2019ж. №350 шешіміне (3 деңгейлі бюджет) және 45 сессиясының 30.12.2019ж. №367 шешіміне (4 деңгейлі бюджет) сәйкес </a:t>
            </a:r>
            <a:r>
              <a:rPr lang="kk-KZ" b="1" dirty="0" smtClean="0">
                <a:solidFill>
                  <a:srgbClr val="006600"/>
                </a:solidFill>
                <a:latin typeface="Times New Roman"/>
                <a:ea typeface="Calibri"/>
              </a:rPr>
              <a:t>аудан бюджетінің тапшылығы (профициті) – алу 26 686,0 мың теңгені </a:t>
            </a:r>
            <a:r>
              <a:rPr lang="kk-KZ" dirty="0" smtClean="0">
                <a:latin typeface="Times New Roman"/>
                <a:ea typeface="Calibri"/>
              </a:rPr>
              <a:t>құрайды</a:t>
            </a:r>
            <a:r>
              <a:rPr lang="kk-KZ" b="1" dirty="0" smtClean="0">
                <a:latin typeface="Times New Roman"/>
                <a:ea typeface="Calibri"/>
              </a:rPr>
              <a:t>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943972"/>
              </p:ext>
            </p:extLst>
          </p:nvPr>
        </p:nvGraphicFramePr>
        <p:xfrm>
          <a:off x="660031" y="2398006"/>
          <a:ext cx="11215295" cy="2261622"/>
        </p:xfrm>
        <a:graphic>
          <a:graphicData uri="http://schemas.openxmlformats.org/drawingml/2006/table">
            <a:tbl>
              <a:tblPr firstRow="1" firstCol="1" bandRow="1"/>
              <a:tblGrid>
                <a:gridCol w="313746"/>
                <a:gridCol w="510639"/>
                <a:gridCol w="534389"/>
                <a:gridCol w="8797857"/>
                <a:gridCol w="1058664"/>
              </a:tblGrid>
              <a:tr h="27396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Функционалдық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Сомасы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мың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теңге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Функционалдық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кіші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топ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бағдарламалардың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әкiмшiсi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бағдарлама</a:t>
                      </a: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V. Бюджет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тапшылығы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профициті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-26 686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VI.Бюджет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тапшылығын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қаржыландыру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профицитін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пайдалану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ru-RU" sz="14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686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23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АУДАННЫҢ БЮДЖЕТТІК БАҒДАРЛАМА ӘКІМГЕРЛЕРІНІҢ БЮДЖЕТТІК БАҒДАРЛАМАЛАРЫ ТУРАЛЫ</a:t>
            </a:r>
            <a:endParaRPr lang="ru-RU" sz="20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940574"/>
              </p:ext>
            </p:extLst>
          </p:nvPr>
        </p:nvGraphicFramePr>
        <p:xfrm>
          <a:off x="0" y="757557"/>
          <a:ext cx="12191999" cy="5986100"/>
        </p:xfrm>
        <a:graphic>
          <a:graphicData uri="http://schemas.openxmlformats.org/drawingml/2006/table">
            <a:tbl>
              <a:tblPr firstRow="1" firstCol="1" bandRow="1"/>
              <a:tblGrid>
                <a:gridCol w="329512"/>
                <a:gridCol w="4539371"/>
                <a:gridCol w="2244436"/>
                <a:gridCol w="1746932"/>
                <a:gridCol w="1647568"/>
                <a:gridCol w="1684180"/>
              </a:tblGrid>
              <a:tr h="560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ББӘ </a:t>
                      </a:r>
                      <a:r>
                        <a:rPr lang="ru-RU" sz="11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атауы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бағдарламалар</a:t>
                      </a:r>
                      <a:r>
                        <a:rPr lang="ru-RU" sz="11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b="1" dirty="0" err="1" smtClean="0">
                          <a:effectLst/>
                          <a:latin typeface="Times New Roman"/>
                          <a:cs typeface="Times New Roman"/>
                        </a:rPr>
                        <a:t>Қаржыландыру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err="1" smtClean="0">
                          <a:effectLst/>
                          <a:latin typeface="Times New Roman"/>
                          <a:cs typeface="Times New Roman"/>
                        </a:rPr>
                        <a:t>көлемі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100" b="1" baseline="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="1" baseline="0" dirty="0" err="1" smtClean="0">
                          <a:effectLst/>
                          <a:latin typeface="Times New Roman"/>
                          <a:cs typeface="Times New Roman"/>
                        </a:rPr>
                        <a:t>мың</a:t>
                      </a:r>
                      <a:r>
                        <a:rPr lang="ru-RU" sz="1100" b="1" baseline="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="1" baseline="0" dirty="0" err="1" smtClean="0">
                          <a:effectLst/>
                          <a:latin typeface="Times New Roman"/>
                          <a:cs typeface="Times New Roman"/>
                        </a:rPr>
                        <a:t>теңге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Тікелей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нәтижелер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" algn="ctr"/>
                      <a:r>
                        <a:rPr lang="ru-RU" sz="1100" b="1" dirty="0" err="1" smtClean="0">
                          <a:effectLst/>
                          <a:latin typeface="Times New Roman"/>
                          <a:cs typeface="Times New Roman"/>
                        </a:rPr>
                        <a:t>Түпкілікті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err="1" smtClean="0">
                          <a:effectLst/>
                          <a:latin typeface="Times New Roman"/>
                          <a:cs typeface="Times New Roman"/>
                        </a:rPr>
                        <a:t>нәтижелер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cs typeface="Times New Roman"/>
                        </a:rPr>
                        <a:t> саны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5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Аудандық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маслихат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26 472,0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әкімінің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аппараты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effectLst/>
                          <a:latin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140 762,0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12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жұмыспен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қамту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бағдарламалар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318 649,0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8790" algn="ctr"/>
                        </a:tabLst>
                      </a:pP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мәдениет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тілдерді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дамыту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349 304,0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ішкі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саясат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60 586,0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6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экономика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қаржы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921 864,0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7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ауыл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шаруашылығы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31 768,0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8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құрылыс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332 485,0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16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9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білім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3 740 053,0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10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дене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шынықтыру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спорт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103 647,0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ветеринария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201 370,0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12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жер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қатынастары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сәулет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қала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құрылысы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91 546,0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ТҮКШ, АЖ, ЖК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тұрғын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үй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инспекциясы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endParaRPr lang="ru-RU" sz="1100" dirty="0" smtClean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727 551,0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14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Ауданның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кәсіпкерлік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өнеркәсіп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бөлімі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15 709,0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1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1485900" algn="l"/>
                        </a:tabLst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15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4859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Ауыл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ауылдық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округтер</a:t>
                      </a:r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cs typeface="Times New Roman"/>
                        </a:rPr>
                        <a:t>және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кенттер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әкімдерінің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 аппараты (1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ауыл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, 2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кент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, 14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ауылдық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cs typeface="Times New Roman"/>
                        </a:rPr>
                        <a:t>округтер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effectLst/>
                          <a:latin typeface="Calibri"/>
                          <a:cs typeface="Times New Roman"/>
                        </a:rPr>
                        <a:t>99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" algn="ctr"/>
                      <a:r>
                        <a:rPr lang="ru-RU" sz="1100" dirty="0" smtClean="0">
                          <a:effectLst/>
                          <a:latin typeface="+mn-lt"/>
                          <a:cs typeface="Times New Roman"/>
                        </a:rPr>
                        <a:t>753 526,0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/>
                          <a:cs typeface="Times New Roman"/>
                        </a:rPr>
                        <a:t>99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3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4" y="-1382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ҚҰРМЕТТІ САЙТ ҚОНАҚТАРЫ!</a:t>
            </a:r>
            <a:endParaRPr lang="en-US" sz="2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280267" y="1469571"/>
            <a:ext cx="11651673" cy="38505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/>
              <a:t>		</a:t>
            </a:r>
            <a:r>
              <a:rPr lang="ru-RU" sz="1800" dirty="0" err="1">
                <a:effectLst/>
              </a:rPr>
              <a:t>Сіздің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назарыңызға</a:t>
            </a:r>
            <a:r>
              <a:rPr lang="ru-RU" sz="1800" dirty="0">
                <a:effectLst/>
              </a:rPr>
              <a:t> </a:t>
            </a:r>
            <a:r>
              <a:rPr lang="ru-RU" sz="1800" dirty="0" smtClean="0">
                <a:effectLst/>
              </a:rPr>
              <a:t>2020 – 2022 </a:t>
            </a:r>
            <a:r>
              <a:rPr lang="ru-RU" sz="1800" dirty="0" err="1" smtClean="0">
                <a:effectLst/>
              </a:rPr>
              <a:t>жылдарға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>
                <a:effectLst/>
              </a:rPr>
              <a:t>арналған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 smtClean="0">
                <a:effectLst/>
              </a:rPr>
              <a:t>ауданның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азаматтық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бюджетін</a:t>
            </a:r>
            <a:r>
              <a:rPr lang="ru-RU" sz="1800" dirty="0" smtClean="0">
                <a:effectLst/>
              </a:rPr>
              <a:t>, </a:t>
            </a:r>
            <a:r>
              <a:rPr lang="ru-RU" sz="1800" dirty="0">
                <a:effectLst/>
              </a:rPr>
              <a:t>оны </a:t>
            </a:r>
            <a:r>
              <a:rPr lang="ru-RU" sz="1800" dirty="0" err="1">
                <a:effectLst/>
              </a:rPr>
              <a:t>қалыптастыру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параметрлері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және</a:t>
            </a:r>
            <a:r>
              <a:rPr lang="ru-RU" sz="1800" dirty="0">
                <a:effectLst/>
              </a:rPr>
              <a:t> бюджет </a:t>
            </a:r>
            <a:r>
              <a:rPr lang="ru-RU" sz="1800" dirty="0" err="1">
                <a:effectLst/>
              </a:rPr>
              <a:t>шығыстарының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бағыттары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туралы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 smtClean="0">
                <a:effectLst/>
              </a:rPr>
              <a:t>ақпарат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ұсынылады</a:t>
            </a:r>
            <a:r>
              <a:rPr lang="ru-RU" sz="1800" dirty="0" smtClean="0">
                <a:effectLst/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 smtClean="0">
                <a:effectLst/>
              </a:rPr>
              <a:t>    		</a:t>
            </a:r>
            <a:r>
              <a:rPr lang="ru-RU" sz="1800" dirty="0" err="1" smtClean="0">
                <a:effectLst/>
              </a:rPr>
              <a:t>Аудандық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бюджетті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>
                <a:effectLst/>
              </a:rPr>
              <a:t>Қазақстан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Республикасы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Қаржы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министрінің</a:t>
            </a:r>
            <a:r>
              <a:rPr lang="ru-RU" sz="1800" dirty="0">
                <a:effectLst/>
              </a:rPr>
              <a:t> 2014 </a:t>
            </a:r>
            <a:r>
              <a:rPr lang="ru-RU" sz="1800" dirty="0" err="1">
                <a:effectLst/>
              </a:rPr>
              <a:t>жылғы</a:t>
            </a:r>
            <a:r>
              <a:rPr lang="ru-RU" sz="1800" dirty="0">
                <a:effectLst/>
              </a:rPr>
              <a:t> 31 </a:t>
            </a:r>
            <a:r>
              <a:rPr lang="ru-RU" sz="1800" dirty="0" err="1">
                <a:effectLst/>
              </a:rPr>
              <a:t>қазандағы</a:t>
            </a:r>
            <a:r>
              <a:rPr lang="ru-RU" sz="1800" dirty="0">
                <a:effectLst/>
              </a:rPr>
              <a:t> №470 </a:t>
            </a:r>
            <a:r>
              <a:rPr lang="ru-RU" sz="1800" dirty="0" err="1">
                <a:effectLst/>
              </a:rPr>
              <a:t>бұйрығымен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бекітілген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жергілікті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бюджеттердің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жобаларын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әзірлеу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қағидаларына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сәйкес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мемлекеттік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жоспарлау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жөніндегі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жергілікті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уәкілетті</a:t>
            </a:r>
            <a:r>
              <a:rPr lang="ru-RU" sz="1800" dirty="0">
                <a:effectLst/>
              </a:rPr>
              <a:t> орган </a:t>
            </a:r>
            <a:r>
              <a:rPr lang="ru-RU" sz="1800" dirty="0" err="1">
                <a:effectLst/>
              </a:rPr>
              <a:t>жыл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сайын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жоспарлы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кезеңге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әзірлейді</a:t>
            </a:r>
            <a:r>
              <a:rPr lang="ru-RU" sz="1800" dirty="0">
                <a:effectLst/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effectLst/>
              </a:rPr>
              <a:t>		</a:t>
            </a:r>
            <a:r>
              <a:rPr lang="ru-RU" sz="1800" dirty="0" smtClean="0">
                <a:effectLst/>
              </a:rPr>
              <a:t>2020-2022 </a:t>
            </a:r>
            <a:r>
              <a:rPr lang="ru-RU" sz="1800" dirty="0" err="1">
                <a:effectLst/>
              </a:rPr>
              <a:t>жылдарға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арналған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а</a:t>
            </a:r>
            <a:r>
              <a:rPr lang="ru-RU" sz="1800" dirty="0" err="1" smtClean="0">
                <a:effectLst/>
              </a:rPr>
              <a:t>удандық</a:t>
            </a:r>
            <a:r>
              <a:rPr lang="ru-RU" sz="1800" dirty="0" smtClean="0">
                <a:effectLst/>
              </a:rPr>
              <a:t> бюджет </a:t>
            </a:r>
            <a:r>
              <a:rPr lang="ru-RU" sz="1800" dirty="0">
                <a:effectLst/>
              </a:rPr>
              <a:t>ҚР Бюджет </a:t>
            </a:r>
            <a:r>
              <a:rPr lang="ru-RU" sz="1800" dirty="0" err="1">
                <a:effectLst/>
              </a:rPr>
              <a:t>және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Салық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кодекстеріне</a:t>
            </a:r>
            <a:r>
              <a:rPr lang="ru-RU" sz="1800" dirty="0">
                <a:effectLst/>
              </a:rPr>
              <a:t>, </a:t>
            </a:r>
            <a:r>
              <a:rPr lang="ru-RU" sz="1800" dirty="0" err="1" smtClean="0">
                <a:effectLst/>
              </a:rPr>
              <a:t>Ақтоғай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ауданының</a:t>
            </a:r>
            <a:r>
              <a:rPr lang="ru-RU" sz="1800" dirty="0" smtClean="0">
                <a:effectLst/>
              </a:rPr>
              <a:t> 2020-2024 </a:t>
            </a:r>
            <a:r>
              <a:rPr lang="ru-RU" sz="1800" dirty="0" err="1">
                <a:effectLst/>
              </a:rPr>
              <a:t>жылдарға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арналған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әлеуметтік-экономикалық</a:t>
            </a:r>
            <a:r>
              <a:rPr lang="ru-RU" sz="1800" dirty="0">
                <a:effectLst/>
              </a:rPr>
              <a:t> даму </a:t>
            </a:r>
            <a:r>
              <a:rPr lang="ru-RU" sz="1800" dirty="0" err="1">
                <a:effectLst/>
              </a:rPr>
              <a:t>болжамына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сәйкес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қалыптастырылды</a:t>
            </a:r>
            <a:r>
              <a:rPr lang="ru-RU" sz="1800" dirty="0">
                <a:effectLst/>
              </a:rPr>
              <a:t> </a:t>
            </a:r>
            <a:r>
              <a:rPr lang="ru-RU" sz="1800" dirty="0" err="1">
                <a:effectLst/>
              </a:rPr>
              <a:t>және</a:t>
            </a:r>
            <a:r>
              <a:rPr lang="ru-RU" sz="1800" dirty="0">
                <a:effectLst/>
              </a:rPr>
              <a:t> </a:t>
            </a:r>
            <a:r>
              <a:rPr lang="ru-RU" sz="1800" dirty="0" err="1" smtClean="0">
                <a:effectLst/>
              </a:rPr>
              <a:t>аудандық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 err="1" smtClean="0">
                <a:effectLst/>
              </a:rPr>
              <a:t>мәслихаттың</a:t>
            </a:r>
            <a:r>
              <a:rPr lang="ru-RU" sz="1800" dirty="0">
                <a:effectLst/>
              </a:rPr>
              <a:t> 44 </a:t>
            </a:r>
            <a:r>
              <a:rPr lang="ru-RU" sz="1800" dirty="0" err="1">
                <a:effectLst/>
              </a:rPr>
              <a:t>сессиясының</a:t>
            </a:r>
            <a:r>
              <a:rPr lang="ru-RU" sz="1800" dirty="0">
                <a:effectLst/>
              </a:rPr>
              <a:t> 26.12.2019ж. №350 </a:t>
            </a:r>
            <a:r>
              <a:rPr lang="ru-RU" sz="1800" dirty="0" err="1" smtClean="0">
                <a:effectLst/>
              </a:rPr>
              <a:t>шешіміне</a:t>
            </a:r>
            <a:r>
              <a:rPr lang="ru-RU" sz="1800" dirty="0" smtClean="0">
                <a:effectLst/>
              </a:rPr>
              <a:t> </a:t>
            </a:r>
            <a:r>
              <a:rPr lang="ru-RU" sz="1800" dirty="0">
                <a:effectLst/>
              </a:rPr>
              <a:t>(3 </a:t>
            </a:r>
            <a:r>
              <a:rPr lang="ru-RU" sz="1800" dirty="0" err="1">
                <a:effectLst/>
              </a:rPr>
              <a:t>деңгейлі</a:t>
            </a:r>
            <a:r>
              <a:rPr lang="ru-RU" sz="1800" dirty="0">
                <a:effectLst/>
              </a:rPr>
              <a:t> бюджет) </a:t>
            </a:r>
            <a:r>
              <a:rPr lang="ru-RU" sz="1800" dirty="0" err="1">
                <a:effectLst/>
              </a:rPr>
              <a:t>және</a:t>
            </a:r>
            <a:r>
              <a:rPr lang="ru-RU" sz="1800" dirty="0">
                <a:effectLst/>
              </a:rPr>
              <a:t> 45 </a:t>
            </a:r>
            <a:r>
              <a:rPr lang="ru-RU" sz="1800" dirty="0" err="1">
                <a:effectLst/>
              </a:rPr>
              <a:t>сессиясының</a:t>
            </a:r>
            <a:r>
              <a:rPr lang="ru-RU" sz="1800" dirty="0">
                <a:effectLst/>
              </a:rPr>
              <a:t> 30.12.2019ж. №367 </a:t>
            </a:r>
            <a:r>
              <a:rPr lang="ru-RU" sz="1800" dirty="0" err="1">
                <a:effectLst/>
              </a:rPr>
              <a:t>шешіміне</a:t>
            </a:r>
            <a:r>
              <a:rPr lang="ru-RU" sz="1800" dirty="0">
                <a:effectLst/>
              </a:rPr>
              <a:t> (4 </a:t>
            </a:r>
            <a:r>
              <a:rPr lang="ru-RU" sz="1800" dirty="0" err="1">
                <a:effectLst/>
              </a:rPr>
              <a:t>деңгейлі</a:t>
            </a:r>
            <a:r>
              <a:rPr lang="ru-RU" sz="1800" dirty="0">
                <a:effectLst/>
              </a:rPr>
              <a:t> бюджет) </a:t>
            </a:r>
            <a:r>
              <a:rPr lang="ru-RU" sz="1800" dirty="0" err="1">
                <a:effectLst/>
              </a:rPr>
              <a:t>сәйкес</a:t>
            </a:r>
            <a:r>
              <a:rPr lang="ru-RU" sz="1800" dirty="0">
                <a:effectLst/>
              </a:rPr>
              <a:t> </a:t>
            </a:r>
            <a:r>
              <a:rPr lang="ru-RU" sz="1800" dirty="0" err="1" smtClean="0">
                <a:effectLst/>
              </a:rPr>
              <a:t>бекітілді</a:t>
            </a:r>
            <a:r>
              <a:rPr lang="ru-RU" sz="180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90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 ЖОСПАРЛАУ 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7713" y="851977"/>
            <a:ext cx="1175657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>
                <a:solidFill>
                  <a:srgbClr val="0000FF"/>
                </a:solidFill>
                <a:latin typeface="Arial"/>
              </a:rPr>
              <a:t>Жергілікті</a:t>
            </a:r>
            <a:r>
              <a:rPr lang="ru-RU" sz="1600" b="1" dirty="0">
                <a:solidFill>
                  <a:srgbClr val="0000FF"/>
                </a:solidFill>
                <a:latin typeface="Arial"/>
              </a:rPr>
              <a:t> бюджет </a:t>
            </a:r>
            <a:r>
              <a:rPr lang="ru-RU" sz="1600" b="1" dirty="0" smtClean="0">
                <a:solidFill>
                  <a:srgbClr val="0000FF"/>
                </a:solidFill>
                <a:latin typeface="Arial"/>
              </a:rPr>
              <a:t>- 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(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облыстық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республикалық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маңызы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бар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қаланың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ауданның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(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облыстық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маңызы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бар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каланың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)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бюджеттері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тиісті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түсімдер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есебінен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қалыптастырылатын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және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тиісті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деңгейлердегі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жергілікті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мемлекеттік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органдардың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оларға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ведомстволық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бағынышты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мемлекеттік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мекемелердің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міндеттері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мен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функцияларын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қаржылық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қамтамасыз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етуге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және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тиісті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әкімшілік-аумактық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бірлікте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мемлекеттік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саясатты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іске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асыруға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арналған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орталықтандырылған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ақшалай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қоры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болып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табылады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.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Бюджетті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жоспарлау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келесі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сатылардан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тұрады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Мемлекеттік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жоспарлау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жөніндегі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жергілікті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уәкілетті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орган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аудандық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бюджеттің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жобасын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жасайды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және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оны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ауданның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бюджет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комиссиясының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қарауына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енгізеді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Ауданның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жергілікті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атқарушы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органы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аудандық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бюджеттің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жобасын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тиісті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мәслихаттың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қарауына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енгізеді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.</a:t>
            </a:r>
            <a:endParaRPr lang="ru-RU" sz="1600" dirty="0">
              <a:solidFill>
                <a:srgbClr val="0000FF"/>
              </a:solidFill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ru-RU" sz="1600" dirty="0" err="1">
                <a:solidFill>
                  <a:srgbClr val="0000FF"/>
                </a:solidFill>
                <a:latin typeface="Arial"/>
              </a:rPr>
              <a:t>Қазақстан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Республикасының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Президенті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республикалық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бюджет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туралы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заңға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rgbClr val="0000FF"/>
                </a:solidFill>
                <a:latin typeface="Arial"/>
              </a:rPr>
              <a:t>қол</a:t>
            </a:r>
            <a:r>
              <a:rPr lang="ru-RU" sz="1600" dirty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қойып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,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облыстық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мәслихаттың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шешімімен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облыстық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бюджет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бекітілгеннен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кейін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аудандық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маслихат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шешімімен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аудандық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 бюджет </a:t>
            </a:r>
            <a:r>
              <a:rPr lang="ru-RU" sz="1600" dirty="0" err="1" smtClean="0">
                <a:solidFill>
                  <a:srgbClr val="0000FF"/>
                </a:solidFill>
                <a:latin typeface="Arial"/>
              </a:rPr>
              <a:t>бекітіледі</a:t>
            </a:r>
            <a:r>
              <a:rPr lang="ru-RU" sz="1600" dirty="0" smtClean="0">
                <a:solidFill>
                  <a:srgbClr val="0000FF"/>
                </a:solidFill>
                <a:latin typeface="Arial"/>
              </a:rPr>
              <a:t>.</a:t>
            </a:r>
          </a:p>
          <a:p>
            <a:pPr algn="just"/>
            <a:r>
              <a:rPr lang="ru-RU" sz="1600" b="1" dirty="0" err="1">
                <a:solidFill>
                  <a:srgbClr val="0000FF"/>
                </a:solidFill>
              </a:rPr>
              <a:t>Бюджеттік</a:t>
            </a:r>
            <a:r>
              <a:rPr lang="ru-RU" sz="1600" b="1" dirty="0">
                <a:solidFill>
                  <a:srgbClr val="0000FF"/>
                </a:solidFill>
              </a:rPr>
              <a:t> процесс </a:t>
            </a:r>
            <a:r>
              <a:rPr lang="ru-RU" sz="1600" dirty="0">
                <a:solidFill>
                  <a:srgbClr val="0000FF"/>
                </a:solidFill>
              </a:rPr>
              <a:t>– </a:t>
            </a:r>
            <a:r>
              <a:rPr lang="ru-RU" sz="1600" dirty="0" err="1">
                <a:solidFill>
                  <a:srgbClr val="0000FF"/>
                </a:solidFill>
              </a:rPr>
              <a:t>Қазақстан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Республикасының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бюджеттік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заңнамасында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бюджетті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жоспарлау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қарау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бекіту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орындау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нақтылау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және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түзету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бухгалтерлік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және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қаржылық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есептілік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бюджеттік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есеп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және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бюджеттік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есеп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мемлекеттік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қаржылық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бақылау</a:t>
            </a:r>
            <a:r>
              <a:rPr lang="ru-RU" sz="1600" dirty="0">
                <a:solidFill>
                  <a:srgbClr val="0000FF"/>
                </a:solidFill>
              </a:rPr>
              <a:t>, </a:t>
            </a:r>
            <a:r>
              <a:rPr lang="ru-RU" sz="1600" dirty="0" err="1">
                <a:solidFill>
                  <a:srgbClr val="0000FF"/>
                </a:solidFill>
              </a:rPr>
              <a:t>бюджеттік</a:t>
            </a:r>
            <a:r>
              <a:rPr lang="ru-RU" sz="1600" dirty="0">
                <a:solidFill>
                  <a:srgbClr val="0000FF"/>
                </a:solidFill>
              </a:rPr>
              <a:t> мониторинг </a:t>
            </a:r>
            <a:r>
              <a:rPr lang="ru-RU" sz="1600" dirty="0" err="1">
                <a:solidFill>
                  <a:srgbClr val="0000FF"/>
                </a:solidFill>
              </a:rPr>
              <a:t>және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нәтижелерді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бағалау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үшін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Қазақстан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Республикасының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бюджеттік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заңнамасымен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реттеледі</a:t>
            </a:r>
            <a:r>
              <a:rPr lang="ru-RU" sz="16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" name="TextBox 12"/>
          <p:cNvSpPr txBox="1"/>
          <p:nvPr/>
        </p:nvSpPr>
        <p:spPr>
          <a:xfrm>
            <a:off x="6150925" y="4454381"/>
            <a:ext cx="1239837" cy="430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қыркүйекке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H="1">
            <a:off x="7283450" y="4802619"/>
            <a:ext cx="1587" cy="15240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7281862" y="6321856"/>
            <a:ext cx="200025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Прямая соединительная линия 7"/>
          <p:cNvCxnSpPr>
            <a:cxnSpLocks noChangeShapeType="1"/>
            <a:stCxn id="21" idx="3"/>
            <a:endCxn id="19" idx="1"/>
          </p:cNvCxnSpPr>
          <p:nvPr/>
        </p:nvCxnSpPr>
        <p:spPr bwMode="auto">
          <a:xfrm>
            <a:off x="4637087" y="4950256"/>
            <a:ext cx="241300" cy="6111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21"/>
          <p:cNvSpPr txBox="1"/>
          <p:nvPr/>
        </p:nvSpPr>
        <p:spPr>
          <a:xfrm>
            <a:off x="1801813" y="4421169"/>
            <a:ext cx="1154112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мамырға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22"/>
          <p:cNvSpPr txBox="1"/>
          <p:nvPr/>
        </p:nvSpPr>
        <p:spPr>
          <a:xfrm>
            <a:off x="3363911" y="4064556"/>
            <a:ext cx="1273175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мамырға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81887" y="4421169"/>
            <a:ext cx="1112838" cy="862461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Әкімдік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7"/>
          <p:cNvSpPr txBox="1"/>
          <p:nvPr/>
        </p:nvSpPr>
        <p:spPr>
          <a:xfrm>
            <a:off x="7511162" y="4015794"/>
            <a:ext cx="1103313" cy="430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қазанға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91412" y="5826556"/>
            <a:ext cx="1103313" cy="993775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Мәслихат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9"/>
          <p:cNvSpPr txBox="1"/>
          <p:nvPr/>
        </p:nvSpPr>
        <p:spPr>
          <a:xfrm>
            <a:off x="7462837" y="5410819"/>
            <a:ext cx="1152525" cy="430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қарашаға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34437" y="4451781"/>
            <a:ext cx="1323975" cy="2249488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Сессия </a:t>
            </a:r>
            <a:r>
              <a:rPr lang="ru-RU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блыстық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бекігеннен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апта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endParaRPr lang="ru-RU" sz="1400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01813" y="4893106"/>
            <a:ext cx="1149350" cy="1408113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Лимиттер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 стрелкой 15"/>
          <p:cNvCxnSpPr>
            <a:cxnSpLocks noChangeShapeType="1"/>
          </p:cNvCxnSpPr>
          <p:nvPr/>
        </p:nvCxnSpPr>
        <p:spPr bwMode="auto">
          <a:xfrm flipV="1">
            <a:off x="1504937" y="5613831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34"/>
          <p:cNvSpPr txBox="1"/>
          <p:nvPr/>
        </p:nvSpPr>
        <p:spPr>
          <a:xfrm>
            <a:off x="8859837" y="4047919"/>
            <a:ext cx="1273175" cy="430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желтоқсанға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78387" y="4593069"/>
            <a:ext cx="1322388" cy="1936750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ЭжҚБ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(Бюджет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43662" y="4893106"/>
            <a:ext cx="608013" cy="1366838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АБК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63912" y="4453369"/>
            <a:ext cx="1273175" cy="995362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өтінімдер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63912" y="5788456"/>
            <a:ext cx="1273175" cy="993775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бағдарламалар</a:t>
            </a:r>
            <a:endParaRPr lang="ru-RU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 стрелкой 22"/>
          <p:cNvCxnSpPr>
            <a:cxnSpLocks noChangeShapeType="1"/>
          </p:cNvCxnSpPr>
          <p:nvPr/>
        </p:nvCxnSpPr>
        <p:spPr bwMode="auto">
          <a:xfrm flipV="1">
            <a:off x="8602662" y="6383769"/>
            <a:ext cx="231775" cy="1587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Прямая со стрелкой 23"/>
          <p:cNvCxnSpPr>
            <a:cxnSpLocks noChangeShapeType="1"/>
          </p:cNvCxnSpPr>
          <p:nvPr/>
        </p:nvCxnSpPr>
        <p:spPr bwMode="auto">
          <a:xfrm flipV="1">
            <a:off x="7051675" y="5561444"/>
            <a:ext cx="230187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281862" y="4802619"/>
            <a:ext cx="200025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Прямая со стрелкой 25"/>
          <p:cNvCxnSpPr>
            <a:cxnSpLocks noChangeShapeType="1"/>
          </p:cNvCxnSpPr>
          <p:nvPr/>
        </p:nvCxnSpPr>
        <p:spPr bwMode="auto">
          <a:xfrm flipV="1">
            <a:off x="6210300" y="5561444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Прямая соединительная линия 26"/>
          <p:cNvCxnSpPr>
            <a:cxnSpLocks noChangeShapeType="1"/>
            <a:stCxn id="22" idx="3"/>
            <a:endCxn id="19" idx="1"/>
          </p:cNvCxnSpPr>
          <p:nvPr/>
        </p:nvCxnSpPr>
        <p:spPr bwMode="auto">
          <a:xfrm flipV="1">
            <a:off x="4637087" y="5561444"/>
            <a:ext cx="241300" cy="7239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Прямая соединительная линия 27"/>
          <p:cNvCxnSpPr>
            <a:cxnSpLocks noChangeShapeType="1"/>
          </p:cNvCxnSpPr>
          <p:nvPr/>
        </p:nvCxnSpPr>
        <p:spPr bwMode="auto">
          <a:xfrm flipH="1">
            <a:off x="3189287" y="4861356"/>
            <a:ext cx="0" cy="152400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Прямая соединительная линия 28"/>
          <p:cNvCxnSpPr>
            <a:cxnSpLocks noChangeShapeType="1"/>
          </p:cNvCxnSpPr>
          <p:nvPr/>
        </p:nvCxnSpPr>
        <p:spPr bwMode="auto">
          <a:xfrm>
            <a:off x="3187700" y="6385356"/>
            <a:ext cx="176212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Прямая со стрелкой 29"/>
          <p:cNvCxnSpPr>
            <a:cxnSpLocks noChangeShapeType="1"/>
          </p:cNvCxnSpPr>
          <p:nvPr/>
        </p:nvCxnSpPr>
        <p:spPr bwMode="auto">
          <a:xfrm flipV="1">
            <a:off x="2955925" y="5620181"/>
            <a:ext cx="231775" cy="0"/>
          </a:xfrm>
          <a:prstGeom prst="straightConnector1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Прямая соединительная линия 30"/>
          <p:cNvCxnSpPr>
            <a:cxnSpLocks noChangeShapeType="1"/>
          </p:cNvCxnSpPr>
          <p:nvPr/>
        </p:nvCxnSpPr>
        <p:spPr bwMode="auto">
          <a:xfrm>
            <a:off x="3187700" y="4861356"/>
            <a:ext cx="176212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8012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 ӘЛЕУМЕТТІК-ЭКОНОМИКАЛЫҚ КӨРСЕТКІШТЕР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774" y="815016"/>
            <a:ext cx="11958452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нақтыланған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бюджет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08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сәуірдегі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№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299 ҚР Президентінің Жарлығы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суірінен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заңнамасына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айлық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(АЕК)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айыппұлдарды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2 778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теңгені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жалақы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42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теңгені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құрады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жалақы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(ЕТЖ) –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қалыпты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ай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сайынғы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қалыпты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уақытында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нормаларын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орындаған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қарапайым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біліктілігі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қызметкерге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ақшалай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төленетін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кепілді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сома.</a:t>
            </a:r>
          </a:p>
          <a:p>
            <a:r>
              <a:rPr lang="ru-RU" sz="14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төлемінің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17 641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4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40 441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4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азалық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төлемдердің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мөлшерін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күнкөріс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деңгейінің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шамасы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32 668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теңгені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құрады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0680" y="3254721"/>
            <a:ext cx="774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/>
              <a:t>Көрсеткіштердің 2018 – 2020жж динамикасы</a:t>
            </a:r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99393"/>
              </p:ext>
            </p:extLst>
          </p:nvPr>
        </p:nvGraphicFramePr>
        <p:xfrm>
          <a:off x="396504" y="3819121"/>
          <a:ext cx="11398992" cy="233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5127"/>
                <a:gridCol w="1448790"/>
                <a:gridCol w="1365662"/>
                <a:gridCol w="1389413"/>
              </a:tblGrid>
              <a:tr h="388716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Көрсеткіш атауы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2018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2019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2020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Айлық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есептік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көрсеткіш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2405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2525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2778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Ең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төменгі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жалақы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мөлшері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28284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42500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42500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Мемлекеттік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базалық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зейнетақы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төлемінің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ең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төменгі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мөлшері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15274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16037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17641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Ең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төменгі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зейнетақы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мөлшері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33745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36108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40441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1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Ең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төменгі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күнкөріс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деңгейінің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шамасы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28284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29698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/>
                        <a:t>32668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61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БЕРУ САЛАСЫНДАҒЫ ҚОСЫМША ЫНТАЛАНДЫРУ ТӨЛЕМДЕРІ, ХАЛЫҚҚА ӘЛЕУМЕТТІК КӨМЕК</a:t>
            </a:r>
            <a:endParaRPr lang="ru-RU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366" y="853546"/>
            <a:ext cx="1130926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Мектептке дейінгі, бастауыш, негізгі және жалпы орта білім беру ұйымдарының мұғалімдері мен педагог қызметкерлерінің еңбегіне ақы төлеуді ұлғайтуға берілетін ағымдағы нысаналы трансферттер – 579,9 млн. теңге;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1366" y="2100452"/>
            <a:ext cx="113092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dirty="0" smtClean="0">
                <a:ln>
                  <a:solidFill>
                    <a:srgbClr val="FF0000"/>
                  </a:solidFill>
                </a:ln>
              </a:rPr>
              <a:t>Мемлекеттік атаулы әлеуметтік көмек төлемі – 60,9 млн теңге;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366" y="4007964"/>
            <a:ext cx="11309268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dirty="0" smtClean="0">
                <a:ln>
                  <a:solidFill>
                    <a:srgbClr val="0070C0"/>
                  </a:solidFill>
                </a:ln>
              </a:rPr>
              <a:t>Ауылдық елді мекендерге жұмыс істеу және тұру үшін келген білім беру, денсаулық сақтау, әлеуметтік қамсыздандыру, мәдениет, спорт және агроөнеркәсіптік кешен саласындағы мамандарға әлеуметтік қолдау шараларын ұсыну – 65,0 млн теңге, оның ішінде:</a:t>
            </a:r>
          </a:p>
          <a:p>
            <a:pPr marL="285750" indent="-285750">
              <a:buFontTx/>
              <a:buChar char="-"/>
            </a:pPr>
            <a:r>
              <a:rPr lang="kk-KZ" sz="2000" dirty="0" smtClean="0">
                <a:ln>
                  <a:solidFill>
                    <a:srgbClr val="0070C0"/>
                  </a:solidFill>
                </a:ln>
              </a:rPr>
              <a:t>Көтерме жәрдемақы – 9,3 млн. теңге;</a:t>
            </a:r>
          </a:p>
          <a:p>
            <a:pPr marL="285750" indent="-285750">
              <a:buFontTx/>
              <a:buChar char="-"/>
            </a:pPr>
            <a:r>
              <a:rPr lang="kk-KZ" sz="2000" dirty="0" smtClean="0">
                <a:ln>
                  <a:solidFill>
                    <a:srgbClr val="0070C0"/>
                  </a:solidFill>
                </a:ln>
              </a:rPr>
              <a:t>Тұрғын үй сатып алу үшін берілетін бюджеттік несиелер – 55,7 млн теңге.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1366" y="2846833"/>
            <a:ext cx="113092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dirty="0">
                <a:ln>
                  <a:solidFill>
                    <a:srgbClr val="FF0000"/>
                  </a:solidFill>
                </a:ln>
              </a:rPr>
              <a:t>Қазақстан Республикасында мүгедектердің құқықтарын қамтамасыз етуге және өмір сүру сапасын </a:t>
            </a:r>
            <a:r>
              <a:rPr lang="kk-KZ" sz="2000" dirty="0" smtClean="0">
                <a:ln>
                  <a:solidFill>
                    <a:srgbClr val="FF0000"/>
                  </a:solidFill>
                </a:ln>
              </a:rPr>
              <a:t>жақсартуға берілетін ағымдағы нысаналы трансферттер – 4,7 млн теңге;</a:t>
            </a:r>
          </a:p>
        </p:txBody>
      </p:sp>
    </p:spTree>
    <p:extLst>
      <p:ext uri="{BB962C8B-B14F-4D97-AF65-F5344CB8AC3E}">
        <p14:creationId xmlns:p14="http://schemas.microsoft.com/office/powerpoint/2010/main" val="22259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487542" y="4099600"/>
            <a:ext cx="4398962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1600" b="1" dirty="0" smtClean="0">
                <a:latin typeface="Arial" pitchFamily="34" charset="0"/>
              </a:rPr>
              <a:t>2016-2019жж. ДИНАМИКАСЫ</a:t>
            </a:r>
            <a:endParaRPr lang="ru-RU" sz="1600" b="1" dirty="0" smtClean="0">
              <a:latin typeface="Arial" pitchFamily="34" charset="0"/>
            </a:endParaRPr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6616856" y="1481763"/>
            <a:ext cx="658813" cy="1836737"/>
          </a:xfrm>
          <a:prstGeom prst="leftBrace">
            <a:avLst>
              <a:gd name="adj1" fmla="val 8333"/>
              <a:gd name="adj2" fmla="val 4951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750733" y="1179896"/>
            <a:ext cx="3139545" cy="2475592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kk-KZ" sz="1000" dirty="0" smtClean="0">
                <a:latin typeface="Arial" pitchFamily="34" charset="0"/>
                <a:cs typeface="Arial" pitchFamily="34" charset="0"/>
              </a:rPr>
              <a:t>Салықтық түсімдер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kk-KZ" sz="1000" dirty="0" smtClean="0"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kk-KZ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Салықтық </a:t>
            </a:r>
            <a:r>
              <a:rPr lang="kk-KZ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емес түсімдер</a:t>
            </a: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endParaRPr lang="kk-KZ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1600"/>
              </a:lnSpc>
              <a:defRPr/>
            </a:pPr>
            <a:r>
              <a:rPr lang="kk-KZ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Негізгі капиталды сатудан </a:t>
            </a:r>
          </a:p>
          <a:p>
            <a:pPr lvl="0">
              <a:lnSpc>
                <a:spcPts val="1600"/>
              </a:lnSpc>
              <a:defRPr/>
            </a:pPr>
            <a:r>
              <a:rPr lang="kk-KZ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түсетін түсумдер</a:t>
            </a: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endParaRPr lang="kk-KZ" sz="1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kk-KZ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Трансферттер</a:t>
            </a: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endParaRPr lang="kk-KZ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3207195" y="983142"/>
            <a:ext cx="3051102" cy="2869100"/>
            <a:chOff x="3520963" y="1502128"/>
            <a:chExt cx="1877661" cy="1877661"/>
          </a:xfrm>
          <a:solidFill>
            <a:srgbClr val="008080"/>
          </a:solidFill>
        </p:grpSpPr>
        <p:sp>
          <p:nvSpPr>
            <p:cNvPr id="16" name=" 3"/>
            <p:cNvSpPr/>
            <p:nvPr/>
          </p:nvSpPr>
          <p:spPr>
            <a:xfrm>
              <a:off x="3520963" y="1502128"/>
              <a:ext cx="1877661" cy="1877661"/>
            </a:xfrm>
            <a:prstGeom prst="gear6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 4"/>
            <p:cNvSpPr/>
            <p:nvPr/>
          </p:nvSpPr>
          <p:spPr>
            <a:xfrm>
              <a:off x="3993669" y="1977693"/>
              <a:ext cx="932249" cy="9265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005005" y="2150198"/>
            <a:ext cx="1455481" cy="534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КІРІСТЕР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БЮДЖЕТТІҢ КІРІС БӨЛІГІНІҢ ҚҰРЫЛЫМЫ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496021" y="283438"/>
            <a:ext cx="1695979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ru-RU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млн </a:t>
            </a:r>
            <a:r>
              <a:rPr lang="ru-RU" sz="12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теңге</a:t>
            </a:r>
            <a:endParaRPr lang="ru-RU" sz="1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04862" y="1596251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1773,2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0204863" y="1933422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4350,0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0204863" y="2346442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6652,0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0204863" y="2833837"/>
            <a:ext cx="13708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5946,4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279602" y="2341495"/>
            <a:ext cx="1063625" cy="641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latin typeface="Arial" pitchFamily="34" charset="0"/>
                <a:cs typeface="Arial" pitchFamily="34" charset="0"/>
              </a:rPr>
              <a:t>5951,6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702703974"/>
              </p:ext>
            </p:extLst>
          </p:nvPr>
        </p:nvGraphicFramePr>
        <p:xfrm>
          <a:off x="2980706" y="4470626"/>
          <a:ext cx="5495527" cy="220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727200" y="5794683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114,4%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89234" y="5463661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100,7%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80902" y="5190536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129,9%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75668" y="4851081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79,4%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65344" y="4697193"/>
            <a:ext cx="772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 smtClean="0">
                <a:solidFill>
                  <a:srgbClr val="006600"/>
                </a:solidFill>
              </a:rPr>
              <a:t>101,5%</a:t>
            </a:r>
            <a:endParaRPr lang="ru-RU" sz="14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БЮДЖЕТТІҢ ШЫҒЫС БӨЛІГІНІҢ ҚҰРЫЛЫМЫ</a:t>
            </a:r>
            <a:endParaRPr lang="ru-RU" sz="2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166" y="712528"/>
            <a:ext cx="869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3 жылдық кезеңге арналған шығыстардың негізгі басым бағыттары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91463427"/>
              </p:ext>
            </p:extLst>
          </p:nvPr>
        </p:nvGraphicFramePr>
        <p:xfrm>
          <a:off x="190005" y="1129360"/>
          <a:ext cx="11851573" cy="5544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36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ЖЫЛҒА АРНАЛҒАН РЕСПУБЛИКАЛЫҚ БЮДЖЕТТЕН БЕРІЛЕТІН ТРАНСФЕРТТЕР МЕН КРЕДИТТЕР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04381"/>
              </p:ext>
            </p:extLst>
          </p:nvPr>
        </p:nvGraphicFramePr>
        <p:xfrm>
          <a:off x="384753" y="920341"/>
          <a:ext cx="11422493" cy="4670488"/>
        </p:xfrm>
        <a:graphic>
          <a:graphicData uri="http://schemas.openxmlformats.org/drawingml/2006/table">
            <a:tbl>
              <a:tblPr firstRow="1" firstCol="1" bandRow="1"/>
              <a:tblGrid>
                <a:gridCol w="9612803"/>
                <a:gridCol w="1809690"/>
              </a:tblGrid>
              <a:tr h="548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Атауы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Сома           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мың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теңге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9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Барлығы: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1224293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оның ішінде: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Ағымдағы нысаналы трансферттер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1168622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кредиттер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55671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Ағымдағы нысаналы трансферттер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1411873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оның ішінде: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Мектепке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дейінгі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оқыту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мемлекеттік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ұйымдарында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педагогтардың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біліктілік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категориясына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үстемеақыға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6536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Орта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беру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мемлекеттік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ұйымдарында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педагогтардың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біліктілік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категориясына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үстемеақыға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135065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Мектепке дейінгі оқыту мемлекеттік ұйымдарында педагогтардың  еңбек ақысын ұлғайтуға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210127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Орта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беру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мемлекеттік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ұйымдарында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педагогтардың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еңбек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ақысын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ұлғайтуға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228130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Ауыл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-Ел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бесігі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жобасы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шеңберінде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ауылдық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елді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мекендердегі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инженерлік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инфрақұрылым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бойынша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іс-шараларды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іске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асыруға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343008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Мемлекеттік атаулы әлеуметтік көмек төлеміне</a:t>
                      </a: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26121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Қазақстан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Республикасында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мүгедектердің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құқықтарын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қамтамасыз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етуге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өмір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сүру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сапасын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жақсартуға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4709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Нәтижелі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жұмыспен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қамтуды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жаппай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кәсіпкерлікті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дамыту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мемлекеттік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бағдарламасы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шеңберінде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еңбек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нарығын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дамытуға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43338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Мәдениет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мұрағат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мекемелеріндегі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басқару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негізгі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персоналдың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лауазымдық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айлықақыларының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мөлшерін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ұлғайтуға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37540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алықты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қолдау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мекемелеріндегі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арнайы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қызметтерді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ұсынатын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қызметкерлердің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лауазымдық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айлықақыларының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мөлшерін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ұлғайтуға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7668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қамтамасыз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етілген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көпбалалы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отбасыларға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тұрғын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үйлер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сатып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алуға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3" marR="41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126380</a:t>
                      </a:r>
                    </a:p>
                  </a:txBody>
                  <a:tcPr marL="41203" marR="41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63630"/>
              </p:ext>
            </p:extLst>
          </p:nvPr>
        </p:nvGraphicFramePr>
        <p:xfrm>
          <a:off x="375023" y="5678234"/>
          <a:ext cx="11429050" cy="461321"/>
        </p:xfrm>
        <a:graphic>
          <a:graphicData uri="http://schemas.openxmlformats.org/drawingml/2006/table">
            <a:tbl>
              <a:tblPr firstRow="1" firstCol="1" bandRow="1"/>
              <a:tblGrid>
                <a:gridCol w="9618323"/>
                <a:gridCol w="1810727"/>
              </a:tblGrid>
              <a:tr h="189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кредиттер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55671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Мамандарды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қолдау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шараларын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іске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асыру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үшін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бюджеттік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кредиттер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55671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41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ЖЫЛҒА АРНАЛҒАН ОБЛЫСТЫҚ БЮДЖЕТТЕН БЕРІЛЕТІН ТРАНСФЕРТТЕР МЕН КРЕДИТТЕР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392344"/>
              </p:ext>
            </p:extLst>
          </p:nvPr>
        </p:nvGraphicFramePr>
        <p:xfrm>
          <a:off x="403549" y="955274"/>
          <a:ext cx="11459899" cy="5022221"/>
        </p:xfrm>
        <a:graphic>
          <a:graphicData uri="http://schemas.openxmlformats.org/drawingml/2006/table">
            <a:tbl>
              <a:tblPr firstRow="1" firstCol="1" bandRow="1"/>
              <a:tblGrid>
                <a:gridCol w="9644285"/>
                <a:gridCol w="1815614"/>
              </a:tblGrid>
              <a:tr h="3454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Атауы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Сома            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мың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теңге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Барлығы: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295333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оның ішінде: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Ағымдағы нысаналы трансферттер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243251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Нысаналы даму трансферттер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52082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Ағымдағы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нысаналы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трансферттер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243251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Тұрғын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коммуналдық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саласына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15343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Жаңартылатын энергия көздерін пайдалануды қолдауға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7299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Аса қауіпті жұқпалы аурулармен ауыратын ауыл шаруашылығы малдарын санитарлық жоюға иелеріне орнын толтыруға</a:t>
                      </a:r>
                      <a:r>
                        <a:rPr lang="kk-KZ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ветеринариялық препараттарды вакцинациялау, тасымалдау және сақтау бойынша қызметтер көрсетуге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6520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«Ауыл-Ел бесігі» жобасы шеңберінде ауылдық елді мекендердегі әлеуметтік және инженерлік инфрақұрылым бойынша іс-шараларды іске асыруға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59030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Білім беру объектілерін күтіп-ұстауға, материалдық-техникалық базасын нығайтуға және жөндеу жүргізуге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37685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Нәтижелі жұмыспен қамтуды және жаппай кәсіпкерлікті дамыту бағдарламасы шеңберінде еңбек нарығындағы мамандықтар мен дағдылар бойынша жұмысшы кадрларды қысқа мерзімді кәсіптік оқытуға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17374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Аудандық маңызы бар автомобиль жолдарын және елді мекендердің көшелерін күрделі, орташа және ағымдағы жөндеуден өткізуге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Нысаналы даму трансферттері: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52082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оның ішінде:</a:t>
                      </a: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7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Коммуналдық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тұрғын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қорының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тұрғын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үйін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жобалау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салу,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реконструкциялауға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532" marR="25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52082</a:t>
                      </a:r>
                    </a:p>
                  </a:txBody>
                  <a:tcPr marL="25532" marR="255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903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Интеграл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10717</TotalTime>
  <Words>1518</Words>
  <Application>Microsoft Office PowerPoint</Application>
  <PresentationFormat>Произвольный</PresentationFormat>
  <Paragraphs>354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Алмагуль Кожбанова</dc:creator>
  <cp:lastModifiedBy>User</cp:lastModifiedBy>
  <cp:revision>1812</cp:revision>
  <cp:lastPrinted>2018-08-06T04:14:18Z</cp:lastPrinted>
  <dcterms:created xsi:type="dcterms:W3CDTF">2018-03-29T08:47:01Z</dcterms:created>
  <dcterms:modified xsi:type="dcterms:W3CDTF">2020-04-23T05:03:35Z</dcterms:modified>
</cp:coreProperties>
</file>