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solidFill>
          <a:srgbClr val="92D050"/>
        </a:solidFill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0-A70A-4005-93A4-103F5D9C0CFD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1-A70A-4005-93A4-103F5D9C0CFD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A70A-4005-93A4-103F5D9C0CFD}"/>
              </c:ext>
            </c:extLst>
          </c:dPt>
          <c:dLbls>
            <c:dLbl>
              <c:idx val="0"/>
              <c:layout>
                <c:manualLayout>
                  <c:x val="2.4734126399663072E-2"/>
                  <c:y val="-4.68749999999999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70A-4005-93A4-103F5D9C0CFD}"/>
                </c:ext>
              </c:extLst>
            </c:dLbl>
            <c:dLbl>
              <c:idx val="1"/>
              <c:layout>
                <c:manualLayout>
                  <c:x val="3.2463540899557802E-2"/>
                  <c:y val="-5.9375000000000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70A-4005-93A4-103F5D9C0CFD}"/>
                </c:ext>
              </c:extLst>
            </c:dLbl>
            <c:dLbl>
              <c:idx val="2"/>
              <c:layout>
                <c:manualLayout>
                  <c:x val="4.0192955399452487E-2"/>
                  <c:y val="-3.75000000000000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70A-4005-93A4-103F5D9C0CF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2021 жыл</c:v>
                </c:pt>
                <c:pt idx="1">
                  <c:v>2022 жыл</c:v>
                </c:pt>
                <c:pt idx="2">
                  <c:v>2023 жыл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7374999</c:v>
                </c:pt>
                <c:pt idx="1">
                  <c:v>9200980</c:v>
                </c:pt>
                <c:pt idx="2">
                  <c:v>11437203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70A-4005-93A4-103F5D9C0C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8320768"/>
        <c:axId val="78322304"/>
        <c:axId val="0"/>
      </c:bar3DChart>
      <c:catAx>
        <c:axId val="783207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8322304"/>
        <c:crosses val="autoZero"/>
        <c:auto val="1"/>
        <c:lblAlgn val="ctr"/>
        <c:lblOffset val="100"/>
        <c:noMultiLvlLbl val="0"/>
      </c:catAx>
      <c:valAx>
        <c:axId val="78322304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one"/>
        <c:crossAx val="783207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800" b="1">
          <a:solidFill>
            <a:srgbClr val="0070C0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2DDF-F040-4DE3-9555-1421B92A8F7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2DDF-F040-4DE3-9555-1421B92A8F7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2DDF-F040-4DE3-9555-1421B92A8F7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2DDF-F040-4DE3-9555-1421B92A8F7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2DDF-F040-4DE3-9555-1421B92A8F7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2DDF-F040-4DE3-9555-1421B92A8F7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2DDF-F040-4DE3-9555-1421B92A8F7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2DDF-F040-4DE3-9555-1421B92A8F7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2DDF-F040-4DE3-9555-1421B92A8F7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2DDF-F040-4DE3-9555-1421B92A8F7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2DDF-F040-4DE3-9555-1421B92A8F7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8772DDF-F040-4DE3-9555-1421B92A8F7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992888" cy="1656184"/>
          </a:xfrm>
        </p:spPr>
        <p:txBody>
          <a:bodyPr>
            <a:noAutofit/>
          </a:bodyPr>
          <a:lstStyle/>
          <a:p>
            <a:pPr algn="ctr"/>
            <a:r>
              <a:rPr lang="kk-KZ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“Ақсу ауданының </a:t>
            </a:r>
            <a:r>
              <a:rPr lang="kk-KZ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білім бөлімі” </a:t>
            </a:r>
            <a:r>
              <a:rPr lang="kk-KZ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ММ-нің   2021-2023 жылға арналған азаматтық бюджеті жобасының  шығыстары орындалуы қалыптастыру кезінде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1500166" y="5786454"/>
            <a:ext cx="5929354" cy="571504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Жансүгіров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ауылы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– 2020 </a:t>
            </a: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жыл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6" name="Picture 2" descr="C:\Users\User\Desktop\Гражданский бюджет\6e03285c8008bcfa47c4a04e248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708920"/>
            <a:ext cx="3906280" cy="3168352"/>
          </a:xfrm>
          <a:prstGeom prst="rect">
            <a:avLst/>
          </a:prstGeom>
          <a:noFill/>
        </p:spPr>
      </p:pic>
      <p:pic>
        <p:nvPicPr>
          <p:cNvPr id="1027" name="Picture 3" descr="C:\Users\User\Desktop\Гражданский бюджет\Marketing-Budget-1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708920"/>
            <a:ext cx="3714744" cy="302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6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3845672"/>
              </p:ext>
            </p:extLst>
          </p:nvPr>
        </p:nvGraphicFramePr>
        <p:xfrm>
          <a:off x="611560" y="1953425"/>
          <a:ext cx="7960967" cy="4468764"/>
        </p:xfrm>
        <a:graphic>
          <a:graphicData uri="http://schemas.openxmlformats.org/drawingml/2006/table">
            <a:tbl>
              <a:tblPr/>
              <a:tblGrid>
                <a:gridCol w="45436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05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2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43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06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мың теңге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37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Бағдарламаның 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Барлығы: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7374999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9200980</a:t>
                      </a:r>
                      <a:endParaRPr kumimoji="0" lang="kk-KZ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11437203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22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algn="l" fontAlgn="t"/>
                      <a:r>
                        <a:rPr kumimoji="0" lang="kk-KZ" sz="1100" kern="12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001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Жергілікті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деңгейде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білім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 беру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саласындағы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мемлекеттік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саясат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іске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асыру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жөніндегі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қызметтер</a:t>
                      </a:r>
                      <a:endParaRPr lang="ru-RU" sz="1100" b="1" i="0" u="none" strike="noStrike" dirty="0">
                        <a:effectLst/>
                        <a:latin typeface="Arial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20613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21438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22296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algn="l" fontAlgn="t"/>
                      <a:r>
                        <a:rPr kumimoji="0" lang="kk-KZ" sz="1400" kern="12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003 Жалпы білім беру</a:t>
                      </a:r>
                      <a:endParaRPr lang="ru-RU" sz="1400" b="1" i="0" u="none" strike="noStrike" dirty="0">
                        <a:effectLst/>
                        <a:latin typeface="Arial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6338091</a:t>
                      </a:r>
                      <a:endParaRPr lang="kk-KZ" sz="1400" b="0" i="0" u="none" strike="noStrike" baseline="0" dirty="0" smtClean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7922614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9903267</a:t>
                      </a:r>
                      <a:endParaRPr lang="kk-KZ" sz="1400" dirty="0" smtClean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77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004Ауданның (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облыстық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маңызы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бар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қаланың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мемлекеттік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білім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беру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мекемелерінде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білім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беру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жүйесін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ақпараттандыру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9844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10533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11270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36075">
                <a:tc>
                  <a:txBody>
                    <a:bodyPr/>
                    <a:lstStyle/>
                    <a:p>
                      <a:pPr algn="l" fontAlgn="t"/>
                      <a:r>
                        <a:rPr lang="kk-KZ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005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Ауданның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облыстық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маңызы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бар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қаланың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мемлекеттік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білім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беру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мекемелерін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үшін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оқулықтар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мен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оқу-әдістемелік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кешендерді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сатып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алу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және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жеткізу</a:t>
                      </a:r>
                      <a:endParaRPr lang="ru-RU" sz="1400" b="1" i="0" u="none" strike="noStrike" dirty="0" smtClean="0">
                        <a:effectLst/>
                        <a:latin typeface="Arial"/>
                      </a:endParaRP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kern="1200" baseline="0" dirty="0" smtClean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70986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75955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81272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Заголовок 3"/>
          <p:cNvSpPr txBox="1">
            <a:spLocks/>
          </p:cNvSpPr>
          <p:nvPr/>
        </p:nvSpPr>
        <p:spPr>
          <a:xfrm>
            <a:off x="428596" y="404664"/>
            <a:ext cx="8286808" cy="1584176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“Ақсу ауданының 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білім 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бөлімі” ММ-нің   2021-2023 жылға арналған азаматтық бюджеті жобасының  шығыстары орындалуы қалыптастыру кезінде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6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0890639"/>
              </p:ext>
            </p:extLst>
          </p:nvPr>
        </p:nvGraphicFramePr>
        <p:xfrm>
          <a:off x="467544" y="1971713"/>
          <a:ext cx="8104983" cy="4501140"/>
        </p:xfrm>
        <a:graphic>
          <a:graphicData uri="http://schemas.openxmlformats.org/drawingml/2006/table">
            <a:tbl>
              <a:tblPr/>
              <a:tblGrid>
                <a:gridCol w="4625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2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2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4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54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мың теңге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0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Бағдарламаның 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9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Барлығы: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kk-KZ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10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006</a:t>
                      </a:r>
                      <a:r>
                        <a:rPr lang="ru-RU" sz="16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Балаларға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қосымша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білім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 беру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225966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282458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353073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10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algn="l" fontAlgn="t"/>
                      <a:r>
                        <a:rPr kumimoji="0" lang="kk-KZ" sz="1600" kern="12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007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Аудандық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қалалық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)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ауқымдағы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мектеп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олимпиадаларын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және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мектептен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тыс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іс-шараларды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өткізу</a:t>
                      </a:r>
                      <a:endParaRPr lang="ru-RU" sz="1400" b="1" i="0" u="none" strike="noStrike" dirty="0">
                        <a:effectLst/>
                        <a:latin typeface="Arial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2439</a:t>
                      </a:r>
                      <a:endParaRPr lang="kk-KZ" sz="1400" b="0" i="0" u="none" strike="noStrike" baseline="0" dirty="0" smtClean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2536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2638</a:t>
                      </a:r>
                      <a:endParaRPr lang="kk-KZ" sz="1400" dirty="0" smtClean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190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u="sng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0</a:t>
                      </a:r>
                      <a:r>
                        <a:rPr kumimoji="0" lang="kk-KZ" sz="1100" b="1" u="sng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67</a:t>
                      </a:r>
                      <a:r>
                        <a:rPr kumimoji="0" lang="ru-RU" sz="1100" b="1" u="sng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– </a:t>
                      </a:r>
                      <a:r>
                        <a:rPr kumimoji="0" lang="kk-KZ" sz="1100" b="1" u="sng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Ведомстволық бағыныстағы мемлекеттік мекемелерінің және ұйымдарының күрделі шығыстары</a:t>
                      </a:r>
                      <a:endParaRPr kumimoji="0" lang="ru-RU" sz="1100" kern="1200" dirty="0" smtClean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192240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240300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300375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2105">
                <a:tc>
                  <a:txBody>
                    <a:bodyPr/>
                    <a:lstStyle/>
                    <a:p>
                      <a:pPr algn="l" fontAlgn="t"/>
                      <a:r>
                        <a:rPr lang="kk-KZ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015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Жетім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баланы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жетім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балаларды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және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ата-аналарының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қамкорынсыз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қалған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баланы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балаларды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КҮТІП-ҰСТАУҒА ҚАМҚОРШЫЛАРҒА (ҚОРҒАНШЫЛАРҒА) ай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сайынғы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ақшалай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қаражат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төлемі</a:t>
                      </a:r>
                      <a:endParaRPr lang="ru-RU" sz="1100" b="1" i="0" u="none" strike="noStrike" dirty="0" smtClean="0">
                        <a:effectLst/>
                        <a:latin typeface="Arial"/>
                      </a:endParaRP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kern="1200" baseline="0" dirty="0" smtClean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21632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22467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23397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Заголовок 3"/>
          <p:cNvSpPr txBox="1">
            <a:spLocks/>
          </p:cNvSpPr>
          <p:nvPr/>
        </p:nvSpPr>
        <p:spPr>
          <a:xfrm>
            <a:off x="467544" y="476672"/>
            <a:ext cx="8286808" cy="1584176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“Ақсу ауданының экономика және бюджеттік </a:t>
            </a:r>
            <a:b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жоспарлау бөлімі” ММ-нің   2021-2023 жылға арналған азаматтық бюджеті жобасының  шығыстары орындалуы қалыптастыру кезінде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181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6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4437082"/>
              </p:ext>
            </p:extLst>
          </p:nvPr>
        </p:nvGraphicFramePr>
        <p:xfrm>
          <a:off x="500034" y="2214554"/>
          <a:ext cx="8143931" cy="3696583"/>
        </p:xfrm>
        <a:graphic>
          <a:graphicData uri="http://schemas.openxmlformats.org/drawingml/2006/table">
            <a:tbl>
              <a:tblPr/>
              <a:tblGrid>
                <a:gridCol w="4648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7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76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95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73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мың теңге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44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Бағдарламаның 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1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Барлығы: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kk-KZ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6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012</a:t>
                      </a:r>
                      <a:r>
                        <a:rPr lang="ru-RU" sz="11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Мемлекетт</a:t>
                      </a:r>
                      <a:r>
                        <a:rPr kumimoji="0" lang="kk-KZ" sz="11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ік</a:t>
                      </a:r>
                      <a:r>
                        <a:rPr kumimoji="0" lang="kk-KZ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 капиталды шығындар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8516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8856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9210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3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r>
                        <a:rPr kumimoji="0" lang="ru-RU" sz="1100" b="1" u="sng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113– </a:t>
                      </a:r>
                      <a:r>
                        <a:rPr kumimoji="0" lang="kk-KZ" sz="1100" b="1" u="sng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Жергілікті бюджеттен ағымды мақсатты трансферттер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+mn-ea"/>
                        <a:cs typeface="+mn-cs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175130</a:t>
                      </a:r>
                      <a:endParaRPr lang="kk-KZ" sz="1400" b="0" i="0" u="none" strike="noStrike" baseline="0" dirty="0" smtClean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227669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284586</a:t>
                      </a:r>
                      <a:endParaRPr lang="kk-KZ" sz="1400" dirty="0" smtClean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73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r>
                        <a:rPr kumimoji="0" lang="kk-KZ" sz="1600" kern="12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030 </a:t>
                      </a: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Патронат </a:t>
                      </a:r>
                      <a:r>
                        <a:rPr kumimoji="0" lang="ru-RU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тәрбиешілерге</a:t>
                      </a: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берілген</a:t>
                      </a: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баланы</a:t>
                      </a: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u-RU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балаларды</a:t>
                      </a: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) </a:t>
                      </a:r>
                      <a:r>
                        <a:rPr kumimoji="0" lang="ru-RU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асырап</a:t>
                      </a: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бағу</a:t>
                      </a:r>
                      <a:endParaRPr kumimoji="0" lang="ru-RU" sz="1400" b="0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+mn-ea"/>
                        <a:cs typeface="+mn-cs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3827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3980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4139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733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kumimoji="0" lang="kk-KZ" sz="11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r>
                        <a:rPr kumimoji="0" lang="ru-RU" sz="11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</a:t>
                      </a:r>
                      <a:r>
                        <a:rPr kumimoji="0" lang="ru-RU" sz="11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Мектепке</a:t>
                      </a:r>
                      <a:r>
                        <a:rPr kumimoji="0" lang="ru-RU" sz="11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1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дейінгі</a:t>
                      </a:r>
                      <a:r>
                        <a:rPr kumimoji="0" lang="ru-RU" sz="11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1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тәрбие</a:t>
                      </a:r>
                      <a:r>
                        <a:rPr kumimoji="0" lang="ru-RU" sz="11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мен </a:t>
                      </a:r>
                      <a:r>
                        <a:rPr kumimoji="0" lang="ru-RU" sz="11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оқыту</a:t>
                      </a:r>
                      <a:r>
                        <a:rPr kumimoji="0" lang="ru-RU" sz="11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1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ұйымдарын</a:t>
                      </a:r>
                      <a:r>
                        <a:rPr kumimoji="0" lang="kk-KZ" sz="11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 мемлекеттік білім беру тапсырысын іске асыруға</a:t>
                      </a:r>
                      <a:endParaRPr kumimoji="0" lang="ru-RU" sz="1100" b="0" i="0" u="none" strike="noStrike" kern="1200" baseline="0" dirty="0" smtClean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305715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382144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477680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Заголовок 3"/>
          <p:cNvSpPr txBox="1">
            <a:spLocks/>
          </p:cNvSpPr>
          <p:nvPr/>
        </p:nvSpPr>
        <p:spPr>
          <a:xfrm>
            <a:off x="428596" y="404664"/>
            <a:ext cx="8286808" cy="1584176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“Ақсу ауданының экономика және бюджеттік </a:t>
            </a:r>
            <a:b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жоспарлау бөлімі” ММ-нің   2021-2023 жылға арналған азаматтық бюджеті жобасының  шығыстары орындалуы қалыптастыру кезінде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14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94754270"/>
              </p:ext>
            </p:extLst>
          </p:nvPr>
        </p:nvGraphicFramePr>
        <p:xfrm>
          <a:off x="500034" y="1857364"/>
          <a:ext cx="8215370" cy="4667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3"/>
          <p:cNvSpPr txBox="1">
            <a:spLocks/>
          </p:cNvSpPr>
          <p:nvPr/>
        </p:nvSpPr>
        <p:spPr>
          <a:xfrm>
            <a:off x="428596" y="476672"/>
            <a:ext cx="8286808" cy="122413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“Ақсу ауданының </a:t>
            </a:r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білім </a:t>
            </a:r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бөлімі” ММ-нің   2021-2023 жылға арналған азаматтық бюджеті жобасының  шығыстары орындалуы қалыптастыру кезінде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7215206" y="1785926"/>
            <a:ext cx="1438284" cy="29527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kk-KZ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мың теңге</a:t>
            </a:r>
            <a:endParaRPr lang="ru-RU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570</TotalTime>
  <Words>289</Words>
  <Application>Microsoft Office PowerPoint</Application>
  <PresentationFormat>Экран (4:3)</PresentationFormat>
  <Paragraphs>79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Tahoma</vt:lpstr>
      <vt:lpstr>Times New Roman</vt:lpstr>
      <vt:lpstr>Verdana</vt:lpstr>
      <vt:lpstr>Wingdings 2</vt:lpstr>
      <vt:lpstr>Аспект</vt:lpstr>
      <vt:lpstr>“Ақсу ауданының білім бөлімі” ММ-нің   2021-2023 жылға арналған азаматтық бюджеті жобасының  шығыстары орындалуы қалыптастыру кезінде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Гражданский бюджет  отдела экономики и  бюджетного планирования Аксуского района бюджета  на 2019 год</dc:title>
  <dc:creator>User</dc:creator>
  <cp:lastModifiedBy>Пользователь Windows</cp:lastModifiedBy>
  <cp:revision>42</cp:revision>
  <dcterms:created xsi:type="dcterms:W3CDTF">2019-10-29T05:55:48Z</dcterms:created>
  <dcterms:modified xsi:type="dcterms:W3CDTF">2020-05-11T09:33:20Z</dcterms:modified>
</cp:coreProperties>
</file>