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834" r:id="rId1"/>
  </p:sldMasterIdLst>
  <p:notesMasterIdLst>
    <p:notesMasterId r:id="rId4"/>
  </p:notesMasterIdLst>
  <p:handoutMasterIdLst>
    <p:handoutMasterId r:id="rId5"/>
  </p:handoutMasterIdLst>
  <p:sldIdLst>
    <p:sldId id="1078" r:id="rId2"/>
    <p:sldId id="1111" r:id="rId3"/>
  </p:sldIdLst>
  <p:sldSz cx="9906000" cy="6858000" type="A4"/>
  <p:notesSz cx="6858000" cy="9947275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CCECFF"/>
    <a:srgbClr val="FFFF00"/>
    <a:srgbClr val="00FFFF"/>
    <a:srgbClr val="33CCCC"/>
    <a:srgbClr val="CCFFFF"/>
    <a:srgbClr val="008000"/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81" autoAdjust="0"/>
    <p:restoredTop sz="97891" autoAdjust="0"/>
  </p:normalViewPr>
  <p:slideViewPr>
    <p:cSldViewPr>
      <p:cViewPr>
        <p:scale>
          <a:sx n="94" d="100"/>
          <a:sy n="94" d="100"/>
        </p:scale>
        <p:origin x="-2286" y="-546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96572" cy="461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t" anchorCtr="0" compatLnSpc="1">
            <a:prstTxWarp prst="textNoShape">
              <a:avLst/>
            </a:prstTxWarp>
          </a:bodyPr>
          <a:lstStyle>
            <a:lvl1pPr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3891" y="1"/>
            <a:ext cx="2919696" cy="461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t" anchorCtr="0" compatLnSpc="1">
            <a:prstTxWarp prst="textNoShape">
              <a:avLst/>
            </a:prstTxWarp>
          </a:bodyPr>
          <a:lstStyle>
            <a:lvl1pPr algn="r"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57388"/>
            <a:ext cx="2996572" cy="4628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b" anchorCtr="0" compatLnSpc="1">
            <a:prstTxWarp prst="textNoShape">
              <a:avLst/>
            </a:prstTxWarp>
          </a:bodyPr>
          <a:lstStyle>
            <a:lvl1pPr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3891" y="9457388"/>
            <a:ext cx="2919696" cy="4628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b" anchorCtr="0" compatLnSpc="1">
            <a:prstTxWarp prst="textNoShape">
              <a:avLst/>
            </a:prstTxWarp>
          </a:bodyPr>
          <a:lstStyle>
            <a:lvl1pPr algn="r"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93817B2B-35E0-4DD8-A433-81307B3734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35055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0556" cy="540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>
            <a:lvl1pPr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5493" y="0"/>
            <a:ext cx="2898874" cy="540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>
            <a:lvl1pPr algn="r"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71525" y="763588"/>
            <a:ext cx="5399088" cy="37385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3336" y="4735056"/>
            <a:ext cx="5019377" cy="45044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Щелчок правит 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66930"/>
            <a:ext cx="2980556" cy="4580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b" anchorCtr="0" compatLnSpc="1">
            <a:prstTxWarp prst="textNoShape">
              <a:avLst/>
            </a:prstTxWarp>
          </a:bodyPr>
          <a:lstStyle>
            <a:lvl1pPr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5493" y="9466930"/>
            <a:ext cx="2898874" cy="4580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b" anchorCtr="0" compatLnSpc="1">
            <a:prstTxWarp prst="textNoShape">
              <a:avLst/>
            </a:prstTxWarp>
          </a:bodyPr>
          <a:lstStyle>
            <a:lvl1pPr algn="r"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D19ADA20-0FCC-46AF-956C-D6925C69FD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51660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6442" indent="-287093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9968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9316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8665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8014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87363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46712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06061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37042AB-CC0B-41EA-9FF9-88AD3A585F66}" type="slidenum">
              <a:rPr lang="ru-RU" smtClean="0">
                <a:latin typeface="Times New Roman" panose="02020603050405020304" pitchFamily="18" charset="0"/>
              </a:rPr>
              <a:pPr/>
              <a:t>1</a:t>
            </a:fld>
            <a:endParaRPr lang="ru-RU" smtClean="0">
              <a:latin typeface="Times New Roman" panose="02020603050405020304" pitchFamily="18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38188" y="747713"/>
            <a:ext cx="5384800" cy="3727450"/>
          </a:xfrm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082" y="4722332"/>
            <a:ext cx="5485439" cy="4477387"/>
          </a:xfrm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10826168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6442" indent="-287093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9968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9316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8665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8014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87363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46712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06061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E5A3AAD-768F-483D-B896-0AAC939E95D8}" type="slidenum">
              <a:rPr lang="ru-RU" smtClean="0">
                <a:latin typeface="Times New Roman" panose="02020603050405020304" pitchFamily="18" charset="0"/>
              </a:rPr>
              <a:pPr/>
              <a:t>2</a:t>
            </a:fld>
            <a:endParaRPr lang="ru-RU" smtClean="0">
              <a:latin typeface="Times New Roman" panose="02020603050405020304" pitchFamily="18" charset="0"/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39775" y="747713"/>
            <a:ext cx="5384800" cy="3727450"/>
          </a:xfrm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082" y="4722332"/>
            <a:ext cx="5485439" cy="4477387"/>
          </a:xfrm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23374008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609601"/>
            <a:ext cx="84201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4953000"/>
            <a:ext cx="69342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C0DF1FD-4E68-403C-B755-796CF3726CD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891E55-043F-4098-ABEC-91F2886BB92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AB4FAF-38AE-449A-A1B0-90AA563209F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266700" y="930275"/>
            <a:ext cx="8896350" cy="53324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FB166A-DC41-40CD-9C9A-D4E090A689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2175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B1FBB7-90C2-4EE0-895D-A63A770C319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1371601"/>
            <a:ext cx="84201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4068764"/>
            <a:ext cx="84201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808218-75E6-4C00-A29A-5871D8EB6CD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870450" y="3924300"/>
            <a:ext cx="91836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087144" y="3924300"/>
            <a:ext cx="91836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654789" y="3924300"/>
            <a:ext cx="91836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B8C02A-998B-48F2-BF72-9351D99D1A2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" y="1600200"/>
            <a:ext cx="4378452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0"/>
            <a:ext cx="4376870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5550" y="1600200"/>
            <a:ext cx="4378590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6F56CA-C78E-4F25-8AF9-E9E72B93ED1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95300" y="2212848"/>
            <a:ext cx="4378452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5061966" y="2212849"/>
            <a:ext cx="4378452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7F7520-7099-41BA-A2E5-02232E5F9F7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ED556D-A182-46A3-A13D-29933C437A6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99345" y="266700"/>
            <a:ext cx="3259006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066" y="273051"/>
            <a:ext cx="541218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99345" y="2438401"/>
            <a:ext cx="3259006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1669E4-A26B-4353-A8A8-F08462758EB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19541" y="228600"/>
            <a:ext cx="6187809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633803" y="1143000"/>
            <a:ext cx="655928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19541" y="5810250"/>
            <a:ext cx="6187809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A42FD4-0D35-4403-A4BF-69EF6F2F8D4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0"/>
            <a:ext cx="89154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93627" y="6356351"/>
            <a:ext cx="2259806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14096" y="6356351"/>
            <a:ext cx="3085306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255219" y="6356351"/>
            <a:ext cx="608806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fld id="{30C57E69-7141-47C3-88AA-0E2EB9F8502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9162574" y="6499384"/>
            <a:ext cx="91836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616546" y="6499384"/>
            <a:ext cx="91836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5" r:id="rId1"/>
    <p:sldLayoutId id="2147483836" r:id="rId2"/>
    <p:sldLayoutId id="2147483837" r:id="rId3"/>
    <p:sldLayoutId id="2147483838" r:id="rId4"/>
    <p:sldLayoutId id="2147483839" r:id="rId5"/>
    <p:sldLayoutId id="2147483840" r:id="rId6"/>
    <p:sldLayoutId id="2147483841" r:id="rId7"/>
    <p:sldLayoutId id="2147483842" r:id="rId8"/>
    <p:sldLayoutId id="2147483843" r:id="rId9"/>
    <p:sldLayoutId id="2147483844" r:id="rId10"/>
    <p:sldLayoutId id="2147483845" r:id="rId11"/>
    <p:sldLayoutId id="2147483847" r:id="rId12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52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95348" y="1714488"/>
            <a:ext cx="7788424" cy="2664296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kk-KZ" sz="3200" b="1" dirty="0" smtClean="0"/>
              <a:t>Гражданский бюджет 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«</a:t>
            </a:r>
            <a:r>
              <a:rPr lang="ru-RU" sz="3200" b="1" dirty="0" smtClean="0"/>
              <a:t>Отдел архитектуры и градостроительства </a:t>
            </a:r>
            <a:r>
              <a:rPr lang="ru-RU" sz="3200" b="1" dirty="0"/>
              <a:t/>
            </a:r>
            <a:br>
              <a:rPr lang="ru-RU" sz="3200" b="1" dirty="0"/>
            </a:br>
            <a:r>
              <a:rPr lang="ru-RU" sz="3200" b="1" dirty="0" err="1"/>
              <a:t>Коксуского</a:t>
            </a:r>
            <a:r>
              <a:rPr lang="ru-RU" sz="3200" b="1" dirty="0"/>
              <a:t> района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b="1" dirty="0" smtClean="0"/>
              <a:t>исполнение</a:t>
            </a:r>
            <a:r>
              <a:rPr lang="ru-RU" sz="3200" dirty="0" smtClean="0"/>
              <a:t> </a:t>
            </a:r>
            <a:r>
              <a:rPr lang="kk-KZ" sz="3200" b="1" dirty="0" smtClean="0"/>
              <a:t>бюджета</a:t>
            </a:r>
            <a:br>
              <a:rPr lang="kk-KZ" sz="3200" b="1" dirty="0" smtClean="0"/>
            </a:br>
            <a:r>
              <a:rPr lang="kk-KZ" sz="3200" b="1" dirty="0" smtClean="0"/>
              <a:t> на  </a:t>
            </a:r>
            <a:r>
              <a:rPr lang="kk-KZ" sz="3200" b="1" dirty="0" smtClean="0"/>
              <a:t>октябр</a:t>
            </a:r>
            <a:r>
              <a:rPr lang="kk-KZ" sz="3200" b="1" dirty="0" smtClean="0"/>
              <a:t>ь </a:t>
            </a:r>
            <a:r>
              <a:rPr lang="kk-KZ" sz="3200" b="1" dirty="0" smtClean="0"/>
              <a:t>2020 года</a:t>
            </a:r>
            <a:endParaRPr lang="ru-RU" sz="3200" dirty="0"/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2865438" y="4221163"/>
            <a:ext cx="7253287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nl-NL" sz="1900" b="1">
              <a:latin typeface="Arial" panose="020B0604020202020204" pitchFamily="34" charset="0"/>
            </a:endParaRP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952500" y="65897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5867400" y="26558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5634038" y="215265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6178550" y="26558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3584848" y="5805264"/>
            <a:ext cx="3167063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kk-KZ" sz="2400" b="1" dirty="0" smtClean="0">
                <a:latin typeface="Times New Roman" panose="02020603050405020304" pitchFamily="18" charset="0"/>
              </a:rPr>
              <a:t>село Балпык би 2020г</a:t>
            </a:r>
            <a:r>
              <a:rPr lang="ru-RU" sz="2400" b="1" dirty="0" smtClean="0">
                <a:latin typeface="Times New Roman" panose="02020603050405020304" pitchFamily="18" charset="0"/>
              </a:rPr>
              <a:t>.</a:t>
            </a:r>
            <a:endParaRPr lang="ru-RU" sz="2400" b="1" dirty="0">
              <a:latin typeface="Times New Roman" panose="02020603050405020304" pitchFamily="18" charset="0"/>
            </a:endParaRP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7885113" y="625792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2400">
              <a:latin typeface="Times New Roman" panose="02020603050405020304" pitchFamily="18" charset="0"/>
            </a:endParaRPr>
          </a:p>
        </p:txBody>
      </p:sp>
      <p:sp>
        <p:nvSpPr>
          <p:cNvPr id="5131" name="Text Box 12"/>
          <p:cNvSpPr txBox="1">
            <a:spLocks noChangeArrowheads="1"/>
          </p:cNvSpPr>
          <p:nvPr/>
        </p:nvSpPr>
        <p:spPr bwMode="auto">
          <a:xfrm>
            <a:off x="8748713" y="-268288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15362" name="AutoShape 2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64" name="AutoShape 4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66" name="AutoShape 6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68" name="AutoShape 8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70" name="AutoShape 10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375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523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1281113" y="188913"/>
            <a:ext cx="7775575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kk-KZ" sz="1800" b="1" dirty="0" smtClean="0">
                <a:latin typeface="+mj-lt"/>
                <a:cs typeface="Arial" panose="020B0604020202020204" pitchFamily="34" charset="0"/>
              </a:rPr>
              <a:t>Исполнение бюджета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kk-KZ" sz="1800" b="1" dirty="0" smtClean="0">
                <a:latin typeface="+mj-lt"/>
                <a:cs typeface="Arial" panose="020B0604020202020204" pitchFamily="34" charset="0"/>
              </a:rPr>
              <a:t> ГУ “</a:t>
            </a:r>
            <a:r>
              <a:rPr lang="ru-RU" sz="1800" b="1" dirty="0" smtClean="0">
                <a:latin typeface="+mj-lt"/>
                <a:cs typeface="Arial" panose="020B0604020202020204" pitchFamily="34" charset="0"/>
              </a:rPr>
              <a:t>Отдел архитектуры и градостроительства </a:t>
            </a:r>
            <a:r>
              <a:rPr lang="ru-RU" sz="1800" b="1" dirty="0">
                <a:latin typeface="+mj-lt"/>
                <a:cs typeface="Arial" panose="020B0604020202020204" pitchFamily="34" charset="0"/>
              </a:rPr>
              <a:t/>
            </a:r>
            <a:br>
              <a:rPr lang="ru-RU" sz="1800" b="1" dirty="0">
                <a:latin typeface="+mj-lt"/>
                <a:cs typeface="Arial" panose="020B0604020202020204" pitchFamily="34" charset="0"/>
              </a:rPr>
            </a:br>
            <a:r>
              <a:rPr lang="ru-RU" sz="1800" b="1" dirty="0" err="1">
                <a:latin typeface="+mj-lt"/>
                <a:cs typeface="Arial" panose="020B0604020202020204" pitchFamily="34" charset="0"/>
              </a:rPr>
              <a:t>Коксуского</a:t>
            </a:r>
            <a:r>
              <a:rPr lang="ru-RU" sz="1800" b="1" dirty="0">
                <a:latin typeface="+mj-lt"/>
                <a:cs typeface="Arial" panose="020B0604020202020204" pitchFamily="34" charset="0"/>
              </a:rPr>
              <a:t> района</a:t>
            </a:r>
            <a:r>
              <a:rPr lang="kk-KZ" sz="1800" b="1" dirty="0" smtClean="0">
                <a:latin typeface="+mj-lt"/>
                <a:cs typeface="Arial" panose="020B0604020202020204" pitchFamily="34" charset="0"/>
              </a:rPr>
              <a:t>”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kk-KZ" sz="1800" b="1" dirty="0">
                <a:latin typeface="+mj-lt"/>
                <a:cs typeface="Arial" panose="020B0604020202020204" pitchFamily="34" charset="0"/>
              </a:rPr>
              <a:t>н</a:t>
            </a:r>
            <a:r>
              <a:rPr lang="kk-KZ" sz="1800" b="1" dirty="0" smtClean="0">
                <a:latin typeface="+mj-lt"/>
                <a:cs typeface="Arial" panose="020B0604020202020204" pitchFamily="34" charset="0"/>
              </a:rPr>
              <a:t>а октябрь 2020 </a:t>
            </a:r>
            <a:r>
              <a:rPr lang="kk-KZ" sz="1800" b="1" dirty="0" smtClean="0">
                <a:latin typeface="+mj-lt"/>
                <a:cs typeface="Arial" panose="020B0604020202020204" pitchFamily="34" charset="0"/>
              </a:rPr>
              <a:t>года</a:t>
            </a:r>
            <a:endParaRPr lang="ru-RU" sz="1800" b="1" dirty="0">
              <a:latin typeface="+mj-lt"/>
              <a:cs typeface="Arial" panose="020B0604020202020204" pitchFamily="34" charset="0"/>
            </a:endParaRPr>
          </a:p>
        </p:txBody>
      </p:sp>
      <p:graphicFrame>
        <p:nvGraphicFramePr>
          <p:cNvPr id="1434690" name="Group 66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3675258389"/>
              </p:ext>
            </p:extLst>
          </p:nvPr>
        </p:nvGraphicFramePr>
        <p:xfrm>
          <a:off x="380968" y="1571612"/>
          <a:ext cx="6128246" cy="4959676"/>
        </p:xfrm>
        <a:graphic>
          <a:graphicData uri="http://schemas.openxmlformats.org/drawingml/2006/table">
            <a:tbl>
              <a:tblPr/>
              <a:tblGrid>
                <a:gridCol w="532147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0676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49416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T="45712" marB="45712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T="45712" marB="45712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031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Наименование программы</a:t>
                      </a: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20</a:t>
                      </a: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20</a:t>
                      </a: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 год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4707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ВСЕГО: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7612</a:t>
                      </a:r>
                      <a:endParaRPr kumimoji="0" lang="ru-RU" sz="11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8906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kk-KZ" sz="11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001 «Услуги по</a:t>
                      </a:r>
                      <a:r>
                        <a:rPr lang="kk-KZ" sz="1100" b="1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реализации государственной политики в области архитектуры и градостроительства на местном уровне»</a:t>
                      </a:r>
                      <a:r>
                        <a:rPr lang="kk-KZ" sz="11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в том числе по спецификам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baseline="0" dirty="0" smtClean="0">
                          <a:effectLst/>
                          <a:latin typeface="+mj-lt"/>
                        </a:rPr>
                        <a:t>7612</a:t>
                      </a:r>
                      <a:endParaRPr lang="ru-RU" sz="1100" b="1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47076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Оплата труда, дополнительные денежные выплаты, компенсационные выплаты, дополнительные </a:t>
                      </a: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денежные выплаты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0" i="0" u="none" strike="noStrike" baseline="0" dirty="0" smtClean="0">
                          <a:effectLst/>
                          <a:latin typeface="+mj-lt"/>
                        </a:rPr>
                        <a:t>3706</a:t>
                      </a:r>
                      <a:endParaRPr lang="kk-KZ" sz="1100" b="0" i="0" u="none" strike="noStrike" baseline="0" dirty="0" smtClean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06958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Социальные налог, социальные отчисления в Государственный фонд социального страхования, отчисления на обязательное социальное медицинское страхование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0" i="0" u="none" strike="noStrike" baseline="0" dirty="0" smtClean="0">
                          <a:effectLst/>
                          <a:latin typeface="+mj-lt"/>
                        </a:rPr>
                        <a:t>325</a:t>
                      </a:r>
                      <a:endParaRPr lang="kk-KZ" sz="1100" b="0" i="0" u="none" strike="noStrike" baseline="0" dirty="0" smtClean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7076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Взносы на обязательное страхование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0" i="0" u="none" strike="noStrike" baseline="0" dirty="0" smtClean="0">
                          <a:effectLst/>
                          <a:latin typeface="+mj-lt"/>
                        </a:rPr>
                        <a:t>19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7076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Оплата труда, взносы  технического персонала, дополнительные денежные выплаты, взносы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работадателей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по техническому персоналу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0" i="0" u="none" strike="noStrike" baseline="0" dirty="0" smtClean="0">
                          <a:effectLst/>
                          <a:latin typeface="+mj-lt"/>
                        </a:rPr>
                        <a:t>2180</a:t>
                      </a:r>
                      <a:endParaRPr lang="kk-KZ" sz="1100" b="0" i="0" u="none" strike="noStrike" baseline="0" dirty="0" smtClean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7076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Приобретение топлива, горюче смазочных материалов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0" i="0" u="none" strike="noStrike" baseline="0" dirty="0" smtClean="0">
                          <a:effectLst/>
                          <a:latin typeface="+mj-lt"/>
                        </a:rPr>
                        <a:t>484</a:t>
                      </a:r>
                      <a:endParaRPr lang="kk-KZ" sz="1100" b="0" i="0" u="none" strike="noStrike" baseline="0" dirty="0" smtClean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7076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Приобретение прочих запасов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0" i="0" u="none" strike="noStrike" baseline="0" dirty="0" smtClean="0">
                          <a:effectLst/>
                          <a:latin typeface="+mj-lt"/>
                        </a:rPr>
                        <a:t>150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7076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Оплата услуг связи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0" i="0" u="none" strike="noStrike" baseline="0" dirty="0" smtClean="0">
                          <a:effectLst/>
                          <a:latin typeface="+mj-lt"/>
                        </a:rPr>
                        <a:t>259</a:t>
                      </a:r>
                      <a:endParaRPr lang="kk-KZ" sz="1100" b="0" i="0" u="none" strike="noStrike" baseline="0" dirty="0" smtClean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7076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Оплата прочих услуг и работ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0" i="0" u="none" strike="noStrike" baseline="0" dirty="0" smtClean="0">
                          <a:effectLst/>
                          <a:latin typeface="+mj-lt"/>
                        </a:rPr>
                        <a:t>296</a:t>
                      </a:r>
                      <a:endParaRPr lang="kk-KZ" sz="1100" b="0" i="0" u="none" strike="noStrike" baseline="0" dirty="0" smtClean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7076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Прочие текущие затраты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0" i="0" u="none" strike="noStrike" baseline="0" dirty="0" smtClean="0">
                          <a:effectLst/>
                          <a:latin typeface="+mj-lt"/>
                        </a:rPr>
                        <a:t>5</a:t>
                      </a:r>
                      <a:endParaRPr lang="kk-KZ" sz="1100" b="0" i="0" u="none" strike="noStrike" baseline="0" dirty="0" smtClean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7076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004 «Капитальные расходы государственного органа»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0" i="0" u="none" strike="noStrike" baseline="0" smtClean="0">
                          <a:effectLst/>
                          <a:latin typeface="+mj-lt"/>
                        </a:rPr>
                        <a:t>188</a:t>
                      </a:r>
                      <a:endParaRPr lang="kk-KZ" sz="1100" b="0" i="0" u="none" strike="noStrike" baseline="0" dirty="0" smtClean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7076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Приобретение нематериальных активов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0" i="0" u="none" strike="noStrike" baseline="0" dirty="0" smtClean="0">
                          <a:effectLst/>
                          <a:latin typeface="+mj-lt"/>
                        </a:rPr>
                        <a:t>188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3363" name="Rectangle 62"/>
          <p:cNvSpPr>
            <a:spLocks noChangeArrowheads="1"/>
          </p:cNvSpPr>
          <p:nvPr/>
        </p:nvSpPr>
        <p:spPr bwMode="auto">
          <a:xfrm>
            <a:off x="3595678" y="0"/>
            <a:ext cx="1352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sz="1800" i="1">
              <a:latin typeface="Arial" panose="020B0604020202020204" pitchFamily="34" charset="0"/>
            </a:endParaRPr>
          </a:p>
        </p:txBody>
      </p:sp>
      <p:pic>
        <p:nvPicPr>
          <p:cNvPr id="5" name="Picture 6" descr="https://avatars.mds.yandex.net/get-zen_doc/99101/pub_5b7fd9467e19c900ab0238ea_5b7fe5639e7a3400aa0e1fdb/scale_120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0968" y="857232"/>
            <a:ext cx="868335" cy="56219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26562</TotalTime>
  <Words>139</Words>
  <Application>Microsoft Office PowerPoint</Application>
  <PresentationFormat>Лист A4 (210x297 мм)</PresentationFormat>
  <Paragraphs>35</Paragraphs>
  <Slides>2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Исполнительная</vt:lpstr>
      <vt:lpstr>Гражданский бюджет  «Отдел архитектуры и градостроительства  Коксуского района исполнение бюджета  на  октябрь 2020 года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Заголовок слайда отсутствует</dc:title>
  <dc:creator>.</dc:creator>
  <cp:lastModifiedBy>АДК</cp:lastModifiedBy>
  <cp:revision>2007</cp:revision>
  <cp:lastPrinted>2016-07-20T11:16:55Z</cp:lastPrinted>
  <dcterms:created xsi:type="dcterms:W3CDTF">2004-02-06T14:47:15Z</dcterms:created>
  <dcterms:modified xsi:type="dcterms:W3CDTF">2020-11-09T09:15:53Z</dcterms:modified>
</cp:coreProperties>
</file>