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9" d="100"/>
          <a:sy n="79" d="100"/>
        </p:scale>
        <p:origin x="-2742" y="-8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116138763197588E-2"/>
          <c:y val="3.7735729456411418E-2"/>
          <c:w val="0.91922031804848003"/>
          <c:h val="0.944654263463930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3"/>
          <c:dPt>
            <c:idx val="0"/>
            <c:explosion val="0"/>
            <c:spPr>
              <a:solidFill>
                <a:srgbClr val="7030A0"/>
              </a:solidFill>
            </c:spPr>
          </c:dPt>
          <c:dPt>
            <c:idx val="1"/>
            <c:explosion val="2"/>
            <c:spPr>
              <a:solidFill>
                <a:srgbClr val="FF0000"/>
              </a:solidFill>
            </c:spPr>
          </c:dPt>
          <c:dPt>
            <c:idx val="2"/>
            <c:explosion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2.1</c:v>
                </c:pt>
                <c:pt idx="1">
                  <c:v>5.3</c:v>
                </c:pt>
                <c:pt idx="2">
                  <c:v>2.7</c:v>
                </c:pt>
                <c:pt idx="3">
                  <c:v>89.9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пассажирского транспорта</a:t>
            </a:r>
            <a:r>
              <a:rPr lang="ru-RU" sz="1800" baseline="0" dirty="0" smtClean="0">
                <a:latin typeface="+mj-lt"/>
              </a:rPr>
              <a:t> и автомобильных дорог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</a:t>
            </a:r>
            <a:r>
              <a:rPr lang="ru-RU" sz="1800" dirty="0" smtClean="0">
                <a:latin typeface="+mj-lt"/>
              </a:rPr>
              <a:t>2017-2019 </a:t>
            </a:r>
            <a:r>
              <a:rPr lang="ru-RU" sz="1800" dirty="0" smtClean="0">
                <a:latin typeface="+mj-lt"/>
              </a:rPr>
              <a:t>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9343896861474866"/>
          <c:y val="9.5249191812563083E-4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7.550356294145652E-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1.0846797525734454E-2"/>
                  <c:y val="0.14117548248337111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126</a:t>
                    </a:r>
                    <a:r>
                      <a:rPr lang="kk-KZ" baseline="0" dirty="0" smtClean="0"/>
                      <a:t> 892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0337745360752117E-2"/>
                  <c:y val="0.16993345113739128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243676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693595051468912E-2"/>
                  <c:y val="0.2169919452985147"/>
                </c:manualLayout>
              </c:layout>
              <c:tx>
                <c:rich>
                  <a:bodyPr/>
                  <a:lstStyle/>
                  <a:p>
                    <a:r>
                      <a:rPr lang="kk-KZ" smtClean="0"/>
                      <a:t>618802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359044</c:v>
                </c:pt>
                <c:pt idx="1">
                  <c:v>376705</c:v>
                </c:pt>
                <c:pt idx="2">
                  <c:v>395292</c:v>
                </c:pt>
              </c:numCache>
            </c:numRef>
          </c:val>
        </c:ser>
        <c:shape val="cylinder"/>
        <c:axId val="134320896"/>
        <c:axId val="134322432"/>
        <c:axId val="0"/>
      </c:bar3DChart>
      <c:catAx>
        <c:axId val="134320896"/>
        <c:scaling>
          <c:orientation val="minMax"/>
        </c:scaling>
        <c:delete val="1"/>
        <c:axPos val="b"/>
        <c:tickLblPos val="none"/>
        <c:crossAx val="134322432"/>
        <c:crosses val="autoZero"/>
        <c:auto val="1"/>
        <c:lblAlgn val="ctr"/>
        <c:lblOffset val="100"/>
      </c:catAx>
      <c:valAx>
        <c:axId val="134322432"/>
        <c:scaling>
          <c:orientation val="minMax"/>
        </c:scaling>
        <c:delete val="1"/>
        <c:axPos val="l"/>
        <c:numFmt formatCode="#,##0" sourceLinked="1"/>
        <c:tickLblPos val="none"/>
        <c:crossAx val="134320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0.3388</cdr:x>
      <cdr:y>0.46698</cdr:y>
    </cdr:from>
    <cdr:to>
      <cdr:x>0.68665</cdr:x>
      <cdr:y>0.64811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2728" y="2357454"/>
          <a:ext cx="292895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0.18608</cdr:x>
      <cdr:y>0.48113</cdr:y>
    </cdr:from>
    <cdr:to>
      <cdr:x>0.66968</cdr:x>
      <cdr:y>0.67642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66844" y="2428892"/>
          <a:ext cx="4071966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kk-KZ" sz="1200" b="1" i="1" dirty="0">
              <a:latin typeface="+mj-lt"/>
              <a:ea typeface="+mn-ea"/>
              <a:cs typeface="+mn-cs"/>
            </a:rPr>
            <a:t>Капитальный и средний ремонт автомобильных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дорог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 </a:t>
          </a:r>
          <a:r>
            <a:rPr lang="kk-KZ" sz="1200" b="1" i="1" dirty="0">
              <a:latin typeface="+mj-lt"/>
              <a:ea typeface="+mn-ea"/>
              <a:cs typeface="+mn-cs"/>
            </a:rPr>
            <a:t>районного значения и улиц населенных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пунктов</a:t>
          </a:r>
        </a:p>
        <a:p xmlns:a="http://schemas.openxmlformats.org/drawingml/2006/main">
          <a:pPr algn="ctr"/>
          <a:r>
            <a:rPr lang="kk-KZ" sz="1200" b="1" i="1" dirty="0" smtClean="0">
              <a:latin typeface="+mn-lt"/>
              <a:ea typeface="+mn-ea"/>
              <a:cs typeface="+mn-cs"/>
            </a:rPr>
            <a:t>369625,9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тысяч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тенге, </a:t>
          </a:r>
          <a:r>
            <a:rPr lang="kk-KZ" sz="1200" b="1" i="1" dirty="0" smtClean="0">
              <a:latin typeface="+mj-lt"/>
            </a:rPr>
            <a:t>53,8</a:t>
          </a:r>
          <a:endParaRPr lang="ru-RU" sz="1200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0.19457</cdr:x>
      <cdr:y>0.07075</cdr:y>
    </cdr:from>
    <cdr:to>
      <cdr:x>0.46437</cdr:x>
      <cdr:y>0.16981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38282" y="357190"/>
          <a:ext cx="227172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 fontAlgn="ctr">
            <a:spcBef>
              <a:spcPts val="0"/>
            </a:spcBef>
            <a:buFontTx/>
            <a:buNone/>
          </a:pPr>
          <a:r>
            <a:rPr lang="kk-KZ" sz="1200" b="1" i="1" dirty="0">
              <a:latin typeface="+mj-lt"/>
              <a:ea typeface="+mn-ea"/>
              <a:cs typeface="+mn-cs"/>
            </a:rPr>
            <a:t>На содержание отдела</a:t>
          </a:r>
        </a:p>
        <a:p xmlns:a="http://schemas.openxmlformats.org/drawingml/2006/main">
          <a:pPr algn="ctr">
            <a:spcBef>
              <a:spcPts val="0"/>
            </a:spcBef>
            <a:buFontTx/>
            <a:buNone/>
          </a:pPr>
          <a:r>
            <a:rPr lang="kk-KZ" sz="1200" b="1" i="1" dirty="0" smtClean="0">
              <a:latin typeface="+mj-lt"/>
            </a:rPr>
            <a:t>11939,7</a:t>
          </a:r>
          <a:r>
            <a:rPr lang="kk-KZ" sz="1200" b="1" i="1" dirty="0" smtClean="0">
              <a:latin typeface="+mj-lt"/>
              <a:ea typeface="+mn-ea"/>
              <a:cs typeface="+mn-cs"/>
            </a:rPr>
            <a:t>  </a:t>
          </a:r>
          <a:r>
            <a:rPr lang="kk-KZ" sz="1200" b="1" i="1" dirty="0">
              <a:latin typeface="+mj-lt"/>
              <a:ea typeface="+mn-ea"/>
              <a:cs typeface="+mn-cs"/>
            </a:rPr>
            <a:t>тысяч тенге,  </a:t>
          </a:r>
          <a:r>
            <a:rPr lang="kk-KZ" sz="1200" b="1" i="1" dirty="0" smtClean="0">
              <a:latin typeface="+mj-lt"/>
            </a:rPr>
            <a:t>1,7</a:t>
          </a:r>
          <a:r>
            <a:rPr lang="kk-KZ" sz="1200" b="1" i="1" dirty="0" smtClean="0">
              <a:latin typeface="+mj-lt"/>
              <a:ea typeface="+mn-ea"/>
              <a:cs typeface="+mn-cs"/>
            </a:rPr>
            <a:t> </a:t>
          </a:r>
          <a:r>
            <a:rPr lang="kk-KZ" sz="1200" b="1" i="1" dirty="0">
              <a:latin typeface="+mj-lt"/>
              <a:ea typeface="+mn-ea"/>
              <a:cs typeface="+mn-cs"/>
            </a:rPr>
            <a:t>% </a:t>
          </a:r>
          <a:endParaRPr lang="ru-RU" sz="1200" b="1" i="1" dirty="0">
            <a:latin typeface="+mj-lt"/>
            <a:ea typeface="+mn-ea"/>
            <a:cs typeface="+mn-cs"/>
          </a:endParaRPr>
        </a:p>
        <a:p xmlns:a="http://schemas.openxmlformats.org/drawingml/2006/main">
          <a:endParaRPr lang="ru-RU" sz="12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0.46606</cdr:x>
      <cdr:y>0</cdr:y>
    </cdr:from>
    <cdr:to>
      <cdr:x>0.81449</cdr:x>
      <cdr:y>0.12736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24298" y="0"/>
          <a:ext cx="2933750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kk-KZ" sz="1200" b="1" i="1" dirty="0">
              <a:latin typeface="+mj-lt"/>
              <a:ea typeface="+mn-ea"/>
              <a:cs typeface="+mn-cs"/>
            </a:rPr>
            <a:t>Обеспечение безопасности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дорожного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движения </a:t>
          </a:r>
          <a:r>
            <a:rPr lang="kk-KZ" sz="1200" b="1" i="1" dirty="0">
              <a:latin typeface="+mj-lt"/>
              <a:ea typeface="+mn-ea"/>
              <a:cs typeface="+mn-cs"/>
            </a:rPr>
            <a:t>в населенных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пунктах </a:t>
          </a:r>
        </a:p>
        <a:p xmlns:a="http://schemas.openxmlformats.org/drawingml/2006/main">
          <a:pPr algn="ctr"/>
          <a:r>
            <a:rPr lang="kk-KZ" sz="1200" b="1" i="1" dirty="0">
              <a:latin typeface="+mn-lt"/>
              <a:ea typeface="+mn-ea"/>
              <a:cs typeface="+mn-cs"/>
            </a:rPr>
            <a:t>256809,1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тысяч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тенге, </a:t>
          </a:r>
          <a:r>
            <a:rPr lang="kk-KZ" sz="1200" b="1" i="1" dirty="0" smtClean="0">
              <a:latin typeface="+mj-lt"/>
            </a:rPr>
            <a:t>37,4</a:t>
          </a:r>
          <a:r>
            <a:rPr lang="kk-KZ" sz="1200" b="1" i="1" dirty="0" smtClean="0">
              <a:latin typeface="+mj-lt"/>
              <a:ea typeface="+mn-ea"/>
              <a:cs typeface="+mn-cs"/>
            </a:rPr>
            <a:t>%</a:t>
          </a:r>
          <a:endParaRPr lang="ru-RU" sz="1200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0.71457</cdr:x>
      <cdr:y>0.15318</cdr:y>
    </cdr:from>
    <cdr:to>
      <cdr:x>1</cdr:x>
      <cdr:y>0.30884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16752" y="773278"/>
          <a:ext cx="2403348" cy="7858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lvl="0" algn="ctr" rtl="0" eaLnBrk="0" fontAlgn="t" hangingPunct="0">
            <a:spcBef>
              <a:spcPct val="0"/>
            </a:spcBef>
            <a:spcAft>
              <a:spcPct val="0"/>
            </a:spcAft>
            <a:buClr>
              <a:schemeClr val="bg1"/>
            </a:buClr>
          </a:pPr>
          <a:r>
            <a:rPr lang="kk-KZ" sz="1200" kern="1200" dirty="0">
              <a:solidFill>
                <a:schemeClr val="tx1"/>
              </a:solidFill>
              <a:latin typeface="+mn-lt"/>
              <a:ea typeface="+mn-ea"/>
            </a:rPr>
            <a:t>Целевые текущие </a:t>
          </a:r>
          <a:endParaRPr lang="kk-KZ" sz="1200" kern="1200" dirty="0" smtClean="0">
            <a:solidFill>
              <a:schemeClr val="tx1"/>
            </a:solidFill>
            <a:latin typeface="+mn-lt"/>
            <a:ea typeface="+mn-ea"/>
          </a:endParaRPr>
        </a:p>
        <a:p xmlns:a="http://schemas.openxmlformats.org/drawingml/2006/main">
          <a:pPr lvl="0" algn="l" rtl="0" eaLnBrk="0" fontAlgn="t" hangingPunct="0">
            <a:spcBef>
              <a:spcPct val="0"/>
            </a:spcBef>
            <a:spcAft>
              <a:spcPct val="0"/>
            </a:spcAft>
            <a:buClr>
              <a:schemeClr val="bg1"/>
            </a:buClr>
          </a:pPr>
          <a:r>
            <a:rPr lang="kk-KZ" sz="1200" kern="1200" dirty="0" smtClean="0">
              <a:solidFill>
                <a:schemeClr val="tx1"/>
              </a:solidFill>
              <a:latin typeface="+mn-lt"/>
              <a:ea typeface="+mn-ea"/>
            </a:rPr>
            <a:t>трансферты </a:t>
          </a:r>
          <a:r>
            <a:rPr lang="kk-KZ" sz="1200" kern="1200" dirty="0">
              <a:solidFill>
                <a:schemeClr val="tx1"/>
              </a:solidFill>
              <a:latin typeface="+mn-lt"/>
              <a:ea typeface="+mn-ea"/>
            </a:rPr>
            <a:t>из местных бюджетов</a:t>
          </a:r>
          <a:endParaRPr lang="ru-RU" sz="1200" dirty="0">
            <a:solidFill>
              <a:schemeClr val="tx1"/>
            </a:solidFill>
            <a:latin typeface="+mn-lt"/>
            <a:ea typeface="+mn-ea"/>
            <a:cs typeface="Times New Roman" pitchFamily="18" charset="0"/>
          </a:endParaRPr>
        </a:p>
        <a:p xmlns:a="http://schemas.openxmlformats.org/drawingml/2006/main">
          <a:pPr algn="ctr"/>
          <a:r>
            <a:rPr lang="kk-KZ" sz="1200" b="1" i="1" dirty="0" smtClean="0">
              <a:latin typeface="+mn-lt"/>
              <a:ea typeface="+mn-ea"/>
              <a:cs typeface="+mn-cs"/>
            </a:rPr>
            <a:t>47417 </a:t>
          </a:r>
          <a:r>
            <a:rPr lang="kk-KZ" sz="1200" b="1" i="1" dirty="0" smtClean="0">
              <a:latin typeface="+mj-lt"/>
            </a:rPr>
            <a:t>тысяч </a:t>
          </a:r>
          <a:r>
            <a:rPr lang="kk-KZ" sz="1200" b="1" i="1" dirty="0" smtClean="0">
              <a:latin typeface="+mj-lt"/>
            </a:rPr>
            <a:t>тенге, </a:t>
          </a:r>
          <a:r>
            <a:rPr lang="kk-KZ" sz="1200" b="1" i="1" dirty="0" smtClean="0">
              <a:latin typeface="+mj-lt"/>
            </a:rPr>
            <a:t>6,9</a:t>
          </a:r>
          <a:r>
            <a:rPr lang="kk-KZ" sz="1200" b="1" i="1" dirty="0" smtClean="0">
              <a:latin typeface="+mj-lt"/>
            </a:rPr>
            <a:t>%</a:t>
          </a:r>
          <a:endParaRPr lang="ru-RU" sz="1200" b="1" i="1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пассажирского траснпорта и автомобильных дорог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</a:t>
            </a:r>
            <a:r>
              <a:rPr lang="kk-KZ" sz="3200" b="1" dirty="0" smtClean="0"/>
              <a:t> 1 полугодие 2017-2019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</a:t>
            </a:r>
            <a:r>
              <a:rPr lang="kk-KZ" sz="2400" b="1" dirty="0" smtClean="0">
                <a:latin typeface="Times New Roman" panose="02020603050405020304" pitchFamily="18" charset="0"/>
              </a:rPr>
              <a:t>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24589977"/>
              </p:ext>
            </p:extLst>
          </p:nvPr>
        </p:nvGraphicFramePr>
        <p:xfrm>
          <a:off x="952472" y="1071546"/>
          <a:ext cx="8420100" cy="504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</a:t>
            </a:r>
            <a:r>
              <a:rPr lang="kk-KZ" sz="1800" b="1" dirty="0" smtClean="0">
                <a:latin typeface="+mj-lt"/>
              </a:rPr>
              <a:t>2017-2019 </a:t>
            </a:r>
            <a:r>
              <a:rPr lang="kk-KZ" sz="1800" b="1" dirty="0" smtClean="0">
                <a:latin typeface="+mj-lt"/>
              </a:rPr>
              <a:t>год ГУ “Отдела пассажирского транспорта и автомобильных дорог Коксуского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685 791,7</a:t>
            </a:r>
            <a:r>
              <a:rPr lang="kk-KZ" sz="1800" b="1" dirty="0" smtClean="0">
                <a:latin typeface="+mj-lt"/>
              </a:rPr>
              <a:t> </a:t>
            </a:r>
            <a:r>
              <a:rPr lang="kk-KZ" sz="1800" b="1" dirty="0" smtClean="0">
                <a:latin typeface="+mj-lt"/>
              </a:rPr>
              <a:t>тысяч 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“Отдела пассажирского транспорта и автомобильных дорог Коксуского района”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на1 полугодие  2017-2019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575124709"/>
              </p:ext>
            </p:extLst>
          </p:nvPr>
        </p:nvGraphicFramePr>
        <p:xfrm>
          <a:off x="344488" y="2420889"/>
          <a:ext cx="9217024" cy="403491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126892,0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243676,0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618802,0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9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реализации государственной политики на местном уровне в области пассажирского транспорта и автомобильных дорог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67262,0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9755,0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219371,0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безопасности дорожного движения в населенных пунктах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1602,0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3639,0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5021,0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Капитальный и средний ремонт автомобильных дорог районного значения и улиц населенных пунктов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58028,0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230282,0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346993,0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Целевые текущие трансферты из местных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47417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347575775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26231</TotalTime>
  <Words>189</Words>
  <Application>Microsoft Office PowerPoint</Application>
  <PresentationFormat>Лист A4 (210x297 мм)</PresentationFormat>
  <Paragraphs>46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отдела пассажирского траснпорта и автомобильных дорог Коксуского района бюджета  на  1 полугодие 2017-2019 года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SS</cp:lastModifiedBy>
  <cp:revision>1947</cp:revision>
  <cp:lastPrinted>2016-07-20T11:16:55Z</cp:lastPrinted>
  <dcterms:created xsi:type="dcterms:W3CDTF">2004-02-06T14:47:15Z</dcterms:created>
  <dcterms:modified xsi:type="dcterms:W3CDTF">2020-04-01T06:45:52Z</dcterms:modified>
</cp:coreProperties>
</file>