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81" autoAdjust="0"/>
    <p:restoredTop sz="97891" autoAdjust="0"/>
  </p:normalViewPr>
  <p:slideViewPr>
    <p:cSldViewPr>
      <p:cViewPr varScale="1">
        <p:scale>
          <a:sx n="89" d="100"/>
          <a:sy n="89" d="100"/>
        </p:scale>
        <p:origin x="-1566" y="-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375505899125678"/>
          <c:y val="0.11788374753694845"/>
          <c:w val="0.86244941008743226"/>
          <c:h val="0.88211625246305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9"/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1.6</c:v>
                </c:pt>
                <c:pt idx="1">
                  <c:v>1</c:v>
                </c:pt>
                <c:pt idx="2">
                  <c:v>4.0999999999999996</c:v>
                </c:pt>
                <c:pt idx="3">
                  <c:v>93.3</c:v>
                </c:pt>
              </c:numCache>
            </c:numRef>
          </c:val>
        </c:ser>
        <c:dLbls/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Y val="180"/>
      <c:perspective val="0"/>
    </c:view3D>
    <c:plotArea>
      <c:layout>
        <c:manualLayout>
          <c:layoutTarget val="inner"/>
          <c:xMode val="edge"/>
          <c:yMode val="edge"/>
          <c:x val="1.0248901903367502E-2"/>
          <c:y val="4.6460176991150452E-2"/>
          <c:w val="0.98975109809663253"/>
          <c:h val="0.59513274336283151"/>
        </c:manualLayout>
      </c:layout>
      <c:pie3DChart>
        <c:varyColors val="1"/>
      </c:pie3DChart>
      <c:spPr>
        <a:noFill/>
        <a:ln w="2540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21" b="1" i="0" u="none" strike="noStrike" baseline="0">
          <a:solidFill>
            <a:schemeClr val="tx1"/>
          </a:solidFill>
          <a:latin typeface="Arial Unicode MS"/>
          <a:ea typeface="Arial Unicode MS"/>
          <a:cs typeface="Arial Unicode MS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2"/>
  <c:chart>
    <c:title>
      <c:tx>
        <c:rich>
          <a:bodyPr/>
          <a:lstStyle/>
          <a:p>
            <a:pPr>
              <a:defRPr sz="1800">
                <a:latin typeface="+mj-lt"/>
              </a:defRPr>
            </a:pPr>
            <a:r>
              <a:rPr lang="ru-RU" sz="1800" dirty="0">
                <a:latin typeface="+mj-lt"/>
              </a:rPr>
              <a:t>«К</a:t>
            </a:r>
            <a:r>
              <a:rPr lang="kk-KZ" sz="1800" dirty="0">
                <a:latin typeface="+mj-lt"/>
              </a:rPr>
              <a:t>ө</a:t>
            </a:r>
            <a:r>
              <a:rPr lang="ru-RU" sz="1800" dirty="0" err="1">
                <a:latin typeface="+mj-lt"/>
              </a:rPr>
              <a:t>ксу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ауданының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жолаушылар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көлігі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және</a:t>
            </a:r>
            <a:r>
              <a:rPr lang="ru-RU" sz="1800" dirty="0">
                <a:latin typeface="+mj-lt"/>
              </a:rPr>
              <a:t> автомобиль </a:t>
            </a:r>
            <a:r>
              <a:rPr lang="ru-RU" sz="1800" dirty="0" err="1">
                <a:latin typeface="+mj-lt"/>
              </a:rPr>
              <a:t>бөлімі</a:t>
            </a:r>
            <a:r>
              <a:rPr lang="ru-RU" sz="1800" dirty="0">
                <a:latin typeface="+mj-lt"/>
              </a:rPr>
              <a:t>» ММ  </a:t>
            </a:r>
            <a:r>
              <a:rPr lang="ru-RU" sz="1800" dirty="0" err="1">
                <a:latin typeface="+mj-lt"/>
              </a:rPr>
              <a:t>бюджетінің</a:t>
            </a:r>
            <a:r>
              <a:rPr lang="ru-RU" sz="1800" dirty="0">
                <a:latin typeface="+mj-lt"/>
              </a:rPr>
              <a:t> 2019-2021 </a:t>
            </a:r>
            <a:r>
              <a:rPr lang="ru-RU" sz="1800" dirty="0" err="1">
                <a:latin typeface="+mj-lt"/>
              </a:rPr>
              <a:t>жылдарға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3242573253249235"/>
          <c:y val="3.2269424646472981E-4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8.7680450782656336E-2"/>
          <c:y val="4.5116450425645348E-2"/>
          <c:w val="0.90011690200089267"/>
          <c:h val="0.817274219732248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8981895670035293E-2"/>
                  <c:y val="0.10297501256149978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419200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440529443290252E-2"/>
                  <c:y val="0.21349576592731864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448543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1693381531832673E-2"/>
                  <c:y val="0.3657814800025344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479941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2019 ж</c:v>
                </c:pt>
                <c:pt idx="1">
                  <c:v>2020 ж</c:v>
                </c:pt>
                <c:pt idx="2">
                  <c:v>2021ж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419200</c:v>
                </c:pt>
                <c:pt idx="1">
                  <c:v>448543</c:v>
                </c:pt>
                <c:pt idx="2">
                  <c:v>479941</c:v>
                </c:pt>
              </c:numCache>
            </c:numRef>
          </c:val>
        </c:ser>
        <c:shape val="cylinder"/>
        <c:axId val="109639552"/>
        <c:axId val="109667072"/>
        <c:axId val="0"/>
      </c:bar3DChart>
      <c:catAx>
        <c:axId val="109639552"/>
        <c:scaling>
          <c:orientation val="minMax"/>
        </c:scaling>
        <c:axPos val="b"/>
        <c:tickLblPos val="nextTo"/>
        <c:crossAx val="109667072"/>
        <c:crosses val="autoZero"/>
        <c:auto val="1"/>
        <c:lblAlgn val="ctr"/>
        <c:lblOffset val="100"/>
      </c:catAx>
      <c:valAx>
        <c:axId val="109667072"/>
        <c:scaling>
          <c:orientation val="minMax"/>
        </c:scaling>
        <c:delete val="1"/>
        <c:axPos val="l"/>
        <c:numFmt formatCode="General" sourceLinked="1"/>
        <c:tickLblPos val="nextTo"/>
        <c:crossAx val="1096395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0.47863</cdr:x>
      <cdr:y>0.04623</cdr:y>
    </cdr:from>
    <cdr:to>
      <cdr:x>0.83761</cdr:x>
      <cdr:y>0.16952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00528" y="214314"/>
          <a:ext cx="3000396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kk-KZ" sz="1200" b="1" i="1" dirty="0">
              <a:latin typeface="+mj-lt"/>
              <a:ea typeface="+mn-ea"/>
              <a:cs typeface="+mn-cs"/>
            </a:rPr>
            <a:t>Елді мекендерде жол </a:t>
          </a:r>
          <a:r>
            <a:rPr lang="kk-KZ" sz="1200" b="1" i="1" dirty="0" smtClean="0">
              <a:latin typeface="+mj-lt"/>
              <a:ea typeface="+mn-ea"/>
              <a:cs typeface="+mn-cs"/>
            </a:rPr>
            <a:t>қозғалысы</a:t>
          </a:r>
        </a:p>
        <a:p xmlns:a="http://schemas.openxmlformats.org/drawingml/2006/main">
          <a:r>
            <a:rPr lang="kk-KZ" sz="1200" b="1" i="1" dirty="0" smtClean="0">
              <a:latin typeface="+mj-lt"/>
              <a:ea typeface="+mn-ea"/>
              <a:cs typeface="+mn-cs"/>
            </a:rPr>
            <a:t> </a:t>
          </a:r>
          <a:r>
            <a:rPr lang="kk-KZ" sz="1200" b="1" i="1" dirty="0">
              <a:latin typeface="+mj-lt"/>
              <a:ea typeface="+mn-ea"/>
              <a:cs typeface="+mn-cs"/>
            </a:rPr>
            <a:t>қауіпсіздігін қамтамасыз </a:t>
          </a:r>
          <a:r>
            <a:rPr lang="kk-KZ" sz="1200" b="1" i="1" dirty="0" smtClean="0">
              <a:latin typeface="+mj-lt"/>
              <a:ea typeface="+mn-ea"/>
              <a:cs typeface="+mn-cs"/>
            </a:rPr>
            <a:t>ету</a:t>
          </a:r>
        </a:p>
        <a:p xmlns:a="http://schemas.openxmlformats.org/drawingml/2006/main">
          <a:r>
            <a:rPr lang="kk-KZ" sz="1200" b="1" i="1" dirty="0" smtClean="0">
              <a:latin typeface="+mj-lt"/>
            </a:rPr>
            <a:t> 3 821 мың теңге, 1</a:t>
          </a:r>
          <a:r>
            <a:rPr lang="ru-RU" sz="1200" b="1" i="1" dirty="0" smtClean="0">
              <a:latin typeface="+mj-lt"/>
            </a:rPr>
            <a:t>%</a:t>
          </a:r>
          <a:endParaRPr lang="ru-RU" sz="1200" b="1" i="1" dirty="0">
            <a:latin typeface="+mj-lt"/>
          </a:endParaRPr>
        </a:p>
      </cdr:txBody>
    </cdr:sp>
  </cdr:relSizeAnchor>
  <cdr:relSizeAnchor xmlns:cdr="http://schemas.openxmlformats.org/drawingml/2006/chartDrawing">
    <cdr:from>
      <cdr:x>0.65812</cdr:x>
      <cdr:y>0.21575</cdr:y>
    </cdr:from>
    <cdr:to>
      <cdr:x>0.94017</cdr:x>
      <cdr:y>0.36987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00726" y="1000132"/>
          <a:ext cx="2357454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0.64957</cdr:x>
      <cdr:y>0.21575</cdr:y>
    </cdr:from>
    <cdr:to>
      <cdr:x>0.92308</cdr:x>
      <cdr:y>0.33904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429288" y="1000132"/>
          <a:ext cx="2286016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0.64957</cdr:x>
      <cdr:y>0.21575</cdr:y>
    </cdr:from>
    <cdr:to>
      <cdr:x>0.96581</cdr:x>
      <cdr:y>0.36987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429288" y="1000132"/>
          <a:ext cx="2643206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kk-KZ" sz="1200" b="1" i="1" dirty="0">
              <a:latin typeface="+mj-lt"/>
              <a:ea typeface="+mn-ea"/>
              <a:cs typeface="+mn-cs"/>
            </a:rPr>
            <a:t>Автомобиль жолдарының </a:t>
          </a:r>
          <a:r>
            <a:rPr lang="kk-KZ" sz="1200" b="1" i="1" dirty="0" smtClean="0">
              <a:latin typeface="+mj-lt"/>
              <a:ea typeface="+mn-ea"/>
              <a:cs typeface="+mn-cs"/>
            </a:rPr>
            <a:t>жұмыс</a:t>
          </a:r>
        </a:p>
        <a:p xmlns:a="http://schemas.openxmlformats.org/drawingml/2006/main">
          <a:r>
            <a:rPr lang="kk-KZ" sz="1200" b="1" i="1" dirty="0" smtClean="0">
              <a:latin typeface="+mj-lt"/>
              <a:ea typeface="+mn-ea"/>
              <a:cs typeface="+mn-cs"/>
            </a:rPr>
            <a:t> </a:t>
          </a:r>
          <a:r>
            <a:rPr lang="kk-KZ" sz="1200" b="1" i="1" dirty="0">
              <a:latin typeface="+mj-lt"/>
              <a:ea typeface="+mn-ea"/>
              <a:cs typeface="+mn-cs"/>
            </a:rPr>
            <a:t>істеуін қамтамасыз </a:t>
          </a:r>
          <a:r>
            <a:rPr lang="kk-KZ" sz="1200" b="1" i="1" dirty="0" smtClean="0">
              <a:latin typeface="+mj-lt"/>
              <a:ea typeface="+mn-ea"/>
              <a:cs typeface="+mn-cs"/>
            </a:rPr>
            <a:t>ету </a:t>
          </a:r>
        </a:p>
        <a:p xmlns:a="http://schemas.openxmlformats.org/drawingml/2006/main">
          <a:r>
            <a:rPr lang="kk-KZ" sz="1200" b="1" i="1" dirty="0" smtClean="0">
              <a:latin typeface="+mj-lt"/>
              <a:ea typeface="+mn-ea"/>
              <a:cs typeface="+mn-cs"/>
            </a:rPr>
            <a:t>17 427 мың теңге, 4,1</a:t>
          </a:r>
          <a:r>
            <a:rPr lang="ru-RU" sz="1200" b="1" i="1" dirty="0" smtClean="0">
              <a:latin typeface="+mj-lt"/>
              <a:ea typeface="+mn-ea"/>
              <a:cs typeface="+mn-cs"/>
            </a:rPr>
            <a:t>%</a:t>
          </a:r>
          <a:endParaRPr lang="ru-RU" sz="1200" b="1" i="1" dirty="0">
            <a:latin typeface="+mj-lt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Көксу ауданының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жолаушылар көлігі және автомобиль жолдары бөлімінің 2019 жылға 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арналған бюджетінің азаматтық бюджеті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 2019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/>
          <p:nvPr/>
        </p:nvGraphicFramePr>
        <p:xfrm>
          <a:off x="1381100" y="1428736"/>
          <a:ext cx="6873900" cy="4201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Object 107"/>
          <p:cNvGraphicFramePr>
            <a:graphicFrameLocks noGrp="1" noChangeAspect="1"/>
          </p:cNvGraphicFramePr>
          <p:nvPr>
            <p:ph idx="1"/>
          </p:nvPr>
        </p:nvGraphicFramePr>
        <p:xfrm>
          <a:off x="952472" y="1214422"/>
          <a:ext cx="8358246" cy="4635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864768" y="3573017"/>
            <a:ext cx="64807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ru-RU" sz="1200" b="1" dirty="0">
              <a:latin typeface="Times New Roman" panose="02020603050405020304" pitchFamily="18" charset="0"/>
            </a:endParaRP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 rot="10800000" flipV="1">
            <a:off x="6465168" y="2553872"/>
            <a:ext cx="7200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ru-RU" sz="1200" b="1" dirty="0">
              <a:latin typeface="Times New Roman" panose="02020603050405020304" pitchFamily="18" charset="0"/>
            </a:endParaRP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3381364" y="3929066"/>
            <a:ext cx="3600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Аудандық маңызы бар автомобиль жолдарын және елді мекендердің көшелерін күрделі және орташа </a:t>
            </a:r>
            <a:r>
              <a:rPr lang="kk-KZ" sz="1200" b="1" i="1" dirty="0" smtClean="0">
                <a:latin typeface="+mj-lt"/>
              </a:rPr>
              <a:t>жөндеу 391 279</a:t>
            </a:r>
            <a:r>
              <a:rPr lang="kk-KZ" sz="1200" b="1" i="1" dirty="0" smtClean="0">
                <a:latin typeface="+mj-lt"/>
              </a:rPr>
              <a:t> </a:t>
            </a:r>
            <a:r>
              <a:rPr lang="kk-KZ" sz="1200" b="1" i="1" dirty="0" smtClean="0">
                <a:latin typeface="+mj-lt"/>
              </a:rPr>
              <a:t>мың  </a:t>
            </a:r>
            <a:r>
              <a:rPr lang="kk-KZ" sz="1200" b="1" i="1" dirty="0" smtClean="0">
                <a:latin typeface="+mj-lt"/>
              </a:rPr>
              <a:t>теңге, 93,3%</a:t>
            </a:r>
            <a:endParaRPr lang="ru-RU" sz="120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785938" y="184150"/>
            <a:ext cx="75596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Көксу ауданының жолаушылар көлігі және автомобиль жолдары бөлімінің 2019 </a:t>
            </a:r>
            <a:r>
              <a:rPr lang="kk-KZ" sz="1800" b="1" dirty="0">
                <a:latin typeface="+mj-lt"/>
              </a:rPr>
              <a:t>жылғы </a:t>
            </a:r>
            <a:r>
              <a:rPr lang="kk-KZ" sz="1800" b="1" dirty="0" smtClean="0">
                <a:latin typeface="+mj-lt"/>
              </a:rPr>
              <a:t>бюджетінің үлес салмақтары.Барлығы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419 200 </a:t>
            </a:r>
            <a:r>
              <a:rPr lang="kk-KZ" sz="1800" b="1" dirty="0" smtClean="0">
                <a:latin typeface="+mj-lt"/>
              </a:rPr>
              <a:t>мың </a:t>
            </a:r>
            <a:r>
              <a:rPr lang="kk-KZ" sz="1800" b="1" dirty="0">
                <a:latin typeface="+mj-lt"/>
              </a:rPr>
              <a:t>теңге</a:t>
            </a:r>
            <a:endParaRPr lang="ru-RU" sz="1800" b="1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09926" y="2143117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Бөлімді ұстап тұруға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6 673 мың теңге,  </a:t>
            </a:r>
            <a:r>
              <a:rPr lang="kk-KZ" sz="1200" b="1" i="1" dirty="0" smtClean="0">
                <a:latin typeface="+mj-lt"/>
              </a:rPr>
              <a:t>1,6 </a:t>
            </a:r>
            <a:r>
              <a:rPr lang="kk-KZ" sz="1200" b="1" i="1" dirty="0" smtClean="0">
                <a:latin typeface="+mj-lt"/>
              </a:rPr>
              <a:t>% </a:t>
            </a:r>
            <a:endParaRPr lang="ru-RU" sz="1200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Көксу ауданының экономика және бюджеттік жоспарлау бөлімінің 2019-2021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98567344"/>
              </p:ext>
            </p:extLst>
          </p:nvPr>
        </p:nvGraphicFramePr>
        <p:xfrm>
          <a:off x="309530" y="2571744"/>
          <a:ext cx="9217024" cy="3159552"/>
        </p:xfrm>
        <a:graphic>
          <a:graphicData uri="http://schemas.openxmlformats.org/drawingml/2006/table">
            <a:tbl>
              <a:tblPr/>
              <a:tblGrid>
                <a:gridCol w="5357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48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419200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448543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479941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Жергілікті  деңгейде жолаушылар көлігі және автомобиль жолдары саласындағы мемлекеттік саясатты іске асыру жөніндегі қызметтер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6673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7140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7640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Елді мекендерде жол қозғалысы қауіпсіздігін қамтамасыз ету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3821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4088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4374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Автомобиль жолдарының жұмыс істеуін қамтамасыз ету</a:t>
                      </a:r>
                      <a:endParaRPr kumimoji="0" lang="kk-KZ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17427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18647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19952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33487" y="5733826"/>
          <a:ext cx="9197788" cy="518160"/>
        </p:xfrm>
        <a:graphic>
          <a:graphicData uri="http://schemas.openxmlformats.org/drawingml/2006/table">
            <a:tbl>
              <a:tblPr/>
              <a:tblGrid>
                <a:gridCol w="5333893"/>
                <a:gridCol w="1356168"/>
                <a:gridCol w="1215600"/>
                <a:gridCol w="1292127"/>
              </a:tblGrid>
              <a:tr h="387275">
                <a:tc>
                  <a:txBody>
                    <a:bodyPr/>
                    <a:lstStyle/>
                    <a:p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Аудандық маңызы бар автомобиль жолдарын және елді мекендердің көшелерін күрделі және орташа жөндеу</a:t>
                      </a:r>
                      <a:endParaRPr lang="ru-RU" sz="14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391279</a:t>
                      </a:r>
                      <a:endParaRPr lang="ru-RU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418668</a:t>
                      </a:r>
                      <a:endParaRPr lang="ru-RU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447975</a:t>
                      </a:r>
                      <a:endParaRPr lang="ru-RU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117303952"/>
              </p:ext>
            </p:extLst>
          </p:nvPr>
        </p:nvGraphicFramePr>
        <p:xfrm>
          <a:off x="272480" y="785794"/>
          <a:ext cx="936682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26157</TotalTime>
  <Words>186</Words>
  <Application>Microsoft Office PowerPoint</Application>
  <PresentationFormat>Лист A4 (210x297 мм)</PresentationFormat>
  <Paragraphs>44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Международный</vt:lpstr>
      <vt:lpstr>Көксу ауданының жолаушылар көлігі және автомобиль жолдары бөлімінің 2019 жылға  арналған бюджетінің азаматтық бюджеті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1928</cp:revision>
  <cp:lastPrinted>2016-07-20T11:16:55Z</cp:lastPrinted>
  <dcterms:created xsi:type="dcterms:W3CDTF">2004-02-06T14:47:15Z</dcterms:created>
  <dcterms:modified xsi:type="dcterms:W3CDTF">2019-10-29T03:15:01Z</dcterms:modified>
</cp:coreProperties>
</file>