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5" d="100"/>
          <a:sy n="55" d="100"/>
        </p:scale>
        <p:origin x="-1806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floor>
      <c:spPr>
        <a:solidFill>
          <a:srgbClr val="92D050"/>
        </a:solidFill>
      </c:spPr>
    </c:floor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FF00"/>
              </a:solidFill>
            </c:spPr>
          </c:dPt>
          <c:dPt>
            <c:idx val="2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dPt>
          <c:dLbls>
            <c:dLbl>
              <c:idx val="0"/>
              <c:layout>
                <c:manualLayout>
                  <c:x val="2.4734126399663072E-2"/>
                  <c:y val="-4.6874999999999993E-2"/>
                </c:manualLayout>
              </c:layout>
              <c:tx>
                <c:rich>
                  <a:bodyPr/>
                  <a:lstStyle/>
                  <a:p>
                    <a:r>
                      <a:rPr lang="kk-KZ" dirty="0" smtClean="0"/>
                      <a:t>30816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3.2463540899557802E-2"/>
                  <c:y val="-5.9375000000000192E-2"/>
                </c:manualLayout>
              </c:layout>
              <c:tx>
                <c:rich>
                  <a:bodyPr/>
                  <a:lstStyle/>
                  <a:p>
                    <a:r>
                      <a:rPr lang="kk-KZ" dirty="0" smtClean="0"/>
                      <a:t>31</a:t>
                    </a:r>
                    <a:r>
                      <a:rPr lang="kk-KZ" baseline="0" dirty="0" smtClean="0"/>
                      <a:t> 993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4.0192955399452487E-2"/>
                  <c:y val="-3.7500000000000082E-2"/>
                </c:manualLayout>
              </c:layout>
              <c:tx>
                <c:rich>
                  <a:bodyPr/>
                  <a:lstStyle/>
                  <a:p>
                    <a:r>
                      <a:rPr lang="kk-KZ" dirty="0" smtClean="0"/>
                      <a:t>33103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Лист1!$B$2:$B$4</c:f>
              <c:numCache>
                <c:formatCode>#,##0</c:formatCode>
                <c:ptCount val="3"/>
                <c:pt idx="0">
                  <c:v>141516</c:v>
                </c:pt>
                <c:pt idx="1">
                  <c:v>153299</c:v>
                </c:pt>
                <c:pt idx="2">
                  <c:v>158251</c:v>
                </c:pt>
              </c:numCache>
            </c:numRef>
          </c:val>
        </c:ser>
        <c:shape val="box"/>
        <c:axId val="73318784"/>
        <c:axId val="73320320"/>
        <c:axId val="0"/>
      </c:bar3DChart>
      <c:catAx>
        <c:axId val="73318784"/>
        <c:scaling>
          <c:orientation val="minMax"/>
        </c:scaling>
        <c:axPos val="b"/>
        <c:tickLblPos val="nextTo"/>
        <c:crossAx val="73320320"/>
        <c:crosses val="autoZero"/>
        <c:auto val="1"/>
        <c:lblAlgn val="ctr"/>
        <c:lblOffset val="100"/>
      </c:catAx>
      <c:valAx>
        <c:axId val="73320320"/>
        <c:scaling>
          <c:orientation val="minMax"/>
        </c:scaling>
        <c:delete val="1"/>
        <c:axPos val="l"/>
        <c:numFmt formatCode="#,##0" sourceLinked="1"/>
        <c:tickLblPos val="none"/>
        <c:crossAx val="7331878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2800" b="1">
          <a:solidFill>
            <a:srgbClr val="0070C0"/>
          </a:solidFill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8772DDF-F040-4DE3-9555-1421B92A8F72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27584" y="692696"/>
            <a:ext cx="7744944" cy="2088232"/>
          </a:xfrm>
        </p:spPr>
        <p:txBody>
          <a:bodyPr>
            <a:noAutofit/>
          </a:bodyPr>
          <a:lstStyle/>
          <a:p>
            <a:pPr algn="ctr"/>
            <a:r>
              <a:rPr lang="kk-KZ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Проект расхода Гражданского бюджета </a:t>
            </a:r>
            <a:br>
              <a:rPr lang="kk-KZ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kk-KZ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при формирования исполнения </a:t>
            </a:r>
            <a:r>
              <a:rPr lang="ru-RU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kk-KZ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бюджета  на 2021 -2023год</a:t>
            </a:r>
            <a:r>
              <a:rPr lang="ru-RU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ГУ «Аппарат </a:t>
            </a:r>
            <a:r>
              <a:rPr lang="ru-RU" sz="2800" dirty="0" err="1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акима</a:t>
            </a:r>
            <a:r>
              <a:rPr lang="ru-RU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 err="1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Жаналыкского</a:t>
            </a:r>
            <a:r>
              <a:rPr lang="ru-RU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сельского округа </a:t>
            </a:r>
            <a:r>
              <a:rPr lang="kk-KZ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Аксуского района</a:t>
            </a:r>
            <a:r>
              <a:rPr lang="ru-RU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»</a:t>
            </a:r>
            <a:endParaRPr lang="ru-RU" sz="2800" dirty="0"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>
            <a:off x="1500166" y="5786454"/>
            <a:ext cx="5929354" cy="571504"/>
          </a:xfrm>
          <a:prstGeom prst="rect">
            <a:avLst/>
          </a:prstGeom>
        </p:spPr>
        <p:txBody>
          <a:bodyPr vert="horz" lIns="45720" rIns="45720" bIns="4572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Село </a:t>
            </a:r>
            <a:r>
              <a:rPr lang="ru-RU" sz="2000" b="1" noProof="0" dirty="0" err="1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Жаналык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– 2020 год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026" name="Picture 2" descr="C:\Users\User\Desktop\Гражданский бюджет\6e03285c8008bcfa47c4a04e248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3717032"/>
            <a:ext cx="4714908" cy="2232248"/>
          </a:xfrm>
          <a:prstGeom prst="rect">
            <a:avLst/>
          </a:prstGeom>
          <a:noFill/>
        </p:spPr>
      </p:pic>
      <p:pic>
        <p:nvPicPr>
          <p:cNvPr id="1027" name="Picture 3" descr="C:\Users\User\Desktop\Гражданский бюджет\Marketing-Budget-1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3571876"/>
            <a:ext cx="3714744" cy="24494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6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070454088"/>
              </p:ext>
            </p:extLst>
          </p:nvPr>
        </p:nvGraphicFramePr>
        <p:xfrm>
          <a:off x="251520" y="2276872"/>
          <a:ext cx="8568951" cy="4581708"/>
        </p:xfrm>
        <a:graphic>
          <a:graphicData uri="http://schemas.openxmlformats.org/drawingml/2006/table">
            <a:tbl>
              <a:tblPr/>
              <a:tblGrid>
                <a:gridCol w="494731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6777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7593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7793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1277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тысяч тенге</a:t>
                      </a: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7342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программы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2021год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</a:t>
                      </a: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 </a:t>
                      </a: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030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ВСЕГО: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30816.0</a:t>
                      </a: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31993.0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33103.0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321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001«Услуги по обеспечению деятельности </a:t>
                      </a:r>
                      <a:r>
                        <a:rPr kumimoji="0" lang="ru-RU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акима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городского округа, города районного значения, села, села, сельского округа»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19705.0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20205.0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20655.0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0162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022 «капитальные расходы государственного органа"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188.0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240.0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280.0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429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009 "Сан.очистка  населенных пунктов"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1070.0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1145.0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1220.0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10719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011"Благоустройство и озеленение населенных пунктов»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1145.0</a:t>
                      </a:r>
                      <a:endParaRPr lang="ru-RU" sz="1400" b="0" i="0" u="none" strike="noStrike" baseline="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0" kern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1195.0</a:t>
                      </a:r>
                      <a:endParaRPr lang="ru-RU" sz="1400" b="0" i="0" u="none" strike="noStrike" baseline="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0" kern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1245.0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9903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013</a:t>
                      </a: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smtClean="0">
                          <a:latin typeface="Times New Roman" pitchFamily="18" charset="0"/>
                          <a:cs typeface="Times New Roman" pitchFamily="18" charset="0"/>
                        </a:rPr>
                        <a:t>«Обеспечение функционирования дорог в городах районного значения, селах, поселках, сельских районах</a:t>
                      </a:r>
                      <a:endParaRPr lang="ru-RU" sz="14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290.0</a:t>
                      </a:r>
                      <a:endParaRPr lang="ru-RU" sz="1400" b="0" i="0" u="none" strike="noStrike" baseline="0" dirty="0">
                        <a:solidFill>
                          <a:schemeClr val="accent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340.0</a:t>
                      </a:r>
                      <a:endParaRPr lang="ru-RU" sz="1400" b="0" i="0" u="none" strike="noStrike" baseline="0" dirty="0">
                        <a:solidFill>
                          <a:schemeClr val="accent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u="none" strike="noStrike" baseline="0" dirty="0" smtClean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385.0</a:t>
                      </a:r>
                    </a:p>
                    <a:p>
                      <a:pPr algn="ctr" fontAlgn="ctr"/>
                      <a:endParaRPr lang="kk-KZ" sz="1400" u="none" strike="noStrike" baseline="0" dirty="0" smtClean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kk-KZ" sz="1400" u="none" strike="noStrike" baseline="0" dirty="0" smtClean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kk-KZ" sz="1400" u="none" strike="noStrike" baseline="0" dirty="0" smtClean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9903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040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«Развитие региона»</a:t>
                      </a:r>
                      <a:endParaRPr lang="ru-RU" sz="14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8418</a:t>
                      </a:r>
                      <a:r>
                        <a:rPr lang="kk-KZ" sz="1400" b="0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</a:t>
                      </a:r>
                      <a:endParaRPr lang="ru-RU" sz="1400" b="0" i="0" u="none" strike="noStrike" baseline="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0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8868.0</a:t>
                      </a:r>
                      <a:endParaRPr lang="ru-RU" sz="1400" b="0" i="0" u="none" strike="noStrike" baseline="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0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9318.0</a:t>
                      </a:r>
                      <a:endParaRPr lang="ru-RU" sz="1400" b="0" i="0" u="none" strike="noStrike" baseline="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Заголовок 3"/>
          <p:cNvSpPr txBox="1">
            <a:spLocks/>
          </p:cNvSpPr>
          <p:nvPr/>
        </p:nvSpPr>
        <p:spPr>
          <a:xfrm>
            <a:off x="473898" y="404664"/>
            <a:ext cx="8286808" cy="1584176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endParaRPr lang="kk-KZ" sz="20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  <a:buFontTx/>
              <a:buNone/>
            </a:pPr>
            <a:r>
              <a:rPr lang="kk-KZ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Проект  расхода Гражданского бюджета 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kk-KZ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 формирования исполнения 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бюджета  на 2021 -2023год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ГУ «</a:t>
            </a:r>
            <a:r>
              <a:rPr lang="kk-KZ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Аппарат акима </a:t>
            </a:r>
            <a:r>
              <a:rPr lang="ru-RU" sz="2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Жаналыкс</a:t>
            </a:r>
            <a:r>
              <a:rPr lang="kk-KZ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кого с.о   Аксуского района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000" b="1" dirty="0">
              <a:solidFill>
                <a:srgbClr val="0070C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/>
        </p:nvGraphicFramePr>
        <p:xfrm>
          <a:off x="323528" y="2348880"/>
          <a:ext cx="8496944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Заголовок 3"/>
          <p:cNvSpPr txBox="1">
            <a:spLocks/>
          </p:cNvSpPr>
          <p:nvPr/>
        </p:nvSpPr>
        <p:spPr>
          <a:xfrm>
            <a:off x="395536" y="260648"/>
            <a:ext cx="8319868" cy="1872208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Расходная часть </a:t>
            </a: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Гражданского бюджета при формирования исполнения </a:t>
            </a: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бюджета ГУ “Аппарат акима Жаналыкского сельского округа  Аксуского </a:t>
            </a:r>
            <a:r>
              <a:rPr lang="kk-KZ" sz="2400" b="1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района</a:t>
            </a: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” на 2021-2023 годы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Заголовок 3"/>
          <p:cNvSpPr txBox="1">
            <a:spLocks/>
          </p:cNvSpPr>
          <p:nvPr/>
        </p:nvSpPr>
        <p:spPr>
          <a:xfrm>
            <a:off x="7215206" y="2060848"/>
            <a:ext cx="1438284" cy="36004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kk-KZ" sz="20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тыс. тенге</a:t>
            </a:r>
            <a:endParaRPr lang="ru-RU" sz="2000" b="1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559</TotalTime>
  <Words>136</Words>
  <Application>Microsoft Office PowerPoint</Application>
  <PresentationFormat>Экран (4:3)</PresentationFormat>
  <Paragraphs>44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Аспект</vt:lpstr>
      <vt:lpstr>Проект расхода Гражданского бюджета  при формирования исполнения  бюджета  на 2021 -2023год  ГУ «Аппарат акима  Жаналыкского сельского округа Аксуского района»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Гражданский бюджет  отдела экономики и  бюджетного планирования Аксуского района бюджета  на 2019 год</dc:title>
  <dc:creator>User</dc:creator>
  <cp:lastModifiedBy>User</cp:lastModifiedBy>
  <cp:revision>54</cp:revision>
  <dcterms:created xsi:type="dcterms:W3CDTF">2019-10-29T05:55:48Z</dcterms:created>
  <dcterms:modified xsi:type="dcterms:W3CDTF">2020-05-12T10:46:02Z</dcterms:modified>
</cp:coreProperties>
</file>