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483" r:id="rId3"/>
    <p:sldId id="458" r:id="rId4"/>
    <p:sldId id="257" r:id="rId5"/>
    <p:sldId id="504" r:id="rId6"/>
    <p:sldId id="484" r:id="rId7"/>
    <p:sldId id="517" r:id="rId8"/>
    <p:sldId id="518" r:id="rId9"/>
    <p:sldId id="361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01" r:id="rId22"/>
    <p:sldId id="502" r:id="rId23"/>
    <p:sldId id="503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489" r:id="rId32"/>
    <p:sldId id="490" r:id="rId33"/>
    <p:sldId id="491" r:id="rId34"/>
    <p:sldId id="519" r:id="rId35"/>
    <p:sldId id="488" r:id="rId36"/>
    <p:sldId id="485" r:id="rId37"/>
    <p:sldId id="516" r:id="rId3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7048352644397E-2"/>
          <c:y val="0.18169967843409371"/>
          <c:w val="0.21090273568751144"/>
          <c:h val="0.65305502187989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-1.9892314301013864E-2"/>
                  <c:y val="0.105988472605675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72-48A5-A801-86431CE4BDE2}"/>
                </c:ext>
              </c:extLst>
            </c:dLbl>
            <c:dLbl>
              <c:idx val="1"/>
              <c:layout>
                <c:manualLayout>
                  <c:x val="-2.9651580861367901E-2"/>
                  <c:y val="8.59153841444393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72-48A5-A801-86431CE4BD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9F-40E7-9D8C-39A9C0A8AF15}"/>
                </c:ext>
              </c:extLst>
            </c:dLbl>
            <c:dLbl>
              <c:idx val="3"/>
              <c:layout>
                <c:manualLayout>
                  <c:x val="-3.2647244011086332E-2"/>
                  <c:y val="-7.0921608470914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472-48A5-A801-86431CE4BDE2}"/>
                </c:ext>
              </c:extLst>
            </c:dLbl>
            <c:dLbl>
              <c:idx val="4"/>
              <c:layout>
                <c:manualLayout>
                  <c:x val="-3.0216018689059043E-2"/>
                  <c:y val="-0.10666411085423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87269549661936E-2"/>
                      <c:h val="9.5571471885577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72-48A5-A801-86431CE4BDE2}"/>
                </c:ext>
              </c:extLst>
            </c:dLbl>
            <c:dLbl>
              <c:idx val="5"/>
              <c:layout>
                <c:manualLayout>
                  <c:x val="-1.2269814462836665E-2"/>
                  <c:y val="-9.77550880589139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72-48A5-A801-86431CE4BDE2}"/>
                </c:ext>
              </c:extLst>
            </c:dLbl>
            <c:dLbl>
              <c:idx val="6"/>
              <c:layout>
                <c:manualLayout>
                  <c:x val="6.8644160551727382E-2"/>
                  <c:y val="-1.97214213038141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72-48A5-A801-86431CE4B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</c:v>
                </c:pt>
                <c:pt idx="3">
                  <c:v>Транспорт и складирование</c:v>
                </c:pt>
                <c:pt idx="4">
                  <c:v>Образование, здравоохранение и социальная защита</c:v>
                </c:pt>
                <c:pt idx="5">
                  <c:v>Информация и связь</c:v>
                </c:pt>
                <c:pt idx="6">
                  <c:v>Прочие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9.4</c:v>
                </c:pt>
                <c:pt idx="1">
                  <c:v>3</c:v>
                </c:pt>
                <c:pt idx="2">
                  <c:v>18.399999999999999</c:v>
                </c:pt>
                <c:pt idx="3">
                  <c:v>6.3</c:v>
                </c:pt>
                <c:pt idx="4">
                  <c:v>7</c:v>
                </c:pt>
                <c:pt idx="5">
                  <c:v>5.3</c:v>
                </c:pt>
                <c:pt idx="6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72-48A5-A801-86431CE4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902409688182234"/>
          <c:y val="0"/>
          <c:w val="0.24356880998475922"/>
          <c:h val="0.9981910095653466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96591813215162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36 924,0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78-4474-B7A5-16D62A5FF8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7 388,0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78-4474-B7A5-16D62A5FF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 план)</c:v>
                </c:pt>
                <c:pt idx="1">
                  <c:v>2023 год (проект.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30.9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78-4474-B7A5-16D62A5FF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85510016"/>
        <c:axId val="85520384"/>
      </c:barChart>
      <c:catAx>
        <c:axId val="8551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5520384"/>
        <c:crosses val="autoZero"/>
        <c:auto val="1"/>
        <c:lblAlgn val="ctr"/>
        <c:lblOffset val="100"/>
        <c:noMultiLvlLbl val="0"/>
      </c:catAx>
      <c:valAx>
        <c:axId val="8552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51001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7 467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9-4AE7-942B-3DF09D193F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1 157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D9-4AE7-942B-3DF09D193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7.5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D9-4AE7-942B-3DF09D19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07936"/>
        <c:axId val="87209472"/>
      </c:barChart>
      <c:catAx>
        <c:axId val="87207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7209472"/>
        <c:crosses val="autoZero"/>
        <c:auto val="1"/>
        <c:lblAlgn val="ctr"/>
        <c:lblOffset val="100"/>
        <c:noMultiLvlLbl val="0"/>
      </c:catAx>
      <c:valAx>
        <c:axId val="8720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07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337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6-4785-94B7-C4F73F9151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319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6-4785-94B7-C4F73F915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2.9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16-4785-94B7-C4F73F915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76160"/>
        <c:axId val="87282048"/>
      </c:barChart>
      <c:catAx>
        <c:axId val="87276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7282048"/>
        <c:crosses val="autoZero"/>
        <c:auto val="1"/>
        <c:lblAlgn val="ctr"/>
        <c:lblOffset val="100"/>
        <c:noMultiLvlLbl val="0"/>
      </c:catAx>
      <c:valAx>
        <c:axId val="8728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27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25 120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9B-4C52-ADCD-C0607C31CD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4 912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9B-4C52-ADCD-C0607C31C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B-4C52-ADCD-C0607C31C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643648"/>
        <c:axId val="87645184"/>
      </c:barChart>
      <c:catAx>
        <c:axId val="87643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7645184"/>
        <c:crosses val="autoZero"/>
        <c:auto val="1"/>
        <c:lblAlgn val="ctr"/>
        <c:lblOffset val="100"/>
        <c:noMultiLvlLbl val="0"/>
      </c:catAx>
      <c:valAx>
        <c:axId val="8764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643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85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35 429,0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8B-481F-B6F5-03C1D26AA6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8 683,0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8B-481F-B6F5-03C1D26AA6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 план)</c:v>
                </c:pt>
                <c:pt idx="1">
                  <c:v>2023 год (проект.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25.4</c:v>
                </c:pt>
                <c:pt idx="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B-481F-B6F5-03C1D26AA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08977152"/>
        <c:axId val="108983040"/>
      </c:barChart>
      <c:catAx>
        <c:axId val="10897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983040"/>
        <c:crosses val="autoZero"/>
        <c:auto val="1"/>
        <c:lblAlgn val="ctr"/>
        <c:lblOffset val="100"/>
        <c:noMultiLvlLbl val="0"/>
      </c:catAx>
      <c:valAx>
        <c:axId val="10898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7715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14 866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2C-4B40-B45B-A8C9481177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1 027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2C-4B40-B45B-A8C948117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2C-4B40-B45B-A8C94811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345024"/>
        <c:axId val="109355008"/>
      </c:barChart>
      <c:catAx>
        <c:axId val="109345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9355008"/>
        <c:crosses val="autoZero"/>
        <c:auto val="1"/>
        <c:lblAlgn val="ctr"/>
        <c:lblOffset val="100"/>
        <c:noMultiLvlLbl val="0"/>
      </c:catAx>
      <c:valAx>
        <c:axId val="10935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345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18 611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A1-4F91-BE15-D562D27F60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7 452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A1-4F91-BE15-D562D27F6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12.8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A1-4F91-BE15-D562D27F6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74560"/>
        <c:axId val="109476096"/>
      </c:barChart>
      <c:catAx>
        <c:axId val="10947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9476096"/>
        <c:crosses val="autoZero"/>
        <c:auto val="1"/>
        <c:lblAlgn val="ctr"/>
        <c:lblOffset val="100"/>
        <c:noMultiLvlLbl val="0"/>
      </c:catAx>
      <c:valAx>
        <c:axId val="109476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47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798057177106508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1 952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2A-4272-B98F-DE52B6EF22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A-4272-B98F-DE52B6EF2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A-4272-B98F-DE52B6EF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83744"/>
        <c:axId val="109593728"/>
      </c:barChart>
      <c:catAx>
        <c:axId val="109583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9593728"/>
        <c:crosses val="autoZero"/>
        <c:auto val="1"/>
        <c:lblAlgn val="ctr"/>
        <c:lblOffset val="100"/>
        <c:noMultiLvlLbl val="0"/>
      </c:catAx>
      <c:valAx>
        <c:axId val="10959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583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1171923113822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85E-2"/>
          <c:y val="0.14397493249049426"/>
          <c:w val="0.94610937251365834"/>
          <c:h val="0.66810547127416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10 767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85-4B15-841D-98BB4B9D13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5 553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85-4B15-841D-98BB4B9D1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 план)</c:v>
                </c:pt>
                <c:pt idx="1">
                  <c:v>2023 год (проект. 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5-4B15-841D-98BB4B9D1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06926464"/>
        <c:axId val="109688320"/>
      </c:barChart>
      <c:catAx>
        <c:axId val="10692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688320"/>
        <c:crosses val="autoZero"/>
        <c:auto val="1"/>
        <c:lblAlgn val="ctr"/>
        <c:lblOffset val="100"/>
        <c:noMultiLvlLbl val="0"/>
      </c:catAx>
      <c:valAx>
        <c:axId val="10968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926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11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10 767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B9-4415-9E2F-B688AE4041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5 553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F1-4147-A59C-F32FA8A09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(уточн.)</c:v>
                </c:pt>
                <c:pt idx="1">
                  <c:v>2023 год (проект.)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9-4415-9E2F-B688AE40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189632"/>
        <c:axId val="31195520"/>
      </c:barChart>
      <c:catAx>
        <c:axId val="31189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1195520"/>
        <c:crosses val="autoZero"/>
        <c:auto val="1"/>
        <c:lblAlgn val="ctr"/>
        <c:lblOffset val="100"/>
        <c:noMultiLvlLbl val="0"/>
      </c:catAx>
      <c:valAx>
        <c:axId val="31195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18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079"/>
          <c:y val="0.71104413345205775"/>
          <c:w val="0.25318273248456491"/>
          <c:h val="0.169270342408495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054034990043"/>
          <c:y val="5.6087961823088422E-2"/>
          <c:w val="0.71410575785470742"/>
          <c:h val="0.518868851550401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9298102191200733E-2"/>
                  <c:y val="5.6085753635615057E-3"/>
                </c:manualLayout>
              </c:layout>
              <c:tx>
                <c:rich>
                  <a:bodyPr/>
                  <a:lstStyle/>
                  <a:p>
                    <a:fld id="{185CEB4F-D14B-4956-954D-4956A5C7B598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  <a:fld id="{5011944D-2629-43FF-B9EC-CA31A5756803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818-415A-BA02-2A64F82111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50"/>
                    </a:pPr>
                    <a:fld id="{AB1F3DC8-1A10-4FED-9D2F-CEFD7EA9D5D0}" type="VALUE">
                      <a:rPr lang="en-US" smtClean="0"/>
                      <a:pPr>
                        <a:defRPr sz="1050"/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fld id="{F3B60E4B-31A5-4984-AEE0-EC7024E1D532}" type="PERCENTAGE">
                      <a:rPr lang="en-US" baseline="0"/>
                      <a:pPr>
                        <a:defRPr sz="1050"/>
                      </a:pPr>
                      <a:t>[ПРОЦЕНТ]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72F-42DB-8765-A1680A214D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F66336B-80B3-4577-8CFE-DD6C8B407E58}" type="VALUE">
                      <a:rPr lang="en-US" smtClean="0"/>
                      <a:pPr/>
                      <a:t>[ЗНАЧЕНИЕ]</a:t>
                    </a:fld>
                    <a:r>
                      <a:rPr lang="en-US" baseline="0" smtClean="0"/>
                      <a:t> </a:t>
                    </a:r>
                    <a:fld id="{47A32910-6A73-43E7-AA2F-EC39476FC7C7}" type="PERCENTAGE">
                      <a:rPr lang="en-US" baseline="0"/>
                      <a:pPr/>
                      <a:t>[ПРОЦЕНТ]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E2-477F-8541-2907CD42749D}"/>
                </c:ext>
              </c:extLst>
            </c:dLbl>
            <c:dLbl>
              <c:idx val="3"/>
              <c:layout>
                <c:manualLayout>
                  <c:x val="-2.7017343067681061E-2"/>
                  <c:y val="1.4021990455772102E-2"/>
                </c:manualLayout>
              </c:layout>
              <c:tx>
                <c:rich>
                  <a:bodyPr/>
                  <a:lstStyle/>
                  <a:p>
                    <a:fld id="{F7F213F0-CF40-4D9B-8683-E2D53319C367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  <a:fld id="{A4E26815-5D19-44B2-A22A-4C5015C9EFBB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23-431E-835F-58C9EB21E1BA}"/>
                </c:ext>
              </c:extLst>
            </c:dLbl>
            <c:dLbl>
              <c:idx val="4"/>
              <c:layout>
                <c:manualLayout>
                  <c:x val="-3.8596204382401467E-3"/>
                  <c:y val="-3.6457175185007476E-2"/>
                </c:manualLayout>
              </c:layout>
              <c:tx>
                <c:rich>
                  <a:bodyPr/>
                  <a:lstStyle/>
                  <a:p>
                    <a:fld id="{E252242A-1283-4DAA-A322-6F4BD436F6E6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  <a:fld id="{6A0676C2-7F86-4D62-BF07-69C305F2A059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818-415A-BA02-2A64F8211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КПН от МСБ</c:v>
                </c:pt>
                <c:pt idx="1">
                  <c:v>ИПН</c:v>
                </c:pt>
                <c:pt idx="2">
                  <c:v>СН</c:v>
                </c:pt>
                <c:pt idx="3">
                  <c:v>Налоги на собственность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101815.1</c:v>
                </c:pt>
                <c:pt idx="1">
                  <c:v>216241.3</c:v>
                </c:pt>
                <c:pt idx="2">
                  <c:v>142730.29999999999</c:v>
                </c:pt>
                <c:pt idx="3">
                  <c:v>45644.5</c:v>
                </c:pt>
                <c:pt idx="4">
                  <c:v>18095.300000000047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3-431E-835F-58C9EB21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1625693402085231"/>
          <c:y val="0.62416097156715722"/>
          <c:w val="0.69801266016285168"/>
          <c:h val="0.3758390284328427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241229713219E-2"/>
          <c:y val="9.3569955420738968E-2"/>
          <c:w val="0.94610937251366023"/>
          <c:h val="0.6681054712741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(проект)</c:v>
                </c:pt>
                <c:pt idx="1">
                  <c:v>2022 год (уточ. 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15814.8</c:v>
                </c:pt>
                <c:pt idx="1">
                  <c:v>47162.8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B-46EF-A5C9-617005C6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00375552"/>
        <c:axId val="100378880"/>
      </c:barChart>
      <c:catAx>
        <c:axId val="1003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00378880"/>
        <c:crosses val="autoZero"/>
        <c:auto val="1"/>
        <c:lblAlgn val="ctr"/>
        <c:lblOffset val="100"/>
        <c:noMultiLvlLbl val="0"/>
      </c:catAx>
      <c:valAx>
        <c:axId val="1003788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00375552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72EA32-28B5-4C9F-96BA-BD64B61B25C8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EB-41C1-AADC-194A96503F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1F8A3D-A3B0-4ED6-998B-15E4B834BD5D}" type="VALUE">
                      <a:rPr lang="en-US" b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EB-41C1-AADC-194A96503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17099.099999999999</c:v>
                </c:pt>
                <c:pt idx="1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80256"/>
        <c:axId val="103682048"/>
      </c:barChart>
      <c:catAx>
        <c:axId val="10368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3682048"/>
        <c:crosses val="autoZero"/>
        <c:auto val="1"/>
        <c:lblAlgn val="ctr"/>
        <c:lblOffset val="100"/>
        <c:noMultiLvlLbl val="0"/>
      </c:catAx>
      <c:valAx>
        <c:axId val="103682048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10368025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5AE7F8-697C-4137-88B0-47997712C4ED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8E-45A7-9E1D-B51E409215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D6EA1E-88B4-4879-9F00-32956F13A1DA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8E-45A7-9E1D-B51E4092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(уточ.)</c:v>
                </c:pt>
                <c:pt idx="1">
                  <c:v>2023 год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16670</c:v>
                </c:pt>
                <c:pt idx="1">
                  <c:v>5350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31200"/>
        <c:axId val="103732736"/>
      </c:barChart>
      <c:catAx>
        <c:axId val="103731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3732736"/>
        <c:crosses val="autoZero"/>
        <c:auto val="1"/>
        <c:lblAlgn val="ctr"/>
        <c:lblOffset val="100"/>
        <c:noMultiLvlLbl val="0"/>
      </c:catAx>
      <c:valAx>
        <c:axId val="103732736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10373120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FF2EF8-4A8D-4790-B0CC-4061417EAE16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E1-402B-97C0-BF17E166AA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EB91AE-A22B-426F-B487-8680E4DFA80A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E1-402B-97C0-BF17E166A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4217.3</c:v>
                </c:pt>
                <c:pt idx="1">
                  <c:v>3464.8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30144"/>
        <c:axId val="108231680"/>
      </c:barChart>
      <c:catAx>
        <c:axId val="108230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8231680"/>
        <c:crosses val="autoZero"/>
        <c:auto val="1"/>
        <c:lblAlgn val="ctr"/>
        <c:lblOffset val="100"/>
        <c:noMultiLvlLbl val="0"/>
      </c:catAx>
      <c:valAx>
        <c:axId val="10823168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10823014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82E-2"/>
          <c:y val="0.1439749324904952"/>
          <c:w val="0.94610937251366023"/>
          <c:h val="0.6681054712741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4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(проект)</c:v>
                </c:pt>
                <c:pt idx="1">
                  <c:v>2022 год (уточ. 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2725.0079999999998</c:v>
                </c:pt>
                <c:pt idx="1">
                  <c:v>3073.8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9-44CC-B94B-6A2D2CBF5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14570240"/>
        <c:axId val="14571776"/>
      </c:barChart>
      <c:catAx>
        <c:axId val="1457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571776"/>
        <c:crosses val="autoZero"/>
        <c:auto val="1"/>
        <c:lblAlgn val="ctr"/>
        <c:lblOffset val="100"/>
        <c:noMultiLvlLbl val="0"/>
      </c:catAx>
      <c:valAx>
        <c:axId val="14571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4570240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8B9402-0ABA-4D4E-B7B2-BDFCD48837E3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18-4D0A-A907-67EBFC4A48B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1CF90C96-4B75-4B6B-A5A8-50E676067590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4E-4BB2-B0DC-044BE9948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1177.049</c:v>
                </c:pt>
                <c:pt idx="1">
                  <c:v>1185.3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6352"/>
        <c:axId val="14610432"/>
      </c:barChart>
      <c:catAx>
        <c:axId val="14596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610432"/>
        <c:crosses val="autoZero"/>
        <c:auto val="1"/>
        <c:lblAlgn val="ctr"/>
        <c:lblOffset val="100"/>
        <c:noMultiLvlLbl val="0"/>
      </c:catAx>
      <c:valAx>
        <c:axId val="14610432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1459635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E18278B-A242-430C-B9CD-1D970048BD57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4D1-40D6-95BA-C5A0A3B935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394DBB-60D3-4840-9729-F2440078A70C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D1-40D6-95BA-C5A0A3B93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180.7</c:v>
                </c:pt>
                <c:pt idx="1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6672"/>
        <c:axId val="14878208"/>
      </c:barChart>
      <c:catAx>
        <c:axId val="14876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878208"/>
        <c:crosses val="autoZero"/>
        <c:auto val="1"/>
        <c:lblAlgn val="ctr"/>
        <c:lblOffset val="100"/>
        <c:noMultiLvlLbl val="0"/>
      </c:catAx>
      <c:valAx>
        <c:axId val="14878208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14876672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7606326E-79A4-4085-B79C-A1B1CF1E0E24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5E-4F96-8AEC-BE1F1D4AD81F}"/>
                </c:ext>
              </c:extLst>
            </c:dLbl>
            <c:dLbl>
              <c:idx val="1"/>
              <c:layout>
                <c:manualLayout>
                  <c:x val="-6.0816997345123688E-3"/>
                  <c:y val="0"/>
                </c:manualLayout>
              </c:layout>
              <c:tx>
                <c:rich>
                  <a:bodyPr/>
                  <a:lstStyle/>
                  <a:p>
                    <a:fld id="{138A31B4-9D70-4D87-8A37-3579209774E2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5E-4F96-8AEC-BE1F1D4AD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54.7</c:v>
                </c:pt>
                <c:pt idx="1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0976"/>
        <c:axId val="14912512"/>
      </c:barChart>
      <c:catAx>
        <c:axId val="14910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912512"/>
        <c:crosses val="autoZero"/>
        <c:auto val="1"/>
        <c:lblAlgn val="ctr"/>
        <c:lblOffset val="100"/>
        <c:noMultiLvlLbl val="0"/>
      </c:catAx>
      <c:valAx>
        <c:axId val="14912512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14910976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fld id="{B9087323-CA07-4279-831F-34DFC18FE6C5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D3-41A2-BC03-DB44BF3706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#\ ##0.0\ _₽_-;\-* #\ ##0.0\ _₽_-;_-* "-"??\ _₽_-;_-@_-</c:formatCode>
                <c:ptCount val="2"/>
                <c:pt idx="0">
                  <c:v>684.2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7088"/>
        <c:axId val="55284480"/>
      </c:barChart>
      <c:catAx>
        <c:axId val="14937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5284480"/>
        <c:crosses val="autoZero"/>
        <c:auto val="1"/>
        <c:lblAlgn val="ctr"/>
        <c:lblOffset val="100"/>
        <c:noMultiLvlLbl val="0"/>
      </c:catAx>
      <c:valAx>
        <c:axId val="55284480"/>
        <c:scaling>
          <c:orientation val="minMax"/>
        </c:scaling>
        <c:delete val="1"/>
        <c:axPos val="b"/>
        <c:numFmt formatCode="_-* #\ ##0.0\ _₽_-;\-* #\ ##0.0\ _₽_-;_-* &quot;-&quot;??\ _₽_-;_-@_-" sourceLinked="1"/>
        <c:majorTickMark val="out"/>
        <c:minorTickMark val="none"/>
        <c:tickLblPos val="nextTo"/>
        <c:crossAx val="1493708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F65D1D-E208-4004-9F09-FF884D9D245D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4C-45A8-A325-E454CC294B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22F433-A9F0-4459-A667-68B0941F47B2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A4C-45A8-A325-E454CC294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843.8</c:v>
                </c:pt>
                <c:pt idx="1">
                  <c:v>635.29999999999995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00864"/>
        <c:axId val="55302400"/>
      </c:barChart>
      <c:catAx>
        <c:axId val="55300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5302400"/>
        <c:crosses val="autoZero"/>
        <c:auto val="1"/>
        <c:lblAlgn val="ctr"/>
        <c:lblOffset val="100"/>
        <c:noMultiLvlLbl val="0"/>
      </c:catAx>
      <c:valAx>
        <c:axId val="5530240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530086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0739564057391"/>
          <c:y val="7.8523146552323772E-2"/>
          <c:w val="0.66779031259582566"/>
          <c:h val="0.48521607445654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1.1469454751116782E-3"/>
                  <c:y val="-0.30848379002698628"/>
                </c:manualLayout>
              </c:layout>
              <c:tx>
                <c:rich>
                  <a:bodyPr/>
                  <a:lstStyle/>
                  <a:p>
                    <a:fld id="{9F25FC9D-AAE1-44F9-B9AF-95A8FE146342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  <a:fld id="{A8FBC09A-3F6B-4145-8F22-264F29EB10DA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8C-47C0-BF0E-FDF0E68D27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D0-4F54-8DCB-079010D7D413}"/>
                </c:ext>
              </c:extLst>
            </c:dLbl>
            <c:dLbl>
              <c:idx val="3"/>
              <c:layout>
                <c:manualLayout>
                  <c:x val="0.16596367884432631"/>
                  <c:y val="5.608796182308840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59-4419-9F44-139D0C507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государственной собственности</c:v>
                </c:pt>
                <c:pt idx="1">
                  <c:v>Прочие неналоговые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59-4419-9F44-139D0C507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1"/>
          <c:y val="0.61294337920253961"/>
          <c:w val="0.76362620761293432"/>
          <c:h val="0.3702302322505338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7086494598198E-2"/>
          <c:y val="6.1659610998998929E-2"/>
          <c:w val="0.94610937251366023"/>
          <c:h val="0.64742289021061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(проект)</c:v>
                </c:pt>
                <c:pt idx="1">
                  <c:v>2022 год (уточ. 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4464.1000000000004</c:v>
                </c:pt>
                <c:pt idx="1">
                  <c:v>17494.2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9-40A6-87F5-41B6142E3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55237632"/>
        <c:axId val="55313152"/>
      </c:barChart>
      <c:catAx>
        <c:axId val="552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5313152"/>
        <c:crosses val="autoZero"/>
        <c:auto val="1"/>
        <c:lblAlgn val="ctr"/>
        <c:lblOffset val="100"/>
        <c:noMultiLvlLbl val="0"/>
      </c:catAx>
      <c:valAx>
        <c:axId val="55313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55237632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1300</c:v>
                </c:pt>
                <c:pt idx="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58208"/>
        <c:axId val="55359744"/>
      </c:barChart>
      <c:catAx>
        <c:axId val="55358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5359744"/>
        <c:crosses val="autoZero"/>
        <c:auto val="1"/>
        <c:lblAlgn val="ctr"/>
        <c:lblOffset val="100"/>
        <c:noMultiLvlLbl val="0"/>
      </c:catAx>
      <c:valAx>
        <c:axId val="55359744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535820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22.3</c:v>
                </c:pt>
                <c:pt idx="1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83328"/>
        <c:axId val="55685120"/>
      </c:barChart>
      <c:catAx>
        <c:axId val="55683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5685120"/>
        <c:crosses val="autoZero"/>
        <c:auto val="1"/>
        <c:lblAlgn val="ctr"/>
        <c:lblOffset val="100"/>
        <c:noMultiLvlLbl val="0"/>
      </c:catAx>
      <c:valAx>
        <c:axId val="5568512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568332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12529.9</c:v>
                </c:pt>
                <c:pt idx="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77920"/>
        <c:axId val="55379456"/>
      </c:barChart>
      <c:catAx>
        <c:axId val="55377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5379456"/>
        <c:crosses val="autoZero"/>
        <c:auto val="1"/>
        <c:lblAlgn val="ctr"/>
        <c:lblOffset val="100"/>
        <c:noMultiLvlLbl val="0"/>
      </c:catAx>
      <c:valAx>
        <c:axId val="55379456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5377920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1500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53184"/>
        <c:axId val="55454720"/>
      </c:barChart>
      <c:catAx>
        <c:axId val="55453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5454720"/>
        <c:crosses val="autoZero"/>
        <c:auto val="1"/>
        <c:lblAlgn val="ctr"/>
        <c:lblOffset val="100"/>
        <c:noMultiLvlLbl val="0"/>
      </c:catAx>
      <c:valAx>
        <c:axId val="5545472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545318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9F-4F55-A01A-E8CD6EF41D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D4154A-C342-4762-B823-F1E9AAD9CEAB}" type="VALUE">
                      <a:rPr lang="en-US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E9F-4F55-A01A-E8CD6EF41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800.6</c:v>
                </c:pt>
                <c:pt idx="1">
                  <c:v>941.8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87488"/>
        <c:axId val="55489280"/>
      </c:barChart>
      <c:catAx>
        <c:axId val="5548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55489280"/>
        <c:crosses val="autoZero"/>
        <c:auto val="1"/>
        <c:lblAlgn val="ctr"/>
        <c:lblOffset val="100"/>
        <c:noMultiLvlLbl val="0"/>
      </c:catAx>
      <c:valAx>
        <c:axId val="5548928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548748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313743170982E-2"/>
          <c:y val="0.1439749324904952"/>
          <c:w val="0.94610937251366023"/>
          <c:h val="0.66810547127416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 (проект)</c:v>
                </c:pt>
                <c:pt idx="1">
                  <c:v>2022 год (уточ. план)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3035.5</c:v>
                </c:pt>
                <c:pt idx="1">
                  <c:v>9689.9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D-4CFA-9700-BBE5E9C0C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59698560"/>
        <c:axId val="59827328"/>
      </c:barChart>
      <c:catAx>
        <c:axId val="596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6"/>
            </a:pPr>
            <a:endParaRPr lang="ru-RU"/>
          </a:p>
        </c:txPr>
        <c:crossAx val="59827328"/>
        <c:crosses val="autoZero"/>
        <c:auto val="1"/>
        <c:lblAlgn val="ctr"/>
        <c:lblOffset val="100"/>
        <c:noMultiLvlLbl val="0"/>
      </c:catAx>
      <c:valAx>
        <c:axId val="598273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59698560"/>
        <c:crosses val="autoZero"/>
        <c:crossBetween val="between"/>
      </c:valAx>
      <c:spPr>
        <a:noFill/>
        <a:ln w="23812">
          <a:noFill/>
        </a:ln>
      </c:spPr>
    </c:plotArea>
    <c:legend>
      <c:legendPos val="b"/>
      <c:overlay val="0"/>
      <c:txPr>
        <a:bodyPr/>
        <a:lstStyle/>
        <a:p>
          <a:pPr>
            <a:defRPr sz="982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4743.8999999999996</c:v>
                </c:pt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856384"/>
        <c:axId val="59857920"/>
      </c:barChart>
      <c:catAx>
        <c:axId val="59856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9857920"/>
        <c:crosses val="autoZero"/>
        <c:auto val="1"/>
        <c:lblAlgn val="ctr"/>
        <c:lblOffset val="100"/>
        <c:noMultiLvlLbl val="0"/>
      </c:catAx>
      <c:valAx>
        <c:axId val="59857920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59856384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                                                                (уточ.)</c:v>
                </c:pt>
                <c:pt idx="1">
                  <c:v>2023 год                                                               (проект)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35.5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54E-9D0D-E814A618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97888"/>
        <c:axId val="60207872"/>
      </c:barChart>
      <c:catAx>
        <c:axId val="60197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0207872"/>
        <c:crosses val="autoZero"/>
        <c:auto val="1"/>
        <c:lblAlgn val="ctr"/>
        <c:lblOffset val="100"/>
        <c:noMultiLvlLbl val="0"/>
      </c:catAx>
      <c:valAx>
        <c:axId val="60207872"/>
        <c:scaling>
          <c:orientation val="minMax"/>
        </c:scaling>
        <c:delete val="1"/>
        <c:axPos val="b"/>
        <c:numFmt formatCode="_-* #,##0.0\ _₽_-;\-* #,##0.0\ _₽_-;_-* &quot;-&quot;??\ _₽_-;_-@_-" sourceLinked="1"/>
        <c:majorTickMark val="out"/>
        <c:minorTickMark val="none"/>
        <c:tickLblPos val="nextTo"/>
        <c:crossAx val="60197888"/>
        <c:crosses val="autoZero"/>
        <c:crossBetween val="between"/>
      </c:valAx>
    </c:plotArea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5EA8-4487-A29C-00BB32F9F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EA8-4487-A29C-00BB32F9F2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EA8-4487-A29C-00BB32F9F2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EA8-4487-A29C-00BB32F9F28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EA8-4487-A29C-00BB32F9F28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EA8-4487-A29C-00BB32F9F283}"/>
              </c:ext>
            </c:extLst>
          </c:dPt>
          <c:dLbls>
            <c:dLbl>
              <c:idx val="0"/>
              <c:layout>
                <c:manualLayout>
                  <c:x val="1.2269168160059509E-2"/>
                  <c:y val="-1.932814162201155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7 834,8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A8-4487-A29C-00BB32F9F283}"/>
                </c:ext>
              </c:extLst>
            </c:dLbl>
            <c:dLbl>
              <c:idx val="1"/>
              <c:layout>
                <c:manualLayout>
                  <c:x val="1.8403752240089267E-2"/>
                  <c:y val="-2.4160177027514447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/>
                      <a:t>7 975,3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A8-4487-A29C-00BB32F9F283}"/>
                </c:ext>
              </c:extLst>
            </c:dLbl>
            <c:dLbl>
              <c:idx val="2"/>
              <c:layout>
                <c:manualLayout>
                  <c:x val="1.0529292263511337E-2"/>
                  <c:y val="-3.375995259785949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8 923,7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A8-4487-A29C-00BB32F9F283}"/>
                </c:ext>
              </c:extLst>
            </c:dLbl>
            <c:dLbl>
              <c:idx val="3"/>
              <c:layout>
                <c:manualLayout>
                  <c:x val="9.2018761200446334E-3"/>
                  <c:y val="-2.41601770275144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572,6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A8-4487-A29C-00BB32F9F283}"/>
                </c:ext>
              </c:extLst>
            </c:dLbl>
            <c:dLbl>
              <c:idx val="4"/>
              <c:layout>
                <c:manualLayout>
                  <c:x val="1.3802814180066949E-2"/>
                  <c:y val="-2.416017702751444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10 187,9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A8-4487-A29C-00BB32F9F283}"/>
                </c:ext>
              </c:extLst>
            </c:dLbl>
            <c:dLbl>
              <c:idx val="5"/>
              <c:layout>
                <c:manualLayout>
                  <c:x val="1.3802814180066949E-2"/>
                  <c:y val="-2.899221243301733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10 937,4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A8-4487-A29C-00BB32F9F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7975.3</c:v>
                </c:pt>
                <c:pt idx="1">
                  <c:v>8923.7000000000007</c:v>
                </c:pt>
                <c:pt idx="2">
                  <c:v>9572.6</c:v>
                </c:pt>
                <c:pt idx="3">
                  <c:v>10187.9</c:v>
                </c:pt>
                <c:pt idx="4">
                  <c:v>10937.4</c:v>
                </c:pt>
                <c:pt idx="5">
                  <c:v>11827.9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A8-4487-A29C-00BB32F9F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042048"/>
        <c:axId val="183043584"/>
        <c:axId val="0"/>
      </c:bar3DChart>
      <c:catAx>
        <c:axId val="1830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3043584"/>
        <c:crosses val="autoZero"/>
        <c:auto val="1"/>
        <c:lblAlgn val="ctr"/>
        <c:lblOffset val="100"/>
        <c:noMultiLvlLbl val="0"/>
      </c:catAx>
      <c:valAx>
        <c:axId val="18304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304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5091991166028"/>
          <c:y val="7.5718748461169355E-2"/>
          <c:w val="0.69866727610174684"/>
          <c:h val="0.507651259185783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0"/>
              <c:tx>
                <c:rich>
                  <a:bodyPr/>
                  <a:lstStyle/>
                  <a:p>
                    <a:fld id="{F4971537-9EC8-4ECE-AD3D-326A863AE703}" type="VALUE">
                      <a:rPr lang="en-US" smtClean="0"/>
                      <a:pPr/>
                      <a:t>[ЗНАЧЕНИЕ]</a:t>
                    </a:fld>
                    <a:r>
                      <a:rPr lang="en-US" baseline="0" smtClean="0"/>
                      <a:t> </a:t>
                    </a:r>
                    <a:fld id="{3A8150DA-AD53-4AB0-83AB-DA4E645C1B9D}" type="PERCENTAGE">
                      <a:rPr lang="en-US" baseline="0"/>
                      <a:pPr/>
                      <a:t>[ПРОЦЕНТ]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28E-4D40-8B52-22372EE0E52C}"/>
                </c:ext>
              </c:extLst>
            </c:dLbl>
            <c:dLbl>
              <c:idx val="1"/>
              <c:layout>
                <c:manualLayout>
                  <c:x val="7.0517392756495337E-2"/>
                  <c:y val="7.1802527977183242E-2"/>
                </c:manualLayout>
              </c:layout>
              <c:tx>
                <c:rich>
                  <a:bodyPr/>
                  <a:lstStyle/>
                  <a:p>
                    <a:fld id="{61685AF3-82B9-4C8B-80FA-B914338AEBF9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 </a:t>
                    </a:r>
                    <a:fld id="{94186323-08AC-4A82-86EB-7ADB6D2406E4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7C-4BDF-BF06-BA0EEBC62188}"/>
                </c:ext>
              </c:extLst>
            </c:dLbl>
            <c:dLbl>
              <c:idx val="2"/>
              <c:layout>
                <c:manualLayout>
                  <c:x val="0.10840245447547302"/>
                  <c:y val="5.678906134587701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7C-4BDF-BF06-BA0EEBC62188}"/>
                </c:ext>
              </c:extLst>
            </c:dLbl>
            <c:dLbl>
              <c:idx val="3"/>
              <c:layout>
                <c:manualLayout>
                  <c:x val="-5.7894306573602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7C-4BDF-BF06-BA0EEBC62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Приватизация квартир</c:v>
                </c:pt>
                <c:pt idx="1">
                  <c:v>Продажа земли и нематериальных активов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1000</c:v>
                </c:pt>
                <c:pt idx="1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C-4BDF-BF06-BA0EEBC62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625693402085231"/>
          <c:y val="0.60172578683792188"/>
          <c:w val="0.76362620761293432"/>
          <c:h val="0.3814478246151515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45313743170871E-2"/>
          <c:y val="0.15048211263120495"/>
          <c:w val="0.94610937251366301"/>
          <c:h val="0.66810547127417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en-US" baseline="0" dirty="0" smtClean="0"/>
                      <a:t> 223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D-4F81-BA8D-57C6514AC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194</a:t>
                    </a:r>
                    <a:r>
                      <a:rPr lang="en-US" baseline="0" dirty="0" smtClean="0"/>
                      <a:t> 623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(уточ. план)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162223</c:v>
                </c:pt>
                <c:pt idx="1">
                  <c:v>194623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6-43E1-B841-8A52748C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113</a:t>
                    </a:r>
                    <a:r>
                      <a:rPr lang="en-US" baseline="0" dirty="0" smtClean="0"/>
                      <a:t> 967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D-4F81-BA8D-57C6514AC545}"/>
                </c:ext>
              </c:extLst>
            </c:dLbl>
            <c:dLbl>
              <c:idx val="1"/>
              <c:layout>
                <c:manualLayout>
                  <c:x val="1.22476770034188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194</a:t>
                    </a:r>
                    <a:r>
                      <a:rPr lang="en-US" baseline="0" dirty="0" smtClean="0"/>
                      <a:t> 623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(уточ. план)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113967</c:v>
                </c:pt>
                <c:pt idx="1">
                  <c:v>194623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6-43E1-B841-8A52748C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r>
                      <a:rPr lang="en-US" baseline="0" dirty="0" smtClean="0"/>
                      <a:t> 256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DD-4F81-BA8D-57C6514AC5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B6-43E1-B841-8A52748CF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(уточ. план)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48256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B6-43E1-B841-8A52748C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56"/>
        <c:axId val="35282944"/>
        <c:axId val="35284480"/>
      </c:barChart>
      <c:catAx>
        <c:axId val="3528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5284480"/>
        <c:crosses val="autoZero"/>
        <c:auto val="1"/>
        <c:lblAlgn val="ctr"/>
        <c:lblOffset val="100"/>
        <c:noMultiLvlLbl val="0"/>
      </c:catAx>
      <c:valAx>
        <c:axId val="35284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2829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59 174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E2-4381-AE49-228C2450DDC7}"/>
                </c:ext>
              </c:extLst>
            </c:dLbl>
            <c:dLbl>
              <c:idx val="1"/>
              <c:layout>
                <c:manualLayout>
                  <c:x val="-1.5158355581005149E-2"/>
                  <c:y val="7.860681490137593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114945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E2-4381-AE49-228C2450D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 (прогноз)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59174</c:v>
                </c:pt>
                <c:pt idx="1">
                  <c:v>114945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E2-4381-AE49-228C2450D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0542445335180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en-US" baseline="0" dirty="0" smtClean="0"/>
                      <a:t> 742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E2-4381-AE49-228C2450DD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E2-4381-AE49-228C2450D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 (прогноз)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34742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E2-4381-AE49-228C2450D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96224"/>
        <c:axId val="35410304"/>
      </c:barChart>
      <c:catAx>
        <c:axId val="3539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410304"/>
        <c:crosses val="autoZero"/>
        <c:auto val="1"/>
        <c:lblAlgn val="ctr"/>
        <c:lblOffset val="100"/>
        <c:noMultiLvlLbl val="0"/>
      </c:catAx>
      <c:valAx>
        <c:axId val="3541030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35396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546"/>
          <c:y val="0.71104413345205775"/>
          <c:w val="0.25318273248456491"/>
          <c:h val="0.161171823356250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80329002891"/>
          <c:y val="0.12762590088361467"/>
          <c:w val="0.61241338029240477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158653973831492E-2"/>
                  <c:y val="-2.358204447041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9-4726-B702-93182F837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10236</c:v>
                </c:pt>
                <c:pt idx="1">
                  <c:v>15353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D9-4726-B702-93182F837D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098368149595542E-3"/>
                  <c:y val="7.86068149013766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0" dirty="0" smtClean="0"/>
                      <a:t> 179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9-4726-B702-93182F837D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9-4726-B702-93182F837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D9-4726-B702-93182F837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00800"/>
        <c:axId val="35502336"/>
      </c:barChart>
      <c:catAx>
        <c:axId val="3550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502336"/>
        <c:crosses val="autoZero"/>
        <c:auto val="1"/>
        <c:lblAlgn val="ctr"/>
        <c:lblOffset val="100"/>
        <c:noMultiLvlLbl val="0"/>
      </c:catAx>
      <c:valAx>
        <c:axId val="3550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5500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568"/>
          <c:y val="0.71104413345205775"/>
          <c:w val="0.25318273248456491"/>
          <c:h val="0.1611718233562502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3476917972124"/>
          <c:y val="8.046150461285749E-2"/>
          <c:w val="0.74125940273095081"/>
          <c:h val="0.632288620082316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en-US" baseline="0" dirty="0" smtClean="0"/>
                      <a:t> 155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49-4F83-AEDD-54669E59BB9A}"/>
                </c:ext>
              </c:extLst>
            </c:dLbl>
            <c:dLbl>
              <c:idx val="1"/>
              <c:layout>
                <c:manualLayout>
                  <c:x val="0.3561824601035245"/>
                  <c:y val="3.5149603260456238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 36 292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E9-42CF-B61E-E221FD732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23155</c:v>
                </c:pt>
                <c:pt idx="1">
                  <c:v>36292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49-4F83-AEDD-54669E59BB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873979243619712E-2"/>
                  <c:y val="9.28259433162397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en-US" baseline="0" dirty="0" smtClean="0"/>
                      <a:t> 158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49-4F83-AEDD-54669E59BB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49-4F83-AEDD-54669E59B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 (уточ)</c:v>
                </c:pt>
                <c:pt idx="1">
                  <c:v>2023 год (прогноз)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6805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49-4F83-AEDD-54669E59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77312"/>
        <c:axId val="35678848"/>
      </c:barChart>
      <c:catAx>
        <c:axId val="3567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678848"/>
        <c:crosses val="autoZero"/>
        <c:auto val="1"/>
        <c:lblAlgn val="ctr"/>
        <c:lblOffset val="100"/>
        <c:noMultiLvlLbl val="0"/>
      </c:catAx>
      <c:valAx>
        <c:axId val="3567884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35677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35642903756568"/>
          <c:y val="0.71104413345205775"/>
          <c:w val="0.25318273248456491"/>
          <c:h val="0.1611718233562502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5640857392831"/>
          <c:y val="0.15442965243636447"/>
          <c:w val="0.4453597987751533"/>
          <c:h val="0.714686347536960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1.0936131787387187E-7"/>
                  <c:y val="-4.4580667049639233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321,6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5-45B3-9252-AB3C595FEE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120,6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05-45B3-9252-AB3C595FEE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2 226,1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05-45B3-9252-AB3C595FEE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1 809,9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5-45B3-9252-AB3C595FEEC8}"/>
                </c:ext>
              </c:extLst>
            </c:dLbl>
            <c:dLbl>
              <c:idx val="4"/>
              <c:layout>
                <c:manualLayout>
                  <c:x val="-2.7777774739963417E-3"/>
                  <c:y val="2.22903335248196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28,9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EB-4248-98C8-2559F304AB0F}"/>
                </c:ext>
              </c:extLst>
            </c:dLbl>
            <c:dLbl>
              <c:idx val="5"/>
              <c:layout>
                <c:manualLayout>
                  <c:x val="1.3888887369981708E-3"/>
                  <c:y val="4.4578911905266789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915,2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05-45B3-9252-AB3C595FEEC8}"/>
                </c:ext>
              </c:extLst>
            </c:dLbl>
            <c:dLbl>
              <c:idx val="6"/>
              <c:layout>
                <c:manualLayout>
                  <c:x val="1.3888887369981708E-3"/>
                  <c:y val="6.6879776296318921E-3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 smtClean="0">
                        <a:solidFill>
                          <a:schemeClr val="tx1"/>
                        </a:solidFill>
                      </a:rPr>
                      <a:t>295,1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05-45B3-9252-AB3C595FEEC8}"/>
                </c:ext>
              </c:extLst>
            </c:dLbl>
            <c:dLbl>
              <c:idx val="7"/>
              <c:layout>
                <c:manualLayout>
                  <c:x val="0"/>
                  <c:y val="-6.0184076031450096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140,1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05-45B3-9252-AB3C595FE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Обеспечение инвалидными колясками, сурдо- и тифло- средствами </c:v>
                </c:pt>
                <c:pt idx="1">
                  <c:v>Обеспечение протезно-ортопедическими изделиями  </c:v>
                </c:pt>
                <c:pt idx="2">
                  <c:v>Обеспечение обязательными  гигиеническими средствами, на услуги индивидуального помощника, услуги специалиста жестового языка  (5 305 чел.)
</c:v>
                </c:pt>
                <c:pt idx="3">
                  <c:v>На санаторно-курортное лечением инвалидов и детей инвалидов </c:v>
                </c:pt>
                <c:pt idx="4">
                  <c:v>Материальное обеспечение детей-инвалидов, воспитывающихся и обучающихся на дому </c:v>
                </c:pt>
                <c:pt idx="5">
                  <c:v>Размещение государственного социального заказа в неправительственных организациях
</c:v>
                </c:pt>
                <c:pt idx="6">
                  <c:v>На развитие Служб «Инватакси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500</c:v>
                </c:pt>
                <c:pt idx="1">
                  <c:v>300</c:v>
                </c:pt>
                <c:pt idx="2">
                  <c:v>2226.1</c:v>
                </c:pt>
                <c:pt idx="3">
                  <c:v>1809.9</c:v>
                </c:pt>
                <c:pt idx="4">
                  <c:v>200</c:v>
                </c:pt>
                <c:pt idx="5">
                  <c:v>915.2</c:v>
                </c:pt>
                <c:pt idx="6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05-45B3-9252-AB3C595FE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0.70833</cdr:x>
      <cdr:y>0.17828</cdr:y>
    </cdr:from>
    <cdr:to>
      <cdr:x>0.98082</cdr:x>
      <cdr:y>0.36878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72" y="288032"/>
          <a:ext cx="941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15 353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0.53483</cdr:y>
    </cdr:from>
    <cdr:to>
      <cdr:x>0.95999</cdr:x>
      <cdr:y>0.72533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2376263" y="864091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13 415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0.41667</cdr:x>
      <cdr:y>0.10526</cdr:y>
    </cdr:from>
    <cdr:to>
      <cdr:x>0.68916</cdr:x>
      <cdr:y>0.33022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440160" y="144016"/>
          <a:ext cx="9418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36 292</a:t>
          </a:r>
          <a:endParaRPr lang="ru-RU" sz="14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0.70833</cdr:x>
      <cdr:y>0.42105</cdr:y>
    </cdr:from>
    <cdr:to>
      <cdr:x>0.98082</cdr:x>
      <cdr:y>0.64601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448272" y="576064"/>
          <a:ext cx="941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prstClr val="black"/>
              </a:solidFill>
            </a:rPr>
            <a:t>30 313</a:t>
          </a:r>
          <a:endParaRPr lang="ru-RU" sz="1400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0.21486</cdr:x>
      <cdr:y>0.07575</cdr:y>
    </cdr:to>
    <cdr:sp macro="" textlink="">
      <cdr:nvSpPr>
        <cdr:cNvPr id="6" name="TextBox 26"/>
        <cdr:cNvSpPr txBox="1"/>
      </cdr:nvSpPr>
      <cdr:spPr>
        <a:xfrm xmlns:a="http://schemas.openxmlformats.org/drawingml/2006/main">
          <a:off x="0" y="0"/>
          <a:ext cx="1872208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717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435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1527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870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5878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054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229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405" algn="l" defTabSz="914352" rtl="0" eaLnBrk="1" latinLnBrk="0" hangingPunct="1">
            <a:defRPr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endParaRPr lang="ru-RU" b="1" dirty="0" smtClean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defRPr/>
          </a:pPr>
          <a:endParaRPr lang="ru-RU" b="1" dirty="0">
            <a:solidFill>
              <a:srgbClr val="8064A2">
                <a:lumMod val="75000"/>
              </a:srgb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0.87743</cdr:x>
      <cdr:y>0.21874</cdr:y>
    </cdr:from>
    <cdr:to>
      <cdr:x>0.98237</cdr:x>
      <cdr:y>0.37551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023224" y="1246411"/>
          <a:ext cx="959571" cy="89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>
          <a:off x="0" y="-62068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0.63946</cdr:x>
      <cdr:y>0.02362</cdr:y>
    </cdr:from>
    <cdr:to>
      <cdr:x>0.97559</cdr:x>
      <cdr:y>0.14173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72132" y="142876"/>
          <a:ext cx="292895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0.55912</cdr:x>
      <cdr:y>0.00637</cdr:y>
    </cdr:from>
    <cdr:to>
      <cdr:x>0.8465</cdr:x>
      <cdr:y>0.14059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12569" y="36289"/>
          <a:ext cx="2627803" cy="76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инвалидными колясками, слухопротезными средствами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(1 243 чел)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0.77397</cdr:x>
      <cdr:y>0.16597</cdr:y>
    </cdr:from>
    <cdr:to>
      <cdr:x>0.95435</cdr:x>
      <cdr:y>0.32394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077223" y="945615"/>
          <a:ext cx="1649395" cy="90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протезно-ортопедическими изделиями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(1 400 чел)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/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0.28534</cdr:x>
      <cdr:y>0.01936</cdr:y>
    </cdr:from>
    <cdr:to>
      <cdr:x>0.54152</cdr:x>
      <cdr:y>0.08971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609166" y="110311"/>
          <a:ext cx="2342510" cy="40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развитие Служб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Инватакси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</cdr:x>
      <cdr:y>0</cdr:y>
    </cdr:from>
    <cdr:to>
      <cdr:x>0.73202</cdr:x>
      <cdr:y>0.10505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07306" y="0"/>
          <a:ext cx="2428893" cy="64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0.02367</cdr:x>
      <cdr:y>0.3343</cdr:y>
    </cdr:from>
    <cdr:to>
      <cdr:x>0.26379</cdr:x>
      <cdr:y>0.5218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216402" y="1904697"/>
          <a:ext cx="2195657" cy="1068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ts val="15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Материальное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детей-инвалидов, воспитывающихся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и обучающихся на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дому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(225 чел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.)</a:t>
          </a:r>
        </a:p>
      </cdr:txBody>
    </cdr:sp>
  </cdr:relSizeAnchor>
  <cdr:relSizeAnchor xmlns:cdr="http://schemas.openxmlformats.org/drawingml/2006/chartDrawing">
    <cdr:from>
      <cdr:x>0.77293</cdr:x>
      <cdr:y>0.50232</cdr:y>
    </cdr:from>
    <cdr:to>
      <cdr:x>1</cdr:x>
      <cdr:y>0.8388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7067673" y="2861990"/>
          <a:ext cx="2076328" cy="1917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lvl="0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обязательными  гигиеническими средствами, на услуги индивидуального помощника, услуги специалиста жестового языка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(8 894 чел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 flipV="1">
          <a:off x="-107504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0.31516</cdr:y>
    </cdr:from>
    <cdr:to>
      <cdr:x>0.25198</cdr:x>
      <cdr:y>0.58363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-215008" y="1928826"/>
          <a:ext cx="2249918" cy="1643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>
          <a:off x="-107504" y="-40466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0.07552</cdr:x>
      <cdr:y>0.09822</cdr:y>
    </cdr:from>
    <cdr:to>
      <cdr:x>0.32524</cdr:x>
      <cdr:y>0.23138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90588" y="559610"/>
          <a:ext cx="2283440" cy="758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lnSpc>
              <a:spcPts val="1400"/>
            </a:lnSpc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Размещение государственного социального заказа в неправительственных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0.02489</cdr:x>
      <cdr:y>0.72158</cdr:y>
    </cdr:from>
    <cdr:to>
      <cdr:x>0.29915</cdr:x>
      <cdr:y>0.84658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227606" y="4111204"/>
          <a:ext cx="2507834" cy="712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>
              <a:latin typeface="Times New Roman" pitchFamily="18" charset="0"/>
              <a:cs typeface="Times New Roman" pitchFamily="18" charset="0"/>
            </a:rPr>
            <a:t>На санаторно-курортное лечением инвалидов и детей инвалидов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(8 972 чел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.)</a:t>
          </a:r>
        </a:p>
      </cdr:txBody>
    </cdr:sp>
  </cdr:relSizeAnchor>
  <cdr:relSizeAnchor xmlns:cdr="http://schemas.openxmlformats.org/drawingml/2006/chartDrawing">
    <cdr:from>
      <cdr:x>0.19056</cdr:x>
      <cdr:y>0.9189</cdr:y>
    </cdr:from>
    <cdr:to>
      <cdr:x>0.85836</cdr:x>
      <cdr:y>0.97953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1742481" y="5235467"/>
          <a:ext cx="6106392" cy="3454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</cdr:x>
      <cdr:y>0.91634</cdr:y>
    </cdr:from>
    <cdr:to>
      <cdr:x>0.77962</cdr:x>
      <cdr:y>0.98192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304257" y="5220865"/>
          <a:ext cx="4824558" cy="3736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bg1"/>
              </a:solidFill>
            </a:rPr>
            <a:t>ГРАЖДАНСКИЙ БЮДЖЕТ ГОРОДА АСТАНЫ</a:t>
          </a:r>
          <a:endParaRPr lang="ru-RU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0.7857</cdr:x>
      <cdr:y>0.48722</cdr:y>
    </cdr:from>
    <cdr:to>
      <cdr:x>0.96853</cdr:x>
      <cdr:y>0.67772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2633119" y="787170"/>
          <a:ext cx="6127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1 952</a:t>
          </a:r>
        </a:p>
      </cdr:txBody>
    </cdr:sp>
  </cdr:relSizeAnchor>
  <cdr:relSizeAnchor xmlns:cdr="http://schemas.openxmlformats.org/drawingml/2006/chartDrawing">
    <cdr:from>
      <cdr:x>0.80911</cdr:x>
      <cdr:y>0.12348</cdr:y>
    </cdr:from>
    <cdr:to>
      <cdr:x>0.95952</cdr:x>
      <cdr:y>0.31398</cdr:y>
    </cdr:to>
    <cdr:sp macro="" textlink="">
      <cdr:nvSpPr>
        <cdr:cNvPr id="3" name="TextBox 21"/>
        <cdr:cNvSpPr txBox="1"/>
      </cdr:nvSpPr>
      <cdr:spPr>
        <a:xfrm xmlns:a="http://schemas.openxmlformats.org/drawingml/2006/main">
          <a:off x="2711560" y="199499"/>
          <a:ext cx="50406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204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3652-B2BC-4558-9D8B-352F222772AA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F0589-4F06-45EE-A720-073D73DDF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6794E-4AD2-4707-ABD8-0E483B71DBE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9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803A-EC5B-422A-A8CD-3F8BFE39F0FD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14D6-8D92-413F-BABE-6A3C14CF2893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E0D2-695A-4404-A4E9-E476EA8F4C51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0124-5802-4B9E-933B-3A0154AC2D70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A10-E19C-44E6-93F6-A451161266A2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4214-E936-47DD-B50C-FB0A0E71434B}" type="datetime1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5F42-DB36-4CDC-961E-62E6552E3DD3}" type="datetime1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689-7E4B-40B2-A319-96C740E1637E}" type="datetime1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ECC5-BD71-4157-824F-4E9344F695DB}" type="datetime1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FB8D-7E6D-4B55-9233-0A8791B915E6}" type="datetime1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1400-B6DA-4CFA-A092-F404052F89C7}" type="datetime1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C525-903D-4608-8DA8-6052A2FE2EB7}" type="datetime1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6612" y="132342"/>
            <a:ext cx="53973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ГРАЖДАНСКИЙ БЮДЖЕТ </a:t>
            </a:r>
          </a:p>
          <a:p>
            <a:pPr algn="ctr"/>
            <a:r>
              <a:rPr lang="ru-RU" sz="3200" dirty="0" smtClean="0"/>
              <a:t>ГОРОДА АСТАНЫ</a:t>
            </a:r>
          </a:p>
          <a:p>
            <a:pPr algn="ctr"/>
            <a:r>
              <a:rPr lang="ru-RU" sz="2400" smtClean="0"/>
              <a:t>НА 2023-2025 ГОДЫ</a:t>
            </a:r>
            <a:endParaRPr lang="ru-RU" sz="2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140610" y="416313"/>
            <a:ext cx="4359382" cy="2448272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495089" y="1669477"/>
            <a:ext cx="5397390" cy="2448272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140610" y="3002082"/>
            <a:ext cx="4359382" cy="2448272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3495088" y="4298788"/>
            <a:ext cx="5397390" cy="2448272"/>
          </a:xfrm>
          <a:prstGeom prst="homePlat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7583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51535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195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образования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07505" y="605778"/>
          <a:ext cx="5184575" cy="390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ДИНАМИКА ОБЪЕМА СОВОКУПНЫХ ЗАТРАТ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779149"/>
            <a:ext cx="504056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Прогноз бюджета на 2023 год составил 194 623,0                            млн. тенге </a:t>
            </a:r>
            <a:r>
              <a:rPr lang="ru-RU" sz="1400" i="1" dirty="0" smtClean="0">
                <a:solidFill>
                  <a:prstClr val="black"/>
                </a:solidFill>
              </a:rPr>
              <a:t>(местный бюджет)</a:t>
            </a:r>
            <a:r>
              <a:rPr lang="ru-RU" sz="1400" dirty="0" smtClean="0">
                <a:solidFill>
                  <a:prstClr val="black"/>
                </a:solidFill>
              </a:rPr>
              <a:t> с ростом на 19,9 % к бюджету 2022 года, за счет роста контингента учащихся, увеличения государственного заказа в частных садах и дополнительного образования.</a:t>
            </a:r>
          </a:p>
          <a:p>
            <a:pPr indent="361950" algn="just"/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57099"/>
            <a:ext cx="3490785" cy="1612877"/>
            <a:chOff x="5525717" y="1046531"/>
            <a:chExt cx="3490785" cy="1518373"/>
          </a:xfrm>
        </p:grpSpPr>
        <p:sp>
          <p:nvSpPr>
            <p:cNvPr id="18" name="TextBox 17"/>
            <p:cNvSpPr txBox="1"/>
            <p:nvPr/>
          </p:nvSpPr>
          <p:spPr>
            <a:xfrm>
              <a:off x="5528095" y="1046531"/>
              <a:ext cx="348840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Дошкольное образование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508753"/>
            <a:ext cx="3488407" cy="1898643"/>
            <a:chOff x="5540040" y="2762935"/>
            <a:chExt cx="3488407" cy="170188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81629" cy="1448202"/>
              <a:chOff x="5632660" y="1014235"/>
              <a:chExt cx="3381629" cy="1448202"/>
            </a:xfrm>
          </p:grpSpPr>
          <p:graphicFrame>
            <p:nvGraphicFramePr>
              <p:cNvPr id="21" name="Диаграмма 20"/>
              <p:cNvGraphicFramePr/>
              <p:nvPr>
                <p:extLst/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72471" y="1245009"/>
                <a:ext cx="941818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114 945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89032" y="1661548"/>
                <a:ext cx="1041789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93 916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762935"/>
              <a:ext cx="348840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</a:rPr>
                <a:t>Среднее образование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36096" y="4365104"/>
            <a:ext cx="3493765" cy="1766023"/>
            <a:chOff x="5520359" y="4540746"/>
            <a:chExt cx="3493765" cy="1569222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540746"/>
              <a:ext cx="348840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>
                  <a:solidFill>
                    <a:prstClr val="black"/>
                  </a:solidFill>
                </a:rPr>
                <a:t>ТиПО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526414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млн.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5436096" y="4653136"/>
          <a:ext cx="3456383" cy="161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/>
          </p:nvPr>
        </p:nvGraphicFramePr>
        <p:xfrm>
          <a:off x="5508104" y="1196752"/>
          <a:ext cx="345638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9597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55097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645509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образования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07357"/>
              </p:ext>
            </p:extLst>
          </p:nvPr>
        </p:nvGraphicFramePr>
        <p:xfrm>
          <a:off x="94866" y="669177"/>
          <a:ext cx="9049135" cy="563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223,3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623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701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477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6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158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292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473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251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Размещение государственного образовательного заказа  в дошкольных организациях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96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государственных садов  на 24 561 мест,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38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миницетров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на 4 802 мест, 262 частных садов  на 26 185 мест.,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также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 обеспечение охвата дошкольным воспитанием и обучением детей с 3-6 лет на 1 500 новых мест.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9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Среднее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742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174,5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945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664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140 747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Финансирование предусмотрено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на содержание 91 школ с контингентом                          197 189 детей, 5-ти одаренных  школ с контингентом 3 754 детей и 3 специальные коррекционные школы-интернат для детей с ограниченными возможностями с контингентом 1 119 детей  (заработная плата учителей, коммунальные услуги, текущее содержания зданий).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7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Дополнительное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образование для детей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1 455,3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3 983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594,4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6 824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11-ти организаций  дополнительного образования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(ФОТ, коммунальные услуги, текущее  содержания зданий).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10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7724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Финансирование сферы образования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49721"/>
              </p:ext>
            </p:extLst>
          </p:nvPr>
        </p:nvGraphicFramePr>
        <p:xfrm>
          <a:off x="94866" y="669177"/>
          <a:ext cx="9049135" cy="571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Приобретение и доставка учебников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407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1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Подготовка специалистов в организациях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ТиПО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и ВУЗов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179,6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236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5 353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645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8 государственных колледжей с контингентом 6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474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студентов, размещение государственного образовательного заказа в 15 частных колледжах на 6 622 мест (ФОТ, коммунальные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услуги, госзаказ частных колледжей, питание, прочие расходы), н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размещение государственного заказа в 14-и ВУЗах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1 949 студентов.</a:t>
                      </a:r>
                    </a:p>
                    <a:p>
                      <a:pPr algn="just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3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Социальное обеспечение детей -сирот и социальная  реабилитация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1 767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243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354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Содержание 2-х реабилитационных центров и 6-и Кабинетов коррекции (ФОТ, коммунальные услуги, прочие расходы), содержание Детского дома с контингентом 69 детей 139 шт.ед., содержание 5-ти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Психолога-медико-педагогической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консультации (ФОТ, коммунальные услуги, прочие расходы)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6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Социальная поддержка обучающихся очной формы обучения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- 8 800 дети – сироты старше 15 лет (ВУЗы) – 66,0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млн.тенге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- 15 396 детей   из малообеспеченных семей старше 15 лет (ВУЗы) - 57,7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млн.тенге</a:t>
                      </a: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0" i="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0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98911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Финансирование сферы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12568"/>
              </p:ext>
            </p:extLst>
          </p:nvPr>
        </p:nvGraphicFramePr>
        <p:xfrm>
          <a:off x="94866" y="669177"/>
          <a:ext cx="9049135" cy="571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МБ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9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Программа развития продуктивной занятости (подготовка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и переподготовка кадров,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ремонт объектов образования)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2 537,7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 увеличение государственного образовательного заказа в условиях гарантирования государством получение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ТиПО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– 2 915 студентов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(продолжающие), госзаказ и стипендия на новый прием  (1050 чел)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1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Капитальные расходы подведомственных государственных учреждений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852,9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572,8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750,8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303,8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5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Прочие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249,1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207,2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223,7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057,1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106,3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Проведение школьных олимпиад, присуждение гранта государственным учреждениям, ежемесячные выплаты опекунам 10 МРП на 1-го ребенка (под опекунством порядка  630 детей), единовременная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выплата денежных средств за усыновление 75МРП на 1-го ребенка (порядка 65 усыновителей), содержание КГУ «Центр модернизации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42766"/>
              </p:ext>
            </p:extLst>
          </p:nvPr>
        </p:nvGraphicFramePr>
        <p:xfrm>
          <a:off x="107950" y="621282"/>
          <a:ext cx="8856537" cy="5613603"/>
        </p:xfrm>
        <a:graphic>
          <a:graphicData uri="http://schemas.openxmlformats.org/drawingml/2006/table">
            <a:tbl>
              <a:tblPr/>
              <a:tblGrid>
                <a:gridCol w="2591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(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уточ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ВСЕГО, 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24 467,1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21 629,9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20 690,1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22 391,3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Трансферты из республиканского бюджета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6 187,8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Трансферты из  Национального фонда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2 409,2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Местный бюджет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15 870,0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21 629,9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20 690,1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22 391,3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3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Социальные выплаты по решению местных представительных органов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4 897,3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3 987,0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4 266,1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оказание более 30 видов социальной помощи и социальных выплат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Социальной помощью охвачено, человек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130 829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152 566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152 566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152 566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70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Социальная поддержка инвалидов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5 891,1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5 717,4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5 240,5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6 215,8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Санаторно-курортное лечение, обеспечение протезно- ортопедическими изделия,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сурдо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тифло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средствами, кресло-колясками, гигиеническими средствами, на услуги индивидуального помощника, услуги специалиста жестового языка, на развитие служб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Инватакси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пр.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Лица с ограниченными возможностями (чел.), 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26 730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Дети инвалиды (чел.)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92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адресной социальной помощи и гарантированные социальные пакеты детям из малообеспеченных детей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2 017,1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2 026,1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2 027,9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выплату адресной социальной помощи предусмотрены 2 017,1 млн.тенге (24 500 человек)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содержание подведомственных учреждений социальной сферы 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6 590,1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7 457,9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7 139,7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7 467,3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деятельности 9-и учреждений, общий ФОТ – 4,2 млрд. тенге, общая шт. численность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1 647 ед., контингент получателей социальных услуг около 136 тыс. чел.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711" name="TextBox 3"/>
          <p:cNvSpPr txBox="1">
            <a:spLocks noChangeArrowheads="1"/>
          </p:cNvSpPr>
          <p:nvPr/>
        </p:nvSpPr>
        <p:spPr bwMode="auto">
          <a:xfrm>
            <a:off x="107950" y="0"/>
            <a:ext cx="8856537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социальной защиты населения   </a:t>
            </a:r>
          </a:p>
        </p:txBody>
      </p:sp>
      <p:sp>
        <p:nvSpPr>
          <p:cNvPr id="27712" name="TextBox 4"/>
          <p:cNvSpPr txBox="1">
            <a:spLocks noChangeArrowheads="1"/>
          </p:cNvSpPr>
          <p:nvPr/>
        </p:nvSpPr>
        <p:spPr bwMode="auto">
          <a:xfrm>
            <a:off x="8328025" y="333375"/>
            <a:ext cx="996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619268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714" name="TextBox 6"/>
          <p:cNvSpPr txBox="1">
            <a:spLocks noChangeArrowheads="1"/>
          </p:cNvSpPr>
          <p:nvPr/>
        </p:nvSpPr>
        <p:spPr bwMode="auto">
          <a:xfrm>
            <a:off x="2051720" y="6381328"/>
            <a:ext cx="554461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0310-452D-44BD-82AC-01EB53393D8D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68520"/>
              </p:ext>
            </p:extLst>
          </p:nvPr>
        </p:nvGraphicFramePr>
        <p:xfrm>
          <a:off x="222250" y="615950"/>
          <a:ext cx="8814245" cy="5627140"/>
        </p:xfrm>
        <a:graphic>
          <a:graphicData uri="http://schemas.openxmlformats.org/drawingml/2006/table">
            <a:tbl>
              <a:tblPr/>
              <a:tblGrid>
                <a:gridCol w="247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2022 (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уточ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реализацию Программы занятости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4 395,2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2 150,1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2 248,7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2 364,2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общественные работы 2 055чел.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профессиональной подготовкой  и переподготовкой безработных на 207 чел.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Софинансирование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молодежной практики -количество участников 579 человек продолжительность молодежной практики 12 месяцев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проведение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профориентационной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работы</a:t>
                      </a:r>
                    </a:p>
                    <a:p>
                      <a:pPr marL="171450" marR="0" lvl="0" indent="-17145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проведение 6 ярмарок вакансий.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автотранспорта и орг.техник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Жилищная помощь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получателей жилищной помощи – 892 человек, средний размер выплат составит –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1 867 тенге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получателей адресной социальной помощи телевизионными абонентскими приставками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телевизионной абонентской приставкой 100 чел, стоимость приставки 15 000 тенге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выплаты в размере 0,2-0,6 % от перечисленных сумм банкам второго уровня за услуги по зачислению, выплате социальных выплат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5" name="TextBox 3"/>
          <p:cNvSpPr txBox="1">
            <a:spLocks noChangeArrowheads="1"/>
          </p:cNvSpPr>
          <p:nvPr/>
        </p:nvSpPr>
        <p:spPr bwMode="auto">
          <a:xfrm>
            <a:off x="222250" y="0"/>
            <a:ext cx="8814245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социальной защиты населения</a:t>
            </a:r>
          </a:p>
        </p:txBody>
      </p:sp>
      <p:sp>
        <p:nvSpPr>
          <p:cNvPr id="28706" name="TextBox 4"/>
          <p:cNvSpPr txBox="1">
            <a:spLocks noChangeArrowheads="1"/>
          </p:cNvSpPr>
          <p:nvPr/>
        </p:nvSpPr>
        <p:spPr bwMode="auto">
          <a:xfrm>
            <a:off x="8328025" y="332656"/>
            <a:ext cx="996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6192688" cy="3600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708" name="TextBox 6"/>
          <p:cNvSpPr txBox="1">
            <a:spLocks noChangeArrowheads="1"/>
          </p:cNvSpPr>
          <p:nvPr/>
        </p:nvSpPr>
        <p:spPr bwMode="auto">
          <a:xfrm>
            <a:off x="1907705" y="6381328"/>
            <a:ext cx="576064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B87A2-8CEE-4CD5-A9EA-EAF5496936BE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 txBox="1">
            <a:spLocks/>
          </p:cNvSpPr>
          <p:nvPr/>
        </p:nvSpPr>
        <p:spPr bwMode="auto">
          <a:xfrm>
            <a:off x="323528" y="0"/>
            <a:ext cx="8569647" cy="6206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Оказание социальной помощи отдельным категориям граждан по решению </a:t>
            </a:r>
            <a:r>
              <a:rPr lang="ru-RU" dirty="0" err="1">
                <a:solidFill>
                  <a:schemeClr val="bg1"/>
                </a:solidFill>
              </a:rPr>
              <a:t>маслихата</a:t>
            </a:r>
            <a:r>
              <a:rPr lang="ru-RU" dirty="0">
                <a:solidFill>
                  <a:schemeClr val="bg1"/>
                </a:solidFill>
              </a:rPr>
              <a:t> города </a:t>
            </a:r>
            <a:r>
              <a:rPr lang="ru-RU" dirty="0" smtClean="0">
                <a:solidFill>
                  <a:schemeClr val="bg1"/>
                </a:solidFill>
              </a:rPr>
              <a:t>Астаны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179388" y="6092825"/>
            <a:ext cx="8713787" cy="754063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1680" y="6381328"/>
            <a:ext cx="6192688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421" name="TextBox 32"/>
          <p:cNvSpPr txBox="1">
            <a:spLocks noChangeArrowheads="1"/>
          </p:cNvSpPr>
          <p:nvPr/>
        </p:nvSpPr>
        <p:spPr bwMode="auto">
          <a:xfrm>
            <a:off x="1907704" y="6381328"/>
            <a:ext cx="576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Шестиугольник 37"/>
          <p:cNvSpPr/>
          <p:nvPr/>
        </p:nvSpPr>
        <p:spPr bwMode="auto">
          <a:xfrm>
            <a:off x="1691680" y="1340768"/>
            <a:ext cx="1872754" cy="139058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42" name="Шестиугольник 41"/>
          <p:cNvSpPr/>
          <p:nvPr/>
        </p:nvSpPr>
        <p:spPr bwMode="auto">
          <a:xfrm>
            <a:off x="5580112" y="2852936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Шестиугольник 42"/>
          <p:cNvSpPr/>
          <p:nvPr/>
        </p:nvSpPr>
        <p:spPr bwMode="auto">
          <a:xfrm>
            <a:off x="3360373" y="2352961"/>
            <a:ext cx="2273300" cy="171946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" name="Шестиугольник 44"/>
          <p:cNvSpPr/>
          <p:nvPr/>
        </p:nvSpPr>
        <p:spPr bwMode="auto">
          <a:xfrm>
            <a:off x="5292080" y="1340768"/>
            <a:ext cx="1872479" cy="1397223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Шестиугольник 45"/>
          <p:cNvSpPr/>
          <p:nvPr/>
        </p:nvSpPr>
        <p:spPr bwMode="auto">
          <a:xfrm>
            <a:off x="1475656" y="2852936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Шестиугольник 46"/>
          <p:cNvSpPr/>
          <p:nvPr/>
        </p:nvSpPr>
        <p:spPr bwMode="auto">
          <a:xfrm>
            <a:off x="3491880" y="908720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" name="Шестиугольник 47"/>
          <p:cNvSpPr/>
          <p:nvPr/>
        </p:nvSpPr>
        <p:spPr bwMode="auto">
          <a:xfrm>
            <a:off x="2649523" y="4264025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Шестиугольник 48"/>
          <p:cNvSpPr/>
          <p:nvPr/>
        </p:nvSpPr>
        <p:spPr bwMode="auto">
          <a:xfrm>
            <a:off x="4601553" y="4264025"/>
            <a:ext cx="1872754" cy="13252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3634581" y="2410023"/>
            <a:ext cx="158749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На  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2023 </a:t>
            </a:r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год 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запланировано </a:t>
            </a:r>
            <a:endParaRPr lang="ru-RU" sz="13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1300" b="1" i="1" dirty="0" smtClean="0">
                <a:solidFill>
                  <a:schemeClr val="bg1"/>
                </a:solidFill>
              </a:rPr>
              <a:t>4 226,2</a:t>
            </a:r>
            <a:endParaRPr lang="ru-RU" sz="1300" b="1" i="1" dirty="0">
              <a:solidFill>
                <a:schemeClr val="bg1"/>
              </a:solidFill>
            </a:endParaRPr>
          </a:p>
          <a:p>
            <a:pPr algn="ctr"/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млн. </a:t>
            </a:r>
            <a:r>
              <a:rPr lang="ru-RU" sz="1300" b="1" i="1" dirty="0" smtClean="0">
                <a:solidFill>
                  <a:schemeClr val="bg1"/>
                </a:solidFill>
                <a:latin typeface="Calibri" pitchFamily="34" charset="0"/>
              </a:rPr>
              <a:t>тенге</a:t>
            </a:r>
          </a:p>
          <a:p>
            <a:pPr algn="ctr"/>
            <a:r>
              <a:rPr lang="ru-RU" sz="1300" b="1" i="1" dirty="0">
                <a:solidFill>
                  <a:schemeClr val="bg1"/>
                </a:solidFill>
                <a:latin typeface="Calibri" pitchFamily="34" charset="0"/>
              </a:rPr>
              <a:t>Более 30 видов помощи, в том числе:</a:t>
            </a:r>
            <a:endParaRPr lang="ru-RU" sz="13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3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Прямоугольник 41"/>
          <p:cNvSpPr>
            <a:spLocks noChangeArrowheads="1"/>
          </p:cNvSpPr>
          <p:nvPr/>
        </p:nvSpPr>
        <p:spPr bwMode="auto">
          <a:xfrm>
            <a:off x="3779912" y="1772816"/>
            <a:ext cx="134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142 467 чел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71"/>
          <p:cNvSpPr>
            <a:spLocks noChangeArrowheads="1"/>
          </p:cNvSpPr>
          <p:nvPr/>
        </p:nvSpPr>
        <p:spPr bwMode="auto">
          <a:xfrm>
            <a:off x="3707904" y="1052736"/>
            <a:ext cx="1440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Перевозка льготных категорий граждан</a:t>
            </a: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1 513,0 млн.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0" name="Прямоугольник 43"/>
          <p:cNvSpPr>
            <a:spLocks noChangeArrowheads="1"/>
          </p:cNvSpPr>
          <p:nvPr/>
        </p:nvSpPr>
        <p:spPr bwMode="auto">
          <a:xfrm>
            <a:off x="5796136" y="2204864"/>
            <a:ext cx="96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185 чел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Прямоугольник 72"/>
          <p:cNvSpPr>
            <a:spLocks noChangeArrowheads="1"/>
          </p:cNvSpPr>
          <p:nvPr/>
        </p:nvSpPr>
        <p:spPr bwMode="auto">
          <a:xfrm>
            <a:off x="5508104" y="1628800"/>
            <a:ext cx="14691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Гранты на </a:t>
            </a:r>
          </a:p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обучение</a:t>
            </a: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107,4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тенге</a:t>
            </a:r>
            <a:endParaRPr lang="ru-RU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2" name="Прямоугольник 57"/>
          <p:cNvSpPr>
            <a:spLocks noChangeArrowheads="1"/>
          </p:cNvSpPr>
          <p:nvPr/>
        </p:nvSpPr>
        <p:spPr bwMode="auto">
          <a:xfrm>
            <a:off x="5724128" y="3068960"/>
            <a:ext cx="158749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Обеспечение лекарствами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36,1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3" name="Прямоугольник 42"/>
          <p:cNvSpPr>
            <a:spLocks noChangeArrowheads="1"/>
          </p:cNvSpPr>
          <p:nvPr/>
        </p:nvSpPr>
        <p:spPr bwMode="auto">
          <a:xfrm>
            <a:off x="5796136" y="3645024"/>
            <a:ext cx="141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1 833 чел.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2924944"/>
            <a:ext cx="1331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Санаторно-курортное </a:t>
            </a:r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лечение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403,4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5" name="Прямоугольник 44"/>
          <p:cNvSpPr>
            <a:spLocks noChangeArrowheads="1"/>
          </p:cNvSpPr>
          <p:nvPr/>
        </p:nvSpPr>
        <p:spPr bwMode="auto">
          <a:xfrm>
            <a:off x="1835696" y="3789040"/>
            <a:ext cx="125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2 266 чел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6" name="Прямоугольник 70"/>
          <p:cNvSpPr>
            <a:spLocks noChangeArrowheads="1"/>
          </p:cNvSpPr>
          <p:nvPr/>
        </p:nvSpPr>
        <p:spPr bwMode="auto">
          <a:xfrm>
            <a:off x="2843808" y="4437112"/>
            <a:ext cx="149370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0000"/>
                </a:solidFill>
                <a:latin typeface="Calibri" pitchFamily="34" charset="0"/>
              </a:rPr>
              <a:t>Социальная помощь к памятным датам</a:t>
            </a: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</a:rPr>
              <a:t>1 615,8 </a:t>
            </a:r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млн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. тенг</a:t>
            </a:r>
            <a:r>
              <a:rPr lang="ru-RU" sz="1300" b="1" i="1" dirty="0">
                <a:solidFill>
                  <a:srgbClr val="1F497D"/>
                </a:solidFill>
                <a:latin typeface="Calibri" pitchFamily="34" charset="0"/>
              </a:rPr>
              <a:t>е</a:t>
            </a:r>
            <a:endParaRPr lang="ru-RU" sz="13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7" name="Прямоугольник 44"/>
          <p:cNvSpPr>
            <a:spLocks noChangeArrowheads="1"/>
          </p:cNvSpPr>
          <p:nvPr/>
        </p:nvSpPr>
        <p:spPr bwMode="auto">
          <a:xfrm>
            <a:off x="2987824" y="5013176"/>
            <a:ext cx="1258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117 076 чел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Прямоугольник 70"/>
          <p:cNvSpPr>
            <a:spLocks noChangeArrowheads="1"/>
          </p:cNvSpPr>
          <p:nvPr/>
        </p:nvSpPr>
        <p:spPr bwMode="auto">
          <a:xfrm>
            <a:off x="4788024" y="4509120"/>
            <a:ext cx="15163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Зубопротезирование и санация 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</a:rPr>
              <a:t>382,5 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млн.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9" name="Прямоугольник 44"/>
          <p:cNvSpPr>
            <a:spLocks noChangeArrowheads="1"/>
          </p:cNvSpPr>
          <p:nvPr/>
        </p:nvSpPr>
        <p:spPr bwMode="auto">
          <a:xfrm>
            <a:off x="4932040" y="5085184"/>
            <a:ext cx="1258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3 000  </a:t>
            </a:r>
            <a:r>
              <a:rPr lang="ru-RU" sz="1200" b="1" i="1" dirty="0">
                <a:solidFill>
                  <a:srgbClr val="C00000"/>
                </a:solidFill>
                <a:latin typeface="Calibri" pitchFamily="34" charset="0"/>
              </a:rPr>
              <a:t>чел.</a:t>
            </a:r>
            <a:endParaRPr lang="ru-RU" sz="12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7704" y="1412776"/>
            <a:ext cx="1416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0000"/>
                </a:solidFill>
                <a:latin typeface="Calibri" pitchFamily="34" charset="0"/>
              </a:rPr>
              <a:t>Социальная помощь на приобретение твердого топлива и оплата </a:t>
            </a:r>
            <a:r>
              <a:rPr lang="ru-RU" sz="1100" b="1" i="1" dirty="0" err="1" smtClean="0">
                <a:solidFill>
                  <a:srgbClr val="000000"/>
                </a:solidFill>
                <a:latin typeface="Calibri" pitchFamily="34" charset="0"/>
              </a:rPr>
              <a:t>ком.услуг</a:t>
            </a:r>
            <a:endParaRPr lang="ru-RU" sz="11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1F497D"/>
                </a:solidFill>
                <a:latin typeface="Calibri" pitchFamily="34" charset="0"/>
              </a:rPr>
              <a:t>167,9 млн</a:t>
            </a:r>
            <a:r>
              <a:rPr lang="ru-RU" sz="1100" b="1" i="1" dirty="0">
                <a:solidFill>
                  <a:srgbClr val="1F497D"/>
                </a:solidFill>
                <a:latin typeface="Calibri" pitchFamily="34" charset="0"/>
              </a:rPr>
              <a:t>. тенге</a:t>
            </a:r>
            <a:endParaRPr lang="ru-RU" sz="11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32" name="Прямоугольник 44"/>
          <p:cNvSpPr>
            <a:spLocks noChangeArrowheads="1"/>
          </p:cNvSpPr>
          <p:nvPr/>
        </p:nvSpPr>
        <p:spPr bwMode="auto">
          <a:xfrm>
            <a:off x="1979712" y="2420888"/>
            <a:ext cx="1258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Calibri" pitchFamily="34" charset="0"/>
              </a:rPr>
              <a:t>2 122 чел</a:t>
            </a:r>
            <a:r>
              <a:rPr lang="ru-RU" sz="1400" b="1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3227"/>
              </p:ext>
            </p:extLst>
          </p:nvPr>
        </p:nvGraphicFramePr>
        <p:xfrm>
          <a:off x="-36513" y="1160463"/>
          <a:ext cx="9144001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8" name="Заголовок 1"/>
          <p:cNvSpPr txBox="1">
            <a:spLocks/>
          </p:cNvSpPr>
          <p:nvPr/>
        </p:nvSpPr>
        <p:spPr bwMode="auto">
          <a:xfrm>
            <a:off x="3563938" y="3122341"/>
            <a:ext cx="23034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5 717,4 </a:t>
            </a:r>
          </a:p>
          <a:p>
            <a:pPr algn="ctr" eaLnBrk="0" hangingPunct="0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тенге</a:t>
            </a:r>
          </a:p>
        </p:txBody>
      </p:sp>
      <p:sp>
        <p:nvSpPr>
          <p:cNvPr id="29" name="Овал 28"/>
          <p:cNvSpPr/>
          <p:nvPr/>
        </p:nvSpPr>
        <p:spPr>
          <a:xfrm>
            <a:off x="3348038" y="2852738"/>
            <a:ext cx="2376487" cy="2447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88" y="420688"/>
            <a:ext cx="8785225" cy="739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По данным Централизованной базы инвалидов в столице проживает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30 000 инвалидов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, в том числе дети- инвалиды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</a:rPr>
              <a:t>7 188 человек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.  На социальную поддержку людей с ограниченными возможностями на </a:t>
            </a:r>
            <a:r>
              <a:rPr lang="ru-RU" sz="1400" dirty="0" smtClean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2023 год  </a:t>
            </a:r>
            <a:r>
              <a:rPr lang="ru-RU" sz="1400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предусмотрено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</a:rPr>
              <a:t>5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 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млрд.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717,4 млн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. тенге</a:t>
            </a:r>
            <a:r>
              <a:rPr lang="ru-RU" sz="1050" b="1" dirty="0">
                <a:solidFill>
                  <a:srgbClr val="C0504D">
                    <a:lumMod val="75000"/>
                  </a:srgbClr>
                </a:solidFill>
                <a:latin typeface="+mn-lt"/>
                <a:cs typeface="+mn-cs"/>
              </a:rPr>
              <a:t>.</a:t>
            </a:r>
            <a:endParaRPr lang="ru-RU" sz="105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55301" name="TextBox 9"/>
          <p:cNvSpPr txBox="1">
            <a:spLocks noChangeArrowheads="1"/>
          </p:cNvSpPr>
          <p:nvPr/>
        </p:nvSpPr>
        <p:spPr bwMode="auto">
          <a:xfrm>
            <a:off x="179388" y="-26988"/>
            <a:ext cx="8785225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Расходы направленные на социальную поддержку инвалидов  </a:t>
            </a:r>
          </a:p>
        </p:txBody>
      </p:sp>
      <p:sp>
        <p:nvSpPr>
          <p:cNvPr id="553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E9A15-12A6-43DF-AC1C-ADDC7877712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80071" y="1666461"/>
            <a:ext cx="675905" cy="4056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70471" y="2559271"/>
            <a:ext cx="792088" cy="3600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3599304"/>
            <a:ext cx="756084" cy="8077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357754" y="5279737"/>
            <a:ext cx="695804" cy="2374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58412" y="5085184"/>
            <a:ext cx="648072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96552" y="2433989"/>
            <a:ext cx="112372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24523" y="1869267"/>
            <a:ext cx="642877" cy="2563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98" name="Group 54"/>
          <p:cNvGraphicFramePr>
            <a:graphicFrameLocks noGrp="1"/>
          </p:cNvGraphicFramePr>
          <p:nvPr>
            <p:extLst/>
          </p:nvPr>
        </p:nvGraphicFramePr>
        <p:xfrm>
          <a:off x="179511" y="614363"/>
          <a:ext cx="8856984" cy="564675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2022 (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уточ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ВСЕГО, из них: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22 322,9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16 883,3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16 921,9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15 997,6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Трансферты из республиканского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4 281,5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Трансферты из  Национального фонда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Местный бюджет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16 810,8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16 883,3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16 921,9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15 997,6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квалификации и переподготовка кадров здравоохранения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повышение квалификации и переподготовку кадров: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Стажировки кадров здравоохранения в клиниках ближнего и дальнего зарубежья;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Обучение специалистов здравоохранения внутри страны.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Централизованный закуп и хранение вакцин  и других медицинских иммунобиологических препаратов для проведения иммунопрофилактики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4 039,8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2 513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2 532,3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2 532,3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 хранение вакцин  для проведения иммунопрофилактики населения.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обеспечение лекарственными средствами по решению местных представительных органов предусмотрено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1 096,3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725,2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закуп лекарственных препаратов по редким  заболеваниям и средств медицинского значения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4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обеспечение деятельности подведомственных учреждений сферы здравоохранения учреждения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1 396,7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1 477,6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1 543,2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1 654,6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Специализированный дом ребенка, Медицинский колледж, База специального медицинского снабжения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2" name="TextBox 3"/>
          <p:cNvSpPr txBox="1">
            <a:spLocks noChangeArrowheads="1"/>
          </p:cNvSpPr>
          <p:nvPr/>
        </p:nvSpPr>
        <p:spPr bwMode="auto">
          <a:xfrm>
            <a:off x="179511" y="0"/>
            <a:ext cx="8856984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здравоохранения </a:t>
            </a:r>
          </a:p>
        </p:txBody>
      </p:sp>
      <p:sp>
        <p:nvSpPr>
          <p:cNvPr id="57393" name="TextBox 4"/>
          <p:cNvSpPr txBox="1">
            <a:spLocks noChangeArrowheads="1"/>
          </p:cNvSpPr>
          <p:nvPr/>
        </p:nvSpPr>
        <p:spPr bwMode="auto">
          <a:xfrm>
            <a:off x="8316913" y="3746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2275" y="6381750"/>
            <a:ext cx="612008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395" name="TextBox 6"/>
          <p:cNvSpPr txBox="1">
            <a:spLocks noChangeArrowheads="1"/>
          </p:cNvSpPr>
          <p:nvPr/>
        </p:nvSpPr>
        <p:spPr bwMode="auto">
          <a:xfrm>
            <a:off x="1979713" y="6381750"/>
            <a:ext cx="561662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39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89356-9670-47F4-A798-35C2CDE60E1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21" name="Group 53"/>
          <p:cNvGraphicFramePr>
            <a:graphicFrameLocks noGrp="1"/>
          </p:cNvGraphicFramePr>
          <p:nvPr>
            <p:extLst/>
          </p:nvPr>
        </p:nvGraphicFramePr>
        <p:xfrm>
          <a:off x="179513" y="675542"/>
          <a:ext cx="8784976" cy="556177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2022 (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уточ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83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автономное отопление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 объектов)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1 991,3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1 600,0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автономное отопление мед. объектов: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ГКП на ПХВ «Центр наркологии и психотерапии» 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2.ГКП на ПХВ  "Многопрофильная городская детская больница №3";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3.ГКП на ПХВ "Городской центр </a:t>
                      </a:r>
                      <a:r>
                        <a:rPr kumimoji="0" lang="ru-RU" sz="9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фтизиопульмонологии</a:t>
                      </a: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";           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ГКП на ПВХ "Городская многопрофильная  больница №2"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ГКП на ПХВ "Городская станция скорой медицинской помощи";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ГКП на ПХВ "Городская поликлиника №12«.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Капитальные расходы подведомственных организаций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10 838,4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8 242,5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8 683,3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7 592,7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медицинского оборудования и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капитального ремонта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Пропаганда здорового образа жизни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мероприятий по пропаганде здорового образа жизни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мероприятий по профилактике и борьбе со СПИД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размещение государственного заказа  в ГККП «Центр по профилактике и борьбе со СПИД»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Возмещение лизинговых платежей по приобретению санитарного автотранспорта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1 075,4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на условиях финансового лизинга санитарного автотранспорта для станции скорой медицинской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Информационно-аналитические услуги в области здравоохранения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Услуги по обработке статистических данных в области здравоохранения Республиканским центром развития здравоохранения.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411" name="TextBox 3"/>
          <p:cNvSpPr txBox="1">
            <a:spLocks noChangeArrowheads="1"/>
          </p:cNvSpPr>
          <p:nvPr/>
        </p:nvSpPr>
        <p:spPr bwMode="auto">
          <a:xfrm>
            <a:off x="179513" y="0"/>
            <a:ext cx="878497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здравоохранения </a:t>
            </a:r>
          </a:p>
        </p:txBody>
      </p:sp>
      <p:sp>
        <p:nvSpPr>
          <p:cNvPr id="58412" name="TextBox 4"/>
          <p:cNvSpPr txBox="1">
            <a:spLocks noChangeArrowheads="1"/>
          </p:cNvSpPr>
          <p:nvPr/>
        </p:nvSpPr>
        <p:spPr bwMode="auto">
          <a:xfrm>
            <a:off x="8316913" y="332656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81328"/>
            <a:ext cx="5976664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414" name="TextBox 6"/>
          <p:cNvSpPr txBox="1">
            <a:spLocks noChangeArrowheads="1"/>
          </p:cNvSpPr>
          <p:nvPr/>
        </p:nvSpPr>
        <p:spPr bwMode="auto">
          <a:xfrm>
            <a:off x="1979712" y="6381328"/>
            <a:ext cx="532859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1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AF5E8-3AEA-4085-8EA7-26CC146655E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865067" y="3234748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97873" y="2005390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747316"/>
            <a:ext cx="2016224" cy="20162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ВЗАИМОСВЯЗЬ СТРАТЕГИЧЕСКОГО И БЮДЖЕТНОГО ПЛАНИРОВАНИЯ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532" y="1251372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СТРАТЕГИЯ РАЗВИТИЯ ГОРОДА АСТАНЫ ДО </a:t>
            </a:r>
          </a:p>
          <a:p>
            <a:pPr algn="ctr"/>
            <a:r>
              <a:rPr lang="ru-RU" sz="1600" dirty="0" smtClean="0"/>
              <a:t>2050 ГОДА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97873" y="2474893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ПРОГРАММА РАЗВИТИЯ ГОРОДА АСТАНЫ НА</a:t>
            </a:r>
          </a:p>
          <a:p>
            <a:pPr algn="ctr"/>
            <a:r>
              <a:rPr lang="ru-RU" sz="1600" dirty="0" smtClean="0"/>
              <a:t>2021-2025 ГОДЫ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3951" y="382736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БЮДЖЕТ ГОРОДА АСТАНЫ НА</a:t>
            </a:r>
          </a:p>
          <a:p>
            <a:pPr algn="ctr"/>
            <a:r>
              <a:rPr lang="ru-RU" sz="1600" dirty="0" smtClean="0"/>
              <a:t>2023-2025 ГОДЫ</a:t>
            </a:r>
            <a:endParaRPr lang="ru-RU" sz="1600" dirty="0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3346138" y="1020303"/>
            <a:ext cx="435011" cy="144064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325" y="2832465"/>
            <a:ext cx="2297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Определяет основные долгосрочные векторы развития столицы, видение трансформации основных сфер городского и общественной жизни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03867" y="4024777"/>
            <a:ext cx="26042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/>
              <a:t>Конкретизирует пути и механизмы воплощения стратегического видения на среднесрочный период с привязкой к конкретным проектам, мероприятиям и индикаторам развития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5256784"/>
            <a:ext cx="3168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/>
              <a:t>Ф</a:t>
            </a:r>
            <a:r>
              <a:rPr lang="ru-RU" sz="1400" i="1" dirty="0" smtClean="0"/>
              <a:t>инансовый документ об основных статьях доходов и расходов местного бюджета, распределенных исходя из приоритетов стратегического развития</a:t>
            </a:r>
            <a:endParaRPr lang="ru-RU" sz="1400" i="1" dirty="0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5963834" y="2177100"/>
            <a:ext cx="435011" cy="158466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510" y="36978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ЧТО ИСХОДИТ ИЗ ЧЕГО?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26" name="Group 34"/>
          <p:cNvGraphicFramePr>
            <a:graphicFrameLocks noGrp="1"/>
          </p:cNvGraphicFramePr>
          <p:nvPr>
            <p:extLst/>
          </p:nvPr>
        </p:nvGraphicFramePr>
        <p:xfrm>
          <a:off x="179513" y="549273"/>
          <a:ext cx="8856984" cy="5616030"/>
        </p:xfrm>
        <a:graphic>
          <a:graphicData uri="http://schemas.openxmlformats.org/drawingml/2006/table">
            <a:tbl>
              <a:tblPr/>
              <a:tblGrid>
                <a:gridCol w="252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Направление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2022 (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уточ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(проект)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Целевое назначение расходов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Оказание медицинской помощи населению субъектами здравоохранения районного значения и села и  амбулаторно-поликлинической помощи в рамках гарантированного объема бесплатной медицинской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 На обслуживание призывников и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приписников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2) на обслуживание спортсменов  </a:t>
                      </a:r>
                    </a:p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3) на медицинское обслуживание детей  ГКУ "Спец. дом ребенка".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Капитальные расходы, направленные на предупреждение распространения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коронавирусной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инфекции COVID-19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приобретение медицинского оборудования,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направленные на предупреждение распространения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коронавирусной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инфекции COVID-19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оплату стоимости проезда больных направляемых по медицинским показаниям на лечение в пределах Республики и прочие расходы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415" name="TextBox 3"/>
          <p:cNvSpPr txBox="1">
            <a:spLocks noChangeArrowheads="1"/>
          </p:cNvSpPr>
          <p:nvPr/>
        </p:nvSpPr>
        <p:spPr bwMode="auto">
          <a:xfrm>
            <a:off x="179513" y="0"/>
            <a:ext cx="8856984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здравоохранения </a:t>
            </a:r>
          </a:p>
        </p:txBody>
      </p:sp>
      <p:sp>
        <p:nvSpPr>
          <p:cNvPr id="59416" name="TextBox 4"/>
          <p:cNvSpPr txBox="1">
            <a:spLocks noChangeArrowheads="1"/>
          </p:cNvSpPr>
          <p:nvPr/>
        </p:nvSpPr>
        <p:spPr bwMode="auto">
          <a:xfrm>
            <a:off x="8316913" y="260350"/>
            <a:ext cx="995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0000"/>
                </a:solidFill>
              </a:rPr>
              <a:t>млн. тенге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309320"/>
            <a:ext cx="5832648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418" name="TextBox 6"/>
          <p:cNvSpPr txBox="1">
            <a:spLocks noChangeArrowheads="1"/>
          </p:cNvSpPr>
          <p:nvPr/>
        </p:nvSpPr>
        <p:spPr bwMode="auto">
          <a:xfrm>
            <a:off x="2195736" y="6309320"/>
            <a:ext cx="496855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419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7B675-2C0A-497B-B92D-5FC690FCEC6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98171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04925824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ДИНАМИКА ОБЪЕМА СОВОКУПНЫХ ЗАТРАТ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112" y="413837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Утвержденный </a:t>
            </a:r>
            <a:r>
              <a:rPr lang="ru-RU" sz="1400" dirty="0" smtClean="0"/>
              <a:t>план  2023 года </a:t>
            </a:r>
            <a:r>
              <a:rPr lang="ru-RU" sz="1400" dirty="0"/>
              <a:t>за счет МБ</a:t>
            </a:r>
            <a:r>
              <a:rPr lang="ru-RU" sz="1400" dirty="0" smtClean="0"/>
              <a:t> </a:t>
            </a:r>
            <a:r>
              <a:rPr lang="ru-RU" sz="1400" dirty="0"/>
              <a:t>составил </a:t>
            </a:r>
            <a:r>
              <a:rPr lang="ru-RU" sz="1400" dirty="0" smtClean="0"/>
              <a:t>                               7 388,0 млн. </a:t>
            </a:r>
            <a:r>
              <a:rPr lang="ru-RU" sz="1400" dirty="0"/>
              <a:t>тенге с понижением в </a:t>
            </a:r>
            <a:r>
              <a:rPr lang="ru-RU" sz="1400" dirty="0" smtClean="0"/>
              <a:t>5 </a:t>
            </a:r>
            <a:r>
              <a:rPr lang="ru-RU" sz="1400" dirty="0"/>
              <a:t>раза к уточненному бюджету </a:t>
            </a:r>
            <a:r>
              <a:rPr lang="ru-RU" sz="1400" dirty="0" smtClean="0"/>
              <a:t>2022 года.</a:t>
            </a:r>
            <a:endParaRPr lang="ru-RU" sz="1400" dirty="0"/>
          </a:p>
          <a:p>
            <a:pPr indent="342900" algn="just">
              <a:buFontTx/>
              <a:buChar char="-"/>
            </a:pP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476672"/>
            <a:ext cx="3490785" cy="2016225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3378892801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28359" y="1215802"/>
                <a:ext cx="588504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1 157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11055" y="1675979"/>
                <a:ext cx="621360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7 467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4925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Развитие благоустройства и коммунального хозяйства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348879"/>
            <a:ext cx="3488407" cy="2058514"/>
            <a:chOff x="5540040" y="2619631"/>
            <a:chExt cx="3488407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764821875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078185" y="1230786"/>
                <a:ext cx="720080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1 319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078185" y="1649983"/>
                <a:ext cx="720080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4 337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468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Инженерно-коммуникационная инфраструктура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90593" y="4202504"/>
            <a:ext cx="3545903" cy="2005903"/>
            <a:chOff x="5520359" y="4460254"/>
            <a:chExt cx="3545903" cy="178237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63198" y="4794424"/>
              <a:ext cx="3503064" cy="1448202"/>
              <a:chOff x="5632660" y="1014235"/>
              <a:chExt cx="3503064" cy="1448202"/>
            </a:xfrm>
          </p:grpSpPr>
          <p:graphicFrame>
            <p:nvGraphicFramePr>
              <p:cNvPr id="26" name="Диаграмма 25"/>
              <p:cNvGraphicFramePr/>
              <p:nvPr>
                <p:extLst>
                  <p:ext uri="{D42A27DB-BD31-4B8C-83A1-F6EECF244321}">
                    <p14:modId xmlns:p14="http://schemas.microsoft.com/office/powerpoint/2010/main" val="1045065011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8473380" y="1208447"/>
                <a:ext cx="662344" cy="273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4 912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525717" y="4460254"/>
              <a:ext cx="3488407" cy="41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Развитие систем водоснабжения, водоотведения, теплоэнергетической и газотранспортной системы</a:t>
              </a:r>
              <a:endParaRPr lang="ru-RU" sz="12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5723" cy="539269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8217696" y="5353471"/>
            <a:ext cx="833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25 120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4949" y="0"/>
            <a:ext cx="8786828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Финансирование сферы ЖКХ</a:t>
            </a:r>
          </a:p>
        </p:txBody>
      </p:sp>
    </p:spTree>
    <p:extLst>
      <p:ext uri="{BB962C8B-B14F-4D97-AF65-F5344CB8AC3E}">
        <p14:creationId xmlns:p14="http://schemas.microsoft.com/office/powerpoint/2010/main" val="30661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44792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4479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76742651"/>
              </p:ext>
            </p:extLst>
          </p:nvPr>
        </p:nvGraphicFramePr>
        <p:xfrm>
          <a:off x="174949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816967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ДИНАМИКА ОБЪЕМА СОВОКУПНЫХ ЗАТРАТ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Утвержденный план </a:t>
            </a:r>
            <a:r>
              <a:rPr lang="ru-RU" sz="1400" dirty="0" smtClean="0"/>
              <a:t>2023 года </a:t>
            </a:r>
            <a:r>
              <a:rPr lang="ru-RU" sz="1400" dirty="0"/>
              <a:t>за счет МБ</a:t>
            </a:r>
            <a:r>
              <a:rPr lang="ru-RU" sz="1400" dirty="0" smtClean="0"/>
              <a:t> </a:t>
            </a:r>
            <a:r>
              <a:rPr lang="ru-RU" sz="1400" dirty="0"/>
              <a:t>составил </a:t>
            </a:r>
            <a:r>
              <a:rPr lang="ru-RU" sz="1400" dirty="0" smtClean="0"/>
              <a:t>                              8 683,0 млн. </a:t>
            </a:r>
            <a:r>
              <a:rPr lang="ru-RU" sz="1400" dirty="0"/>
              <a:t>тенге с понижением в </a:t>
            </a:r>
            <a:r>
              <a:rPr lang="ru-RU" sz="1400" dirty="0" smtClean="0"/>
              <a:t>4,1 </a:t>
            </a:r>
            <a:r>
              <a:rPr lang="ru-RU" sz="1400" dirty="0"/>
              <a:t>раза к уточненному бюджету </a:t>
            </a:r>
            <a:r>
              <a:rPr lang="ru-RU" sz="1400" dirty="0" smtClean="0"/>
              <a:t>2022 год.</a:t>
            </a: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476672"/>
            <a:ext cx="3490785" cy="2016226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70483" cy="1448202"/>
              <a:chOff x="5632660" y="1014235"/>
              <a:chExt cx="3370483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1663261052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391075" y="1215802"/>
                <a:ext cx="61206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1 027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11055" y="1675979"/>
                <a:ext cx="79208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14 866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Строительства жилья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73370" y="2234582"/>
            <a:ext cx="3488407" cy="2058514"/>
            <a:chOff x="5540040" y="2619631"/>
            <a:chExt cx="3488407" cy="184518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77521" y="3016613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703975256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8294209" y="1218372"/>
                <a:ext cx="648072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7 452</a:t>
                </a:r>
                <a:endParaRPr lang="ru-RU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222201" y="1649983"/>
                <a:ext cx="720080" cy="275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18 611</a:t>
                </a:r>
                <a:endParaRPr lang="ru-RU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40040" y="2619631"/>
              <a:ext cx="3488407" cy="275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Строительства в соц. сфере</a:t>
              </a:r>
              <a:endParaRPr lang="ru-RU" sz="1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40040" y="3063866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70723" y="4149080"/>
            <a:ext cx="3493765" cy="1856608"/>
            <a:chOff x="5520359" y="4460254"/>
            <a:chExt cx="3493765" cy="1649714"/>
          </a:xfrm>
        </p:grpSpPr>
        <p:sp>
          <p:nvSpPr>
            <p:cNvPr id="29" name="TextBox 28"/>
            <p:cNvSpPr txBox="1"/>
            <p:nvPr/>
          </p:nvSpPr>
          <p:spPr>
            <a:xfrm>
              <a:off x="5525717" y="4460254"/>
              <a:ext cx="3488407" cy="273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Строительства административных зданий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20359" y="4848523"/>
              <a:ext cx="3488407" cy="1261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9" y="1060640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959145059"/>
              </p:ext>
            </p:extLst>
          </p:nvPr>
        </p:nvGraphicFramePr>
        <p:xfrm>
          <a:off x="5539282" y="4586043"/>
          <a:ext cx="3351287" cy="161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4949" y="0"/>
            <a:ext cx="879559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Финансирование сферы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83739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804" y="6475783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5064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29849257"/>
              </p:ext>
            </p:extLst>
          </p:nvPr>
        </p:nvGraphicFramePr>
        <p:xfrm>
          <a:off x="141226" y="764704"/>
          <a:ext cx="518457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949" y="752863"/>
            <a:ext cx="511713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ДИНАМИКА ОБЪЕМА СОВОКУПНЫХ ЗАТРАТ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293096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/>
              <a:t>Утвержденный план </a:t>
            </a:r>
            <a:r>
              <a:rPr lang="ru-RU" sz="1400" dirty="0" smtClean="0"/>
              <a:t>2023 года </a:t>
            </a:r>
            <a:r>
              <a:rPr lang="ru-RU" sz="1400" dirty="0"/>
              <a:t>за счет МБ</a:t>
            </a:r>
            <a:r>
              <a:rPr lang="ru-RU" sz="1400" dirty="0" smtClean="0"/>
              <a:t> </a:t>
            </a:r>
            <a:r>
              <a:rPr lang="ru-RU" sz="1400" dirty="0"/>
              <a:t>составил </a:t>
            </a:r>
            <a:r>
              <a:rPr lang="ru-RU" sz="1400" dirty="0" smtClean="0"/>
              <a:t>                                            5 553 млн. </a:t>
            </a:r>
            <a:r>
              <a:rPr lang="ru-RU" sz="1400" dirty="0"/>
              <a:t>тенге с понижением в </a:t>
            </a:r>
            <a:r>
              <a:rPr lang="ru-RU" sz="1400" dirty="0" smtClean="0"/>
              <a:t>2 </a:t>
            </a:r>
            <a:r>
              <a:rPr lang="ru-RU" sz="1400" dirty="0"/>
              <a:t>раза к уточненному бюджету </a:t>
            </a:r>
            <a:r>
              <a:rPr lang="ru-RU" sz="1400" dirty="0" smtClean="0"/>
              <a:t>2022 года.</a:t>
            </a:r>
            <a:endParaRPr lang="ru-RU" sz="14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482138" y="764704"/>
            <a:ext cx="3490785" cy="2016225"/>
            <a:chOff x="5525717" y="850323"/>
            <a:chExt cx="3490785" cy="189808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565576" y="1300209"/>
              <a:ext cx="3351287" cy="1448202"/>
              <a:chOff x="5632660" y="1014235"/>
              <a:chExt cx="3351287" cy="1448202"/>
            </a:xfrm>
          </p:grpSpPr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1192168035"/>
                  </p:ext>
                </p:extLst>
              </p:nvPr>
            </p:nvGraphicFramePr>
            <p:xfrm>
              <a:off x="5632660" y="1014235"/>
              <a:ext cx="3351287" cy="1448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8211055" y="1215802"/>
                <a:ext cx="648072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5 553</a:t>
                </a:r>
                <a:endParaRPr lang="ru-RU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39047" y="1675979"/>
                <a:ext cx="693368" cy="28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/>
                  <a:t>10 767</a:t>
                </a:r>
                <a:endParaRPr lang="ru-RU" sz="1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528095" y="850323"/>
              <a:ext cx="3488407" cy="2897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Развитие транспортной инфраструктуры</a:t>
              </a:r>
              <a:endParaRPr lang="ru-RU" sz="1400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525717" y="1354308"/>
              <a:ext cx="3488407" cy="1210596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4948" y="1088759"/>
            <a:ext cx="5117131" cy="49984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7984" y="1064692"/>
            <a:ext cx="86409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млн. тенге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948" y="0"/>
            <a:ext cx="8698336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Финансирование сферы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1536735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632" y="0"/>
            <a:ext cx="8781291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Финансирование сферы транспорта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632" y="3846285"/>
            <a:ext cx="44688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indent="361950" algn="just">
              <a:defRPr/>
            </a:pPr>
            <a:r>
              <a:rPr lang="ru-RU" sz="1400" dirty="0" smtClean="0"/>
              <a:t>Проект бюджета </a:t>
            </a:r>
            <a:r>
              <a:rPr lang="ru-RU" sz="1400" dirty="0"/>
              <a:t>на </a:t>
            </a:r>
            <a:r>
              <a:rPr lang="ru-RU" sz="1400" dirty="0" smtClean="0"/>
              <a:t>2023 </a:t>
            </a:r>
            <a:r>
              <a:rPr lang="ru-RU" sz="1400" dirty="0"/>
              <a:t>год составляет            </a:t>
            </a:r>
            <a:r>
              <a:rPr lang="ru-RU" sz="1400" dirty="0" smtClean="0"/>
              <a:t>          15 814,8 млн</a:t>
            </a:r>
            <a:r>
              <a:rPr lang="ru-RU" sz="1400" dirty="0"/>
              <a:t>. тенге, что ниже уровня уточненного бюджета </a:t>
            </a:r>
            <a:r>
              <a:rPr lang="ru-RU" sz="1400" dirty="0" smtClean="0"/>
              <a:t>2022 </a:t>
            </a:r>
            <a:r>
              <a:rPr lang="ru-RU" sz="1400" dirty="0"/>
              <a:t>года на </a:t>
            </a:r>
            <a:r>
              <a:rPr lang="ru-RU" sz="1400" dirty="0" smtClean="0"/>
              <a:t>66,4%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5460" y="2276872"/>
            <a:ext cx="425475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Обеспечение функционирования автомобильных дорог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1742" y="615850"/>
            <a:ext cx="424847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Субсидирование пассажирских  перевозок по социально-значимым внутренним сообщениям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790829" y="3679967"/>
            <a:ext cx="424847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Обеспечение безопасности дорожного движения в населенных пунктах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4625" y="995363"/>
            <a:ext cx="4468813" cy="36577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651519"/>
              </p:ext>
            </p:extLst>
          </p:nvPr>
        </p:nvGraphicFramePr>
        <p:xfrm>
          <a:off x="187450" y="937365"/>
          <a:ext cx="4468813" cy="326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79512" y="620688"/>
            <a:ext cx="4476751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100" dirty="0" smtClean="0"/>
              <a:t>млн. тенге</a:t>
            </a:r>
            <a:endParaRPr lang="ru-RU" sz="1100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068371424"/>
              </p:ext>
            </p:extLst>
          </p:nvPr>
        </p:nvGraphicFramePr>
        <p:xfrm>
          <a:off x="4781742" y="1111533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09926702"/>
              </p:ext>
            </p:extLst>
          </p:nvPr>
        </p:nvGraphicFramePr>
        <p:xfrm>
          <a:off x="4775460" y="2636912"/>
          <a:ext cx="4176464" cy="82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79650129"/>
              </p:ext>
            </p:extLst>
          </p:nvPr>
        </p:nvGraphicFramePr>
        <p:xfrm>
          <a:off x="4814605" y="4239221"/>
          <a:ext cx="4176464" cy="82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97056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66" y="0"/>
            <a:ext cx="894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Финансирование сферы транспорта и развития дорожно-транспортной инфраструктуры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09391"/>
              </p:ext>
            </p:extLst>
          </p:nvPr>
        </p:nvGraphicFramePr>
        <p:xfrm>
          <a:off x="94866" y="680228"/>
          <a:ext cx="8869622" cy="369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47 162,8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18 814,8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14 189,3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14 590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функционирования автомобильных дорог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16 670,0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5 350,0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5 724,5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6 125,2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среднего, текущего ремонта дорог                в г. Астаны.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Субсидирование пассажирских перевозок по социально значимым внутренним сообщениям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17 099,1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Субсидирование расходов перевозчиков общественного транспорта столицы.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безопасности дорожного движения в населенных пунктах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4 217,3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3 464,8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3 464,8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3 464,8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Эксплуатация комплекса технических средств, предназначенных для информирования участников дорожного движения (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ITS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), нанесение дорожных разметок;</a:t>
                      </a:r>
                      <a:r>
                        <a:rPr lang="kk-KZ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стоянок для задержанных транспортных средств.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0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Финансирование сферы охраны окружающей среды и природопользования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/>
          </p:nvPr>
        </p:nvGraphicFramePr>
        <p:xfrm>
          <a:off x="210666" y="864528"/>
          <a:ext cx="418147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744761"/>
            <a:ext cx="4252913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1052736"/>
            <a:ext cx="4252913" cy="41044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6" name="TextBox 36"/>
          <p:cNvSpPr txBox="1">
            <a:spLocks noChangeArrowheads="1"/>
          </p:cNvSpPr>
          <p:nvPr/>
        </p:nvSpPr>
        <p:spPr bwMode="auto">
          <a:xfrm>
            <a:off x="3562350" y="1080418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Calibri" pitchFamily="34" charset="0"/>
              </a:rPr>
              <a:t>млн. тенге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948" y="3987641"/>
            <a:ext cx="42529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indent="361950" algn="just">
              <a:defRPr/>
            </a:pPr>
            <a:r>
              <a:rPr lang="ru-RU" sz="1400" dirty="0" smtClean="0"/>
              <a:t>Проект бюджета на 2023 </a:t>
            </a:r>
            <a:r>
              <a:rPr lang="ru-RU" sz="1400" dirty="0"/>
              <a:t>год составляет        </a:t>
            </a:r>
            <a:r>
              <a:rPr lang="ru-RU" sz="1400" dirty="0" smtClean="0"/>
              <a:t>        2 725 млн</a:t>
            </a:r>
            <a:r>
              <a:rPr lang="ru-RU" sz="1400" dirty="0"/>
              <a:t>. тенге, что ниже уровня уточненного бюджета </a:t>
            </a:r>
            <a:r>
              <a:rPr lang="ru-RU" sz="1400" dirty="0" smtClean="0"/>
              <a:t>2022 </a:t>
            </a:r>
            <a:r>
              <a:rPr lang="ru-RU" sz="1400" dirty="0"/>
              <a:t>года на </a:t>
            </a:r>
            <a:r>
              <a:rPr lang="ru-RU" sz="1400" dirty="0" smtClean="0"/>
              <a:t>11,3 </a:t>
            </a:r>
            <a:r>
              <a:rPr lang="ru-RU" sz="1400" dirty="0"/>
              <a:t>%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9946" y="775737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Мероприятия по охране окружающей среды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9" y="2143889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Создание «Зеленого пояса»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674803" y="3728065"/>
            <a:ext cx="4392488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Благоустройство и озеленение</a:t>
            </a:r>
            <a:endParaRPr lang="ru-RU" sz="1200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394355681"/>
              </p:ext>
            </p:extLst>
          </p:nvPr>
        </p:nvGraphicFramePr>
        <p:xfrm>
          <a:off x="4716711" y="2492896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939018571"/>
              </p:ext>
            </p:extLst>
          </p:nvPr>
        </p:nvGraphicFramePr>
        <p:xfrm>
          <a:off x="4752021" y="4107894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4837" y="5271591"/>
            <a:ext cx="43924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Обеспечение проведения путевых работ </a:t>
            </a:r>
            <a:endParaRPr lang="ru-RU" sz="12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на </a:t>
            </a:r>
            <a:r>
              <a:rPr lang="ru-RU" sz="1200" dirty="0"/>
              <a:t>судоходном участке реки Есиль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5373216"/>
            <a:ext cx="432048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Проведение профилактической дезинсекции и дератизации </a:t>
            </a: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992918129"/>
              </p:ext>
            </p:extLst>
          </p:nvPr>
        </p:nvGraphicFramePr>
        <p:xfrm>
          <a:off x="177218" y="5775817"/>
          <a:ext cx="4176464" cy="89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722437118"/>
              </p:ext>
            </p:extLst>
          </p:nvPr>
        </p:nvGraphicFramePr>
        <p:xfrm>
          <a:off x="4813922" y="5786449"/>
          <a:ext cx="4176464" cy="88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643668259"/>
              </p:ext>
            </p:extLst>
          </p:nvPr>
        </p:nvGraphicFramePr>
        <p:xfrm>
          <a:off x="4664171" y="1080418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365" y="6481420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4886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-84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Финансирование сферы охраны окружающей среды и природопользования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15094"/>
              </p:ext>
            </p:extLst>
          </p:nvPr>
        </p:nvGraphicFramePr>
        <p:xfrm>
          <a:off x="94866" y="669177"/>
          <a:ext cx="8869622" cy="5587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3 073,8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2 725,0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2 725,0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2 725,0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охране окружающей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843,9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635,4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мелиоративных мероприятий  и санитарная очистка водной глади,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емеркуризация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ртутьсодержащих приборов и люминесцентных ламп,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еализация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«Комплексного плана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мероприя-тий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вопросу утилизации ртутьсодержащих ламп у населения, работы по обеспечению санитарной очистки водной глади реки Есиль и ее притоков и другие.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и озеленение города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180,7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Инвентаризация и лесопатологическое обследование зелёных насаждений на территории города Астаны.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«Зеленого пояса»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1 177,0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Затраты на содержание «Зеленого пояса»,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дорожно-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тропиночной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сети на территории «Зеленого пояса»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фазанария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проведения путевых работ на судоходном участке реки Есиль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54,7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путевых и ежегодных дноуглубительных работ на судоходном участке реки Есиль.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профилактической дезинсекции и дератизации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684,2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Дезинсекционные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дератизационные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мероприятия на мелководных водоемах, обработка против мошек и гнусов.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83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Финансирование сферы жилья и жилищной инспекции</a:t>
            </a:r>
          </a:p>
        </p:txBody>
      </p:sp>
      <p:sp>
        <p:nvSpPr>
          <p:cNvPr id="13319" name="TextBox 36"/>
          <p:cNvSpPr txBox="1">
            <a:spLocks noChangeArrowheads="1"/>
          </p:cNvSpPr>
          <p:nvPr/>
        </p:nvSpPr>
        <p:spPr bwMode="auto">
          <a:xfrm>
            <a:off x="3466713" y="712639"/>
            <a:ext cx="865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latin typeface="Calibri" pitchFamily="34" charset="0"/>
              </a:rPr>
              <a:t>млн. тенге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948" y="3392324"/>
            <a:ext cx="418147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50" dirty="0" smtClean="0"/>
              <a:t>Проект бюджета </a:t>
            </a:r>
            <a:r>
              <a:rPr lang="ru-RU" sz="1150" dirty="0"/>
              <a:t>на </a:t>
            </a:r>
            <a:r>
              <a:rPr lang="ru-RU" sz="1150" dirty="0" smtClean="0"/>
              <a:t>2023 </a:t>
            </a:r>
            <a:r>
              <a:rPr lang="ru-RU" sz="1150" dirty="0"/>
              <a:t>год составляет </a:t>
            </a:r>
            <a:r>
              <a:rPr lang="ru-RU" sz="1150" dirty="0" smtClean="0"/>
              <a:t>4 464,1 млн. тенге, </a:t>
            </a:r>
            <a:r>
              <a:rPr lang="ru-RU" sz="1150" dirty="0"/>
              <a:t>что ниже уровня уточненного бюджета </a:t>
            </a:r>
            <a:r>
              <a:rPr lang="ru-RU" sz="1150" dirty="0" smtClean="0"/>
              <a:t>2022 года </a:t>
            </a:r>
            <a:r>
              <a:rPr lang="ru-RU" sz="1150" dirty="0"/>
              <a:t>на </a:t>
            </a:r>
            <a:r>
              <a:rPr lang="ru-RU" sz="1150" dirty="0" smtClean="0"/>
              <a:t>74,5 </a:t>
            </a:r>
            <a:r>
              <a:rPr lang="ru-RU" sz="1150" dirty="0"/>
              <a:t>%</a:t>
            </a:r>
            <a:r>
              <a:rPr lang="ru-RU" sz="115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625" y="620688"/>
            <a:ext cx="4213798" cy="321791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6" name="Диаграмма 8"/>
          <p:cNvGraphicFramePr>
            <a:graphicFrameLocks/>
          </p:cNvGraphicFramePr>
          <p:nvPr>
            <p:extLst/>
          </p:nvPr>
        </p:nvGraphicFramePr>
        <p:xfrm>
          <a:off x="257147" y="931368"/>
          <a:ext cx="4081076" cy="231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0786" y="692696"/>
            <a:ext cx="4213797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5" y="4520319"/>
            <a:ext cx="41771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/>
              <a:t>Предоставление жилищних сертификатов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5" y="1928031"/>
            <a:ext cx="417716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Тех</a:t>
            </a:r>
            <a:r>
              <a:rPr lang="ru-RU" sz="1200" dirty="0" smtClean="0"/>
              <a:t>. обследование </a:t>
            </a:r>
            <a:r>
              <a:rPr lang="ru-RU" sz="1200" dirty="0"/>
              <a:t>общего имущества и изготовление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тех. паспортов </a:t>
            </a:r>
            <a:r>
              <a:rPr lang="ru-RU" sz="1200" dirty="0"/>
              <a:t>на объекты кондоминиумов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5" y="714928"/>
            <a:ext cx="417715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Бюджетное кредитование АО «</a:t>
            </a:r>
            <a:r>
              <a:rPr lang="ru-RU" sz="1200" dirty="0" err="1"/>
              <a:t>Отбасы</a:t>
            </a:r>
            <a:r>
              <a:rPr lang="ru-RU" sz="1200" dirty="0"/>
              <a:t> </a:t>
            </a:r>
            <a:r>
              <a:rPr lang="ru-RU" sz="1200" dirty="0" smtClean="0"/>
              <a:t>банк»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46900" y="4012852"/>
            <a:ext cx="435309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/>
              <a:t>Организация сохранения государственного жилищного фонда</a:t>
            </a:r>
            <a:endParaRPr lang="ru-RU" sz="1200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818363898"/>
              </p:ext>
            </p:extLst>
          </p:nvPr>
        </p:nvGraphicFramePr>
        <p:xfrm>
          <a:off x="4699621" y="976440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145057570"/>
              </p:ext>
            </p:extLst>
          </p:nvPr>
        </p:nvGraphicFramePr>
        <p:xfrm>
          <a:off x="4716711" y="2396083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716015" y="3368191"/>
            <a:ext cx="41771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dirty="0"/>
              <a:t>Изъятие земельных участков для государственных нужд</a:t>
            </a:r>
            <a:endParaRPr lang="ru-RU" sz="1200" dirty="0"/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599833422"/>
              </p:ext>
            </p:extLst>
          </p:nvPr>
        </p:nvGraphicFramePr>
        <p:xfrm>
          <a:off x="4729372" y="3638921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513858044"/>
              </p:ext>
            </p:extLst>
          </p:nvPr>
        </p:nvGraphicFramePr>
        <p:xfrm>
          <a:off x="4699092" y="4797318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2876338651"/>
              </p:ext>
            </p:extLst>
          </p:nvPr>
        </p:nvGraphicFramePr>
        <p:xfrm>
          <a:off x="254911" y="4305562"/>
          <a:ext cx="4176464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ГРАЖДАНСКИЙ БЮДЖЕТ ГОРОДА АСТАНЫ</a:t>
            </a:r>
          </a:p>
        </p:txBody>
      </p:sp>
    </p:spTree>
    <p:extLst>
      <p:ext uri="{BB962C8B-B14F-4D97-AF65-F5344CB8AC3E}">
        <p14:creationId xmlns:p14="http://schemas.microsoft.com/office/powerpoint/2010/main" val="2895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052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Финансирование сферы жилья и жилищной инспекции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99069"/>
              </p:ext>
            </p:extLst>
          </p:nvPr>
        </p:nvGraphicFramePr>
        <p:xfrm>
          <a:off x="94866" y="615077"/>
          <a:ext cx="8869622" cy="361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17 494,2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4 464,1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3 807,4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3 833,4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сохранения государственного жилищного фонда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800,6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941,8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285,1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311,1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КГУ «Жилищный фонд», улсуги по</a:t>
                      </a:r>
                      <a:r>
                        <a:rPr lang="kk-KZ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выработке и поставке тепловой и обслуживанию автономных котельных энергии к объектам арендного и кредитного жилья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Бюджетное кредитование АО «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Отбасы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банк"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1 300,0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реализацию Программы льготного кредитования молодых специалистов «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Елорда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жастары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Тех.обследование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общего имущества и изготовление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тех.паспортов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объекты кондоминиумов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технических обследований в объектах кондоминиума.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Изъятие земельных участков для государственных нужд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12 529,9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k-KZ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Изъятие земельных участков для гос.нужд:</a:t>
                      </a:r>
                    </a:p>
                    <a:p>
                      <a:pPr algn="l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под строительство объектов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под инженерные сети и благоустройство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под строительство дорожно-транспортной инфраструктуры.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жилищных сертификатов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1 500,0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500,0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жилищных сертификатов для отдельных категории граждан столицы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2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068" y="620688"/>
            <a:ext cx="81314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Бюджетного процесса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Республики Казахстан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/>
              <a:t>Бюджет – централизованный денежный фонд государства, предназначенный для финансового обеспечения реализации его задач и функций.</a:t>
            </a:r>
          </a:p>
          <a:p>
            <a:pPr algn="ctr"/>
            <a:r>
              <a:rPr lang="ru-RU" sz="1400" i="1" dirty="0"/>
              <a:t>Бюджетом города республиканского значения, столицы является централизованный денежный фонд, формируемый за счет поступлений и предназначенный для финансового обеспечения задач и функций местных государственных органов города республиканского значения, столицы подведомственных им государственных учреждений и реализации государственной политики в соответствующей административно-территориальной единице.</a:t>
            </a:r>
          </a:p>
          <a:p>
            <a:pPr algn="ctr"/>
            <a:r>
              <a:rPr lang="ru-RU" sz="1400" i="1" dirty="0"/>
              <a:t>Бюджетный процесс – регламентированная бюджетным </a:t>
            </a:r>
            <a:r>
              <a:rPr lang="ru-RU" sz="1400" i="1" dirty="0" smtClean="0"/>
              <a:t>законодательством</a:t>
            </a:r>
          </a:p>
          <a:p>
            <a:pPr algn="ctr"/>
            <a:r>
              <a:rPr lang="ru-RU" sz="1400" i="1" dirty="0" smtClean="0"/>
              <a:t>Республики </a:t>
            </a:r>
            <a:r>
              <a:rPr lang="ru-RU" sz="1400" i="1" dirty="0"/>
              <a:t>Казахстан деятельность государственных органов по планированию, рассмотрению, утверждению, исполнению, уточнению и корректировке бюджета, ведению бухгалтерского </a:t>
            </a:r>
            <a:r>
              <a:rPr lang="ru-RU" sz="1400" i="1" dirty="0" smtClean="0"/>
              <a:t>учета</a:t>
            </a:r>
          </a:p>
          <a:p>
            <a:pPr algn="ctr"/>
            <a:r>
              <a:rPr lang="ru-RU" sz="1400" i="1" dirty="0" smtClean="0"/>
              <a:t>и </a:t>
            </a:r>
            <a:r>
              <a:rPr lang="ru-RU" sz="1400" i="1" dirty="0"/>
              <a:t>финансовой отчетности, бюджетного учета и бюджетной отчетности</a:t>
            </a:r>
            <a:r>
              <a:rPr lang="ru-RU" sz="1400" i="1" dirty="0" smtClean="0"/>
              <a:t>,</a:t>
            </a:r>
          </a:p>
          <a:p>
            <a:pPr algn="ctr"/>
            <a:r>
              <a:rPr lang="ru-RU" sz="1400" i="1" dirty="0" smtClean="0"/>
              <a:t>государственному </a:t>
            </a:r>
            <a:r>
              <a:rPr lang="ru-RU" sz="1400" i="1" dirty="0"/>
              <a:t>финансовому контролю, бюджетному мониторингу и оценке результатов.</a:t>
            </a:r>
          </a:p>
          <a:p>
            <a:pPr algn="ctr"/>
            <a:r>
              <a:rPr lang="ru-RU" sz="1400" i="1" dirty="0"/>
              <a:t>Местный бюджет формируется в соответствии с Правилами разработки местных бюджетов, утвержденных Постановлением Правительства Республики </a:t>
            </a:r>
            <a:r>
              <a:rPr lang="ru-RU" sz="1400" i="1" dirty="0" smtClean="0"/>
              <a:t>Казахстан</a:t>
            </a:r>
          </a:p>
          <a:p>
            <a:pPr algn="ctr"/>
            <a:r>
              <a:rPr lang="ru-RU" sz="1400" i="1" dirty="0" smtClean="0"/>
              <a:t>от </a:t>
            </a:r>
            <a:r>
              <a:rPr lang="ru-RU" sz="1400" i="1" dirty="0"/>
              <a:t>13 июля 2009 года № 1061.</a:t>
            </a:r>
          </a:p>
          <a:p>
            <a:pPr algn="ctr"/>
            <a:r>
              <a:rPr lang="ru-RU" sz="1400" i="1" dirty="0"/>
              <a:t>Согласно статьи 8 Бюджетного кодекса Республики Казахстан бюджеты города республиканского значения, столицы утверждаются решениями </a:t>
            </a:r>
            <a:r>
              <a:rPr lang="ru-RU" sz="1400" i="1" dirty="0" err="1"/>
              <a:t>маслихатов</a:t>
            </a:r>
            <a:r>
              <a:rPr lang="ru-RU" sz="1400" i="1" dirty="0"/>
              <a:t> города республиканского значения, столицы.</a:t>
            </a:r>
          </a:p>
          <a:p>
            <a:endParaRPr lang="ru-RU" sz="1400" i="1" dirty="0"/>
          </a:p>
          <a:p>
            <a:pPr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6411375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</a:rPr>
              <a:t>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ОПИСАНИЕ БЮДЖЕТНОГО ПРОЦЕССА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8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448" y="-145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Финансирование сферы привлечения инвестиций и развития предпринимательства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5752"/>
              </p:ext>
            </p:extLst>
          </p:nvPr>
        </p:nvGraphicFramePr>
        <p:xfrm>
          <a:off x="94866" y="476672"/>
          <a:ext cx="8964400" cy="575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17 388,3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6 695,5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5 975,9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kk-KZ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5 974,7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Поддержка предпринимательской деятельности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15,5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15,5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15,5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Проведение конкурса-выставки</a:t>
                      </a:r>
                      <a:r>
                        <a:rPr lang="kk-KZ" sz="9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«Лучший товар Казахстана»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Обеспечение развития инновационной и инвестиционной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Услуги по привлечению инвестиций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в столицу,</a:t>
                      </a:r>
                      <a:r>
                        <a:rPr lang="kk-KZ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услуги по сопровождению работ направленных на развитие специальной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экономической зоны</a:t>
                      </a:r>
                      <a:r>
                        <a:rPr lang="kk-KZ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Кредитование АО «ФРП «Даму»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Поддержки субъектам МСБ путем предоставления льготного кредитования по ставке не более 8,5% (не менее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40 проектов)</a:t>
                      </a:r>
                      <a:r>
                        <a:rPr lang="kk-KZ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Поддержка </a:t>
                      </a:r>
                      <a:r>
                        <a:rPr kumimoji="0" lang="ru-RU" sz="9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предприни-мательства</a:t>
                      </a: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в рамках Программы «Дорожная карта бизнеса»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572,0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Предоставление 100 государственных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грантов по 5 млн.тенге.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Субсидирование процентной ставки по кредитам в рамках Программы «Дорожная карта бизнеса»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5 772,2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3 000,0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Субсидирование процентной ставки по кредитам МСБ на 487 проектов предпринимателей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kk-KZ" sz="9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Частичное гарантирование кредитов МСБ в рамках Программы «Дорожная карта бизнеса»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542,4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Гарантирование кредитов 148 проектов МСБ (по 3,4 млн.тг.)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Регулирование туристской деятельности в столице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319,7</a:t>
                      </a: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845,6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127,7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127,7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Реализация программ по работе с Ассоциациями и представителями корпоративного сектора,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р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азработка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публикация, текстового, графического, фото и видео контента для официальных туристских каналов коммуникаций «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Visit 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Nur-Sultan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»,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а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втобусные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экскурсий для СУСН, жителей и гостей столицы в праздничные и выходные дни, 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рганизация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деятельности туристских информационных  киосков в местах притяжения туристов,</a:t>
                      </a:r>
                      <a:r>
                        <a:rPr lang="kk-KZ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об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служивание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актуализация элементов единой системы пешеходного ориентирования.</a:t>
                      </a:r>
                      <a:endParaRPr lang="kk-KZ" sz="9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Предоставление государственных грантов молодым предпринимателям для реализации новых бизнес-идей в рамках Государственной программы поддержки и развития бизнеса "Дорожная карта бизнеса - 2025"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Предоставление государственных грантов молодым предпринимателям для реализации новых бизнес-идей </a:t>
                      </a:r>
                      <a:endParaRPr lang="kk-KZ" sz="9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Субсидирование части затрат субъектов предпринимательства на содержание санитарно-гигиенических узлов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Субсидирование части затрат субъектов предпринимательства на содержание санитарно-гигиенических узлов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48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196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Calibri" pitchFamily="34" charset="0"/>
              </a:rPr>
              <a:t>Финансирование сферы архитектуры и земельных отношений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5329"/>
              </p:ext>
            </p:extLst>
          </p:nvPr>
        </p:nvGraphicFramePr>
        <p:xfrm>
          <a:off x="94866" y="669177"/>
          <a:ext cx="87976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k-KZ" sz="1400" b="1" baseline="0" dirty="0" smtClean="0">
                          <a:solidFill>
                            <a:schemeClr val="tx1"/>
                          </a:solidFill>
                        </a:rPr>
                        <a:t> 758,7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935,0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6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генеральных планов застройки населенных пунктов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1 746,5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935,0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tx1"/>
                          </a:solidFill>
                        </a:rPr>
                        <a:t>757,5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генерального плана столицы до 2035 года, </a:t>
                      </a: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схемы ливненвой канализации,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Дежурного плана столицы, базы данных проектирования и строительства инженерных сетей и коммуникаций города Астана, подготовка исходных разрешительных документов по предоставлению земельных участков и выдача исходных данных для проектирования и строительства, Обеспечение наполнения базы данных ИС «Адресный регистр», выполнение схем и проектных решений по урбанистическому развитию г. Астана.</a:t>
                      </a:r>
                      <a:endParaRPr lang="kk-KZ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78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50825" y="-26988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dirty="0">
                <a:solidFill>
                  <a:prstClr val="white"/>
                </a:solidFill>
              </a:rPr>
              <a:t>Финансирование сферы управления коммунальным имуществом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/>
          </p:nvPr>
        </p:nvGraphicFramePr>
        <p:xfrm>
          <a:off x="174625" y="671488"/>
          <a:ext cx="4202113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625" y="548680"/>
            <a:ext cx="4384346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ДИНАМИКА ОБЪЕМА СОВОКУПНЫХ ЗАТРАТ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4625" y="836712"/>
            <a:ext cx="4384346" cy="496322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36"/>
          <p:cNvSpPr txBox="1">
            <a:spLocks noChangeArrowheads="1"/>
          </p:cNvSpPr>
          <p:nvPr/>
        </p:nvSpPr>
        <p:spPr bwMode="auto">
          <a:xfrm>
            <a:off x="3706813" y="836712"/>
            <a:ext cx="865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100" dirty="0"/>
              <a:t>млн. тенге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6359" y="4184108"/>
            <a:ext cx="43926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defRPr/>
            </a:pPr>
            <a:r>
              <a:rPr lang="ru-RU" sz="1400" dirty="0" smtClean="0"/>
              <a:t>Проект бюджета на 2023 </a:t>
            </a:r>
            <a:r>
              <a:rPr lang="ru-RU" sz="1400" dirty="0"/>
              <a:t>год </a:t>
            </a:r>
            <a:r>
              <a:rPr lang="ru-RU" sz="1400" dirty="0" smtClean="0"/>
              <a:t>3 035,5 млн</a:t>
            </a:r>
            <a:r>
              <a:rPr lang="ru-RU" sz="1400" dirty="0"/>
              <a:t>. тенге, что </a:t>
            </a:r>
            <a:r>
              <a:rPr lang="ru-RU" sz="1400" dirty="0" smtClean="0"/>
              <a:t>ниже </a:t>
            </a:r>
            <a:r>
              <a:rPr lang="ru-RU" sz="1400" dirty="0"/>
              <a:t>уровня </a:t>
            </a:r>
            <a:r>
              <a:rPr lang="ru-RU" sz="1400" dirty="0" smtClean="0"/>
              <a:t>уточненного </a:t>
            </a:r>
            <a:r>
              <a:rPr lang="ru-RU" sz="1400" dirty="0"/>
              <a:t>бюджета </a:t>
            </a:r>
            <a:r>
              <a:rPr lang="ru-RU" sz="1400" dirty="0" smtClean="0"/>
              <a:t>2022 </a:t>
            </a:r>
            <a:r>
              <a:rPr lang="ru-RU" sz="1400" dirty="0"/>
              <a:t>года на </a:t>
            </a:r>
            <a:r>
              <a:rPr lang="ru-RU" sz="1400" dirty="0" smtClean="0"/>
              <a:t>               68,6 %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690385009"/>
              </p:ext>
            </p:extLst>
          </p:nvPr>
        </p:nvGraphicFramePr>
        <p:xfrm>
          <a:off x="4883052" y="1227460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883052" y="548680"/>
            <a:ext cx="417904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Приватизация, управление коммунальным имуществом, </a:t>
            </a:r>
            <a:r>
              <a:rPr lang="ru-RU" sz="1200" dirty="0" err="1"/>
              <a:t>постприватизационная</a:t>
            </a:r>
            <a:r>
              <a:rPr lang="ru-RU" sz="1200" dirty="0"/>
              <a:t> деятельность и регулирование споров, связанных с этим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58928" y="2494637"/>
            <a:ext cx="417904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Учет, хранение, оценка и реализация имущества, поступившего в коммунальную собственность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93175673"/>
              </p:ext>
            </p:extLst>
          </p:nvPr>
        </p:nvGraphicFramePr>
        <p:xfrm>
          <a:off x="4858928" y="2996952"/>
          <a:ext cx="4176464" cy="102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50659" y="6435674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ГРАЖДАНСКИЙ БЮДЖЕТ ГОРОДА АСТАНЫ</a:t>
            </a:r>
          </a:p>
        </p:txBody>
      </p:sp>
    </p:spTree>
    <p:extLst>
      <p:ext uri="{BB962C8B-B14F-4D97-AF65-F5344CB8AC3E}">
        <p14:creationId xmlns:p14="http://schemas.microsoft.com/office/powerpoint/2010/main" val="19211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365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Финансирование сферы управления коммунальным имуществом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98019"/>
              </p:ext>
            </p:extLst>
          </p:nvPr>
        </p:nvGraphicFramePr>
        <p:xfrm>
          <a:off x="94866" y="669177"/>
          <a:ext cx="8869622" cy="273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Приватизация, управление коммунальным имуществом,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постприватизационная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4 743,9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возмещение расходов доверительного управляющего спортивных объектов (МЛД «Барыс», ЛД «Алау», СК «Астана-Арена»)</a:t>
                      </a:r>
                      <a:r>
                        <a:rPr lang="kk-KZ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оценку имущества поступающего в коммунальную собственность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столицы.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Учет, хранение, оценка и реализация имущества, поступившего в коммунальную собственность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k-KZ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услуги по топосъемке с нанесением красной линии, изготовлениию земельных актов/технических паспортов,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хранению имущества поступившего в коммунальную собственность г.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Астаны.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69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52"/>
            <a:ext cx="892899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-180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Финансирование сферы коммунального хозяйства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07504" y="369332"/>
          <a:ext cx="8856983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(проект)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(проект)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системы водоснабжения и водоотведения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3 775,7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 очистка ливневой канализации и отвод атмосферно-поверхностных стоков.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Субсидирование затрат энергопроизводящих организаций на приобретение топлива для бесперебойного проведения отопительного сезона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2 150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субсидирование затрат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энергопроизводящих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организаций на приобретение топлива для бесперебойного проведения отопительного сезона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3139628"/>
            <a:ext cx="882098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296" y="3222639"/>
            <a:ext cx="726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ФИНАНСИРОВАНИЕ </a:t>
            </a:r>
            <a:r>
              <a:rPr lang="ru-RU" sz="1400" dirty="0">
                <a:solidFill>
                  <a:prstClr val="white"/>
                </a:solidFill>
              </a:rPr>
              <a:t>СФЕРЫ </a:t>
            </a:r>
            <a:r>
              <a:rPr lang="ru-RU" sz="1400" dirty="0" smtClean="0">
                <a:solidFill>
                  <a:prstClr val="white"/>
                </a:solidFill>
              </a:rPr>
              <a:t>СТРОИТЕЛЬСТВА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19187" y="3519660"/>
          <a:ext cx="8797614" cy="1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1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проект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жилья коммунального жилищного фонда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16 682,8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12 180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12 180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приобретение 1 050  квартир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работающей молодежи,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 также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приобретенным квартирам в 2022 году.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4938314"/>
            <a:ext cx="882098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296" y="5024992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ФИНАНСИРОВАНИЕ </a:t>
            </a:r>
            <a:r>
              <a:rPr lang="ru-RU" sz="1400" dirty="0">
                <a:solidFill>
                  <a:prstClr val="white"/>
                </a:solidFill>
              </a:rPr>
              <a:t>СФЕРЫ </a:t>
            </a:r>
            <a:r>
              <a:rPr lang="ru-RU" sz="1400" dirty="0" smtClean="0">
                <a:solidFill>
                  <a:prstClr val="white"/>
                </a:solidFill>
              </a:rPr>
              <a:t> ФИНАНСОВ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16570" y="5285839"/>
          <a:ext cx="8797614" cy="1221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уточн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2023 год 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проект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1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оценки имущества в целях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налогооблажения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имущества в целях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налогооблажения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(НАО «Правительство для граждан»)</a:t>
                      </a:r>
                      <a:endParaRPr lang="kk-KZ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44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390158"/>
            <a:ext cx="5616575" cy="368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267744" y="6384366"/>
            <a:ext cx="4752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ГРАЖДАНСКИЙ БЮДЖЕТ ГОРОДА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АСТАНЫ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378" y="0"/>
            <a:ext cx="878111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35038" y="0"/>
            <a:ext cx="7345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Аппараты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</a:rPr>
              <a:t>акимов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районов города Астаны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74625" y="369888"/>
            <a:ext cx="490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i="1">
                <a:solidFill>
                  <a:schemeClr val="tx2"/>
                </a:solidFill>
                <a:latin typeface="Calibri" pitchFamily="34" charset="0"/>
              </a:rPr>
              <a:t>НА ЧТО КОНКРЕТНО РАСХОДУЮТСЯ СРЕДСТВА БЮДЖЕТА?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19488"/>
              </p:ext>
            </p:extLst>
          </p:nvPr>
        </p:nvGraphicFramePr>
        <p:xfrm>
          <a:off x="183378" y="732965"/>
          <a:ext cx="8823957" cy="528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НАПРАВЛЕНИЕ РАСХОДОВ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Уточненный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бюджет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на 2022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бюджета на 2023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бюджета на 2024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бюджета на 2025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Целевое назначение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расходов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Освещение улиц населенных пунктов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4 435,9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3 540,7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3 788,6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4 053,8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предусмотрены на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 содержание уличного, внутриквартального и паркового освещения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(обслуживаются </a:t>
                      </a:r>
                      <a:r>
                        <a:rPr lang="kk-KZ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63 914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светильников</a:t>
                      </a:r>
                      <a:r>
                        <a:rPr lang="ru-RU" sz="11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kk-KZ" sz="11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46 229 </a:t>
                      </a:r>
                      <a:r>
                        <a:rPr lang="ru-RU" sz="11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опор освещения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услуги электроэнергии, снабжение электричеством площадок, устройство, ремонт и обслуживание оборудования АСУ,  содержание декоративной подсветки зданий и сооружений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k-KZ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602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санитарии населенных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пунктов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26 104,9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24 903,2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26 646,4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28 511,6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предусмотрены на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ручную и механизированную уборку улиц, уборку внутриквартальных территорий, уборка парков и скверов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(уборка 15 парков 157 скверов)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противопаводковые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мероприятия,  устройство, ремонт и откачка нечистот с выгребных ям, уборка внутриквартальных территорий, ликвидация несанкционированных свалок, содержание мостов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(мосты, развязки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k-KZ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Содержание мест захоронений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138,8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148,5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158,9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предусмотрены на 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одержание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мест захоронений и погребение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безродных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Благоустройство и озеленение населенных пунктов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27 022,5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13 816,7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14 783,8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15 818,7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предусмотрены на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ремонт элементов благоустройства, ремонт, содержание, консервация фонтанов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k-KZ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оформление города к праздникам, текущее содержание зеленых насаждений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(газонов </a:t>
                      </a:r>
                      <a:b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k-KZ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11 043 493</a:t>
                      </a:r>
                      <a:r>
                        <a:rPr lang="ru-RU" sz="11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кв.м., цветников 188 517 </a:t>
                      </a:r>
                      <a:r>
                        <a:rPr lang="ru-RU" sz="11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деревьев </a:t>
                      </a:r>
                      <a:b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k-KZ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571 558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ед., живая изгородь </a:t>
                      </a:r>
                      <a:r>
                        <a:rPr lang="kk-KZ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248 771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п/м)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текущее содержание и ремонт внутриквартальных территорий.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676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87921" y="65669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V="1">
            <a:off x="8460432" y="1340768"/>
            <a:ext cx="0" cy="40324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59444" y="4869160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64696" y="4365104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59444" y="3372212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60432" y="3861048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65104" y="2420888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469098" y="2924944"/>
            <a:ext cx="678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1640" y="38610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101%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4527" y="2545159"/>
            <a:ext cx="78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105,4%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9744" y="3181814"/>
            <a:ext cx="78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104,3%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2804" y="2843063"/>
            <a:ext cx="77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104,6%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226699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105,2%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619672" y="4365104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95936" y="3589017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20072" y="3263695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72200" y="2700236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35596" y="6237312"/>
            <a:ext cx="4680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147375" y="6206498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359642" y="60738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- ИФО ВРП, %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865" y="111607"/>
            <a:ext cx="8725605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ДИНАМИКА РОСТА ВРП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7596336" y="2276872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308304" y="185986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105,9%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771800" y="2924944"/>
            <a:ext cx="72008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305017" y="2281561"/>
            <a:ext cx="6374167" cy="2379216"/>
          </a:xfrm>
          <a:custGeom>
            <a:avLst/>
            <a:gdLst>
              <a:gd name="connsiteX0" fmla="*/ 0 w 6374167"/>
              <a:gd name="connsiteY0" fmla="*/ 2379216 h 2379216"/>
              <a:gd name="connsiteX1" fmla="*/ 346230 w 6374167"/>
              <a:gd name="connsiteY1" fmla="*/ 2139519 h 2379216"/>
              <a:gd name="connsiteX2" fmla="*/ 1500327 w 6374167"/>
              <a:gd name="connsiteY2" fmla="*/ 656948 h 2379216"/>
              <a:gd name="connsiteX3" fmla="*/ 2725445 w 6374167"/>
              <a:gd name="connsiteY3" fmla="*/ 1358284 h 2379216"/>
              <a:gd name="connsiteX4" fmla="*/ 3986074 w 6374167"/>
              <a:gd name="connsiteY4" fmla="*/ 1020932 h 2379216"/>
              <a:gd name="connsiteX5" fmla="*/ 5175682 w 6374167"/>
              <a:gd name="connsiteY5" fmla="*/ 417251 h 2379216"/>
              <a:gd name="connsiteX6" fmla="*/ 6374167 w 6374167"/>
              <a:gd name="connsiteY6" fmla="*/ 0 h 237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4167" h="2379216">
                <a:moveTo>
                  <a:pt x="0" y="2379216"/>
                </a:moveTo>
                <a:cubicBezTo>
                  <a:pt x="115410" y="2299317"/>
                  <a:pt x="279647" y="2182428"/>
                  <a:pt x="346230" y="2139519"/>
                </a:cubicBezTo>
                <a:cubicBezTo>
                  <a:pt x="730929" y="1645329"/>
                  <a:pt x="1103791" y="787154"/>
                  <a:pt x="1500327" y="656948"/>
                </a:cubicBezTo>
                <a:lnTo>
                  <a:pt x="2725445" y="1358284"/>
                </a:lnTo>
                <a:cubicBezTo>
                  <a:pt x="3139736" y="1418948"/>
                  <a:pt x="3986074" y="1020932"/>
                  <a:pt x="3986074" y="1020932"/>
                </a:cubicBezTo>
                <a:cubicBezTo>
                  <a:pt x="4394447" y="864093"/>
                  <a:pt x="4785064" y="640672"/>
                  <a:pt x="5175682" y="417251"/>
                </a:cubicBezTo>
                <a:lnTo>
                  <a:pt x="6374167" y="0"/>
                </a:lnTo>
              </a:path>
            </a:pathLst>
          </a:cu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50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4" y="19050"/>
            <a:ext cx="8642350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69963" y="50384"/>
            <a:ext cx="8317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Информация по </a:t>
            </a:r>
            <a:r>
              <a:rPr lang="ru-RU" sz="1600" b="1" dirty="0">
                <a:solidFill>
                  <a:schemeClr val="bg1"/>
                </a:solidFill>
                <a:latin typeface="Calibri"/>
              </a:rPr>
              <a:t>Государственных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</a:rPr>
              <a:t>программ</a:t>
            </a:r>
            <a:endParaRPr lang="ru-RU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041" y="548680"/>
            <a:ext cx="8563917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444500">
              <a:lnSpc>
                <a:spcPct val="150000"/>
              </a:lnSpc>
            </a:pPr>
            <a:r>
              <a:rPr lang="kk-KZ" sz="1600" dirty="0" smtClean="0">
                <a:solidFill>
                  <a:srgbClr val="002060"/>
                </a:solidFill>
              </a:rPr>
              <a:t>	В соотвествии с пунктом 3 послания Главы государства народу Казахстана от 1 сентября                  2020 года </a:t>
            </a:r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Казахстан в новой реальности: время действий</a:t>
            </a:r>
            <a:r>
              <a:rPr lang="ru-RU" sz="1600" dirty="0" smtClean="0">
                <a:solidFill>
                  <a:srgbClr val="002060"/>
                </a:solidFill>
              </a:rPr>
              <a:t>» и</a:t>
            </a:r>
            <a:r>
              <a:rPr lang="kk-KZ" sz="1600" dirty="0" smtClean="0">
                <a:solidFill>
                  <a:srgbClr val="002060"/>
                </a:solidFill>
              </a:rPr>
              <a:t> новой системы государственного планирования в текущем году все государственные программы </a:t>
            </a:r>
            <a:r>
              <a:rPr lang="ru-RU" sz="1600" dirty="0" smtClean="0">
                <a:solidFill>
                  <a:srgbClr val="002060"/>
                </a:solidFill>
              </a:rPr>
              <a:t>трансформированы в Национальные проекты.</a:t>
            </a:r>
          </a:p>
          <a:p>
            <a:pPr algn="just" defTabSz="444500">
              <a:lnSpc>
                <a:spcPct val="150000"/>
              </a:lnSpc>
            </a:pPr>
            <a:r>
              <a:rPr lang="kk-KZ" sz="1600" dirty="0">
                <a:solidFill>
                  <a:srgbClr val="002060"/>
                </a:solidFill>
              </a:rPr>
              <a:t>	</a:t>
            </a:r>
            <a:r>
              <a:rPr lang="kk-KZ" sz="1600" dirty="0" smtClean="0">
                <a:solidFill>
                  <a:srgbClr val="002060"/>
                </a:solidFill>
              </a:rPr>
              <a:t>12 октября 2021 года Правительством утверждены 10 национальных проектов.</a:t>
            </a:r>
          </a:p>
          <a:p>
            <a:pPr defTabSz="444500">
              <a:lnSpc>
                <a:spcPct val="150000"/>
              </a:lnSpc>
            </a:pPr>
            <a:r>
              <a:rPr lang="kk-KZ" sz="1600" dirty="0" smtClean="0">
                <a:solidFill>
                  <a:srgbClr val="002060"/>
                </a:solidFill>
              </a:rPr>
              <a:t>	- </a:t>
            </a:r>
            <a:r>
              <a:rPr lang="ru-RU" sz="1600" dirty="0" smtClean="0">
                <a:solidFill>
                  <a:srgbClr val="002060"/>
                </a:solidFill>
              </a:rPr>
              <a:t>Качественное </a:t>
            </a:r>
            <a:r>
              <a:rPr lang="ru-RU" sz="1600" dirty="0">
                <a:solidFill>
                  <a:srgbClr val="002060"/>
                </a:solidFill>
              </a:rPr>
              <a:t>и доступное здравоохранение для каждого гражданина «Здоровая нация»; </a:t>
            </a:r>
          </a:p>
          <a:p>
            <a:pPr>
              <a:lnSpc>
                <a:spcPct val="150000"/>
              </a:lnSpc>
              <a:tabLst>
                <a:tab pos="541338" algn="l"/>
              </a:tabLst>
            </a:pPr>
            <a:r>
              <a:rPr lang="ru-RU" sz="1600" dirty="0" smtClean="0">
                <a:solidFill>
                  <a:srgbClr val="002060"/>
                </a:solidFill>
              </a:rPr>
              <a:t>         - </a:t>
            </a:r>
            <a:r>
              <a:rPr lang="ru-RU" sz="1600" dirty="0">
                <a:solidFill>
                  <a:srgbClr val="002060"/>
                </a:solidFill>
              </a:rPr>
              <a:t>Качественное образование «</a:t>
            </a:r>
            <a:r>
              <a:rPr lang="ru-RU" sz="1600" dirty="0" err="1">
                <a:solidFill>
                  <a:srgbClr val="002060"/>
                </a:solidFill>
              </a:rPr>
              <a:t>Bilimdi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Ult</a:t>
            </a:r>
            <a:r>
              <a:rPr lang="ru-RU" sz="1600" dirty="0">
                <a:solidFill>
                  <a:srgbClr val="002060"/>
                </a:solidFill>
              </a:rPr>
              <a:t>»;</a:t>
            </a:r>
          </a:p>
          <a:p>
            <a:pPr>
              <a:lnSpc>
                <a:spcPct val="150000"/>
              </a:lnSpc>
              <a:tabLst>
                <a:tab pos="4445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- «</a:t>
            </a:r>
            <a:r>
              <a:rPr lang="ru-RU" sz="1600" dirty="0" err="1" smtClean="0">
                <a:solidFill>
                  <a:srgbClr val="002060"/>
                </a:solidFill>
              </a:rPr>
              <a:t>Ұлттық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Рухани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Жаңғыру</a:t>
            </a:r>
            <a:r>
              <a:rPr lang="ru-RU" sz="1600" dirty="0">
                <a:solidFill>
                  <a:srgbClr val="002060"/>
                </a:solidFill>
              </a:rPr>
              <a:t>»; </a:t>
            </a:r>
          </a:p>
          <a:p>
            <a:pPr indent="3556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- Технологический </a:t>
            </a:r>
            <a:r>
              <a:rPr lang="ru-RU" sz="1600" dirty="0">
                <a:solidFill>
                  <a:srgbClr val="002060"/>
                </a:solidFill>
              </a:rPr>
              <a:t>рывок за счёт </a:t>
            </a:r>
            <a:r>
              <a:rPr lang="ru-RU" sz="1600" dirty="0" err="1">
                <a:solidFill>
                  <a:srgbClr val="002060"/>
                </a:solidFill>
              </a:rPr>
              <a:t>цифровизации</a:t>
            </a:r>
            <a:r>
              <a:rPr lang="ru-RU" sz="1600" dirty="0">
                <a:solidFill>
                  <a:srgbClr val="002060"/>
                </a:solidFill>
              </a:rPr>
              <a:t>, инноваций и науки;</a:t>
            </a:r>
          </a:p>
          <a:p>
            <a:pPr indent="3556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 - Развитие </a:t>
            </a:r>
            <a:r>
              <a:rPr lang="ru-RU" sz="1600" dirty="0">
                <a:solidFill>
                  <a:srgbClr val="002060"/>
                </a:solidFill>
              </a:rPr>
              <a:t>предпринимательства;</a:t>
            </a:r>
          </a:p>
          <a:p>
            <a:pPr indent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- Сильные </a:t>
            </a:r>
            <a:r>
              <a:rPr lang="ru-RU" sz="1600" dirty="0">
                <a:solidFill>
                  <a:srgbClr val="002060"/>
                </a:solidFill>
              </a:rPr>
              <a:t>регионы – драйвер развития страны;</a:t>
            </a:r>
          </a:p>
          <a:p>
            <a:pPr algn="just" defTabSz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	- </a:t>
            </a:r>
            <a:r>
              <a:rPr lang="ru-RU" sz="1600" dirty="0">
                <a:solidFill>
                  <a:srgbClr val="002060"/>
                </a:solidFill>
              </a:rPr>
              <a:t>Устойчивый экономический рост, направленный на повышение благосостояния </a:t>
            </a:r>
            <a:r>
              <a:rPr lang="ru-RU" sz="1600" dirty="0" err="1">
                <a:solidFill>
                  <a:srgbClr val="002060"/>
                </a:solidFill>
              </a:rPr>
              <a:t>казахстанцев</a:t>
            </a:r>
            <a:r>
              <a:rPr lang="ru-RU" sz="1600" dirty="0">
                <a:solidFill>
                  <a:srgbClr val="002060"/>
                </a:solidFill>
              </a:rPr>
              <a:t>; </a:t>
            </a:r>
          </a:p>
          <a:p>
            <a:pPr indent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- Управление </a:t>
            </a:r>
            <a:r>
              <a:rPr lang="ru-RU" sz="1600" dirty="0">
                <a:solidFill>
                  <a:srgbClr val="002060"/>
                </a:solidFill>
              </a:rPr>
              <a:t>водными ресурсами и «</a:t>
            </a:r>
            <a:r>
              <a:rPr lang="ru-RU" sz="1600" dirty="0" err="1">
                <a:solidFill>
                  <a:srgbClr val="002060"/>
                </a:solidFill>
              </a:rPr>
              <a:t>Жасыл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</a:rPr>
              <a:t>»;</a:t>
            </a:r>
          </a:p>
          <a:p>
            <a:pPr indent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- Развитие </a:t>
            </a:r>
            <a:r>
              <a:rPr lang="ru-RU" sz="1600" dirty="0">
                <a:solidFill>
                  <a:srgbClr val="002060"/>
                </a:solidFill>
              </a:rPr>
              <a:t>агропромышленного комплекса;</a:t>
            </a:r>
          </a:p>
          <a:p>
            <a:pPr indent="444500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- Безопасная </a:t>
            </a:r>
            <a:r>
              <a:rPr lang="ru-RU" sz="1600" dirty="0">
                <a:solidFill>
                  <a:srgbClr val="002060"/>
                </a:solidFill>
              </a:rPr>
              <a:t>страна.</a:t>
            </a:r>
          </a:p>
          <a:p>
            <a:pPr algn="just" defTabSz="444500">
              <a:lnSpc>
                <a:spcPct val="150000"/>
              </a:lnSpc>
            </a:pP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8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ВИДЕНИЕ СТРАТЕГИЧЕСКОГО 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2805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КАК БУДЕТ РАЗВИВАТЬСЯ ГОРОД?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92705" y="663998"/>
            <a:ext cx="8965327" cy="6043598"/>
            <a:chOff x="92705" y="663998"/>
            <a:chExt cx="8965327" cy="6043598"/>
          </a:xfrm>
        </p:grpSpPr>
        <p:sp>
          <p:nvSpPr>
            <p:cNvPr id="11" name="Rectangle 41"/>
            <p:cNvSpPr/>
            <p:nvPr/>
          </p:nvSpPr>
          <p:spPr>
            <a:xfrm>
              <a:off x="1649342" y="663998"/>
              <a:ext cx="6695946" cy="1495358"/>
            </a:xfrm>
            <a:prstGeom prst="roundRect">
              <a:avLst>
                <a:gd name="adj" fmla="val 6276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 defTabSz="9144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Транзитный узел Нового шелкового пути – мост между Европой и Азией</a:t>
              </a:r>
              <a:r>
                <a:rPr lang="en-US" sz="1400" dirty="0">
                  <a:solidFill>
                    <a:schemeClr val="tx1"/>
                  </a:solidFill>
                </a:rPr>
                <a:t>;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144000" indent="-144000" defTabSz="914400">
                <a:spcAft>
                  <a:spcPts val="600"/>
                </a:spcAft>
                <a:buClr>
                  <a:srgbClr val="0070C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Открытый и привлекательный город для амбициозных предпринимателей, для мобильных талантов и квалифицированных профессионалов, международных и некоммерческих организаций</a:t>
              </a:r>
            </a:p>
          </p:txBody>
        </p:sp>
        <p:sp>
          <p:nvSpPr>
            <p:cNvPr id="12" name="Rectangle 41"/>
            <p:cNvSpPr/>
            <p:nvPr/>
          </p:nvSpPr>
          <p:spPr>
            <a:xfrm>
              <a:off x="93980" y="2484879"/>
              <a:ext cx="3000241" cy="4222717"/>
            </a:xfrm>
            <a:prstGeom prst="roundRect">
              <a:avLst>
                <a:gd name="adj" fmla="val 326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Ключевой финансовый и корпоративный центр</a:t>
              </a: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Центр высокотехнологичного производства и профессиональных услуг</a:t>
              </a: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Город с благоприятным бизнес-климатом, эффективным госсектором и предлагающий лучшие условия для старта и ведения бизнеса</a:t>
              </a:r>
            </a:p>
            <a:p>
              <a:pPr marL="171450" indent="-171450"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Платформа для трансформации всего Казахстана на основе передовых технологий и регулирования</a:t>
              </a:r>
            </a:p>
            <a:p>
              <a:pPr>
                <a:lnSpc>
                  <a:spcPct val="108000"/>
                </a:lnSpc>
                <a:spcAft>
                  <a:spcPts val="600"/>
                </a:spcAft>
                <a:buClr>
                  <a:srgbClr val="00B050"/>
                </a:buClr>
              </a:pP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442339" y="2635283"/>
              <a:ext cx="2884805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>
                  <a:solidFill>
                    <a:srgbClr val="00B050"/>
                  </a:solidFill>
                </a:rPr>
                <a:t>КОНКУРЕНТОСПОСОБНЫЙ</a:t>
              </a:r>
              <a:br>
                <a:rPr lang="ru-RU" sz="1400" b="1" dirty="0">
                  <a:solidFill>
                    <a:srgbClr val="00B050"/>
                  </a:solidFill>
                </a:rPr>
              </a:br>
              <a:r>
                <a:rPr lang="ru-RU" sz="1400" b="1" dirty="0">
                  <a:solidFill>
                    <a:srgbClr val="00B050"/>
                  </a:solidFill>
                </a:rPr>
                <a:t>И УСТОЙЧИВО РАСТУЩИЙ</a:t>
              </a:r>
              <a:br>
                <a:rPr lang="ru-RU" sz="1400" b="1" dirty="0">
                  <a:solidFill>
                    <a:srgbClr val="00B050"/>
                  </a:solidFill>
                </a:rPr>
              </a:br>
              <a:r>
                <a:rPr lang="ru-RU" sz="1400" b="1" dirty="0">
                  <a:solidFill>
                    <a:srgbClr val="00B050"/>
                  </a:solidFill>
                </a:rPr>
                <a:t>ГОРОД</a:t>
              </a:r>
            </a:p>
          </p:txBody>
        </p:sp>
        <p:sp>
          <p:nvSpPr>
            <p:cNvPr id="14" name="Rectangle 41"/>
            <p:cNvSpPr/>
            <p:nvPr/>
          </p:nvSpPr>
          <p:spPr>
            <a:xfrm>
              <a:off x="5916734" y="2514557"/>
              <a:ext cx="3141298" cy="3782530"/>
            </a:xfrm>
            <a:prstGeom prst="roundRect">
              <a:avLst>
                <a:gd name="adj" fmla="val 3569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9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 defTabSz="9144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Лучшее место для жизни в Евразии</a:t>
              </a:r>
            </a:p>
            <a:p>
              <a:pPr marL="144000" indent="-144000" defTabSz="9144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«Умный» и безопасный город, с сформированной комфортной городской средой</a:t>
              </a:r>
            </a:p>
            <a:p>
              <a:pPr marL="144000" indent="-144000" defTabSz="914400"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</a:pPr>
              <a:r>
                <a:rPr lang="ru-RU" sz="1400" dirty="0">
                  <a:solidFill>
                    <a:schemeClr val="tx1"/>
                  </a:solidFill>
                </a:rPr>
                <a:t>Благоприятные условия для учащейся молодежи, включая лучший доступ к научным знаниям и технологиям и насыщенную событиями культурную жизнь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6337092" y="2696679"/>
              <a:ext cx="2008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>
                  <a:solidFill>
                    <a:schemeClr val="accent5"/>
                  </a:solidFill>
                </a:rPr>
                <a:t>ГОРОД, КОМФОРТНЫЙ</a:t>
              </a:r>
              <a:br>
                <a:rPr lang="ru-RU" sz="1400" b="1" dirty="0">
                  <a:solidFill>
                    <a:schemeClr val="accent5"/>
                  </a:solidFill>
                </a:rPr>
              </a:br>
              <a:r>
                <a:rPr lang="ru-RU" sz="1400" b="1" dirty="0">
                  <a:solidFill>
                    <a:schemeClr val="accent5"/>
                  </a:solidFill>
                </a:rPr>
                <a:t>ДЛЯ ЖИЗНИ</a:t>
              </a:r>
            </a:p>
          </p:txBody>
        </p:sp>
        <p:sp>
          <p:nvSpPr>
            <p:cNvPr id="16" name="Текст 26">
              <a:extLst>
                <a:ext uri="{FF2B5EF4-FFF2-40B4-BE49-F238E27FC236}">
                  <a16:creationId xmlns:a16="http://schemas.microsoft.com/office/drawing/2014/main" id="{1A1BECA8-0C5C-4798-B2E4-A78552D6CB4C}"/>
                </a:ext>
              </a:extLst>
            </p:cNvPr>
            <p:cNvSpPr txBox="1">
              <a:spLocks/>
            </p:cNvSpPr>
            <p:nvPr/>
          </p:nvSpPr>
          <p:spPr>
            <a:xfrm>
              <a:off x="3672177" y="5848203"/>
              <a:ext cx="1656928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144000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Wingdings" panose="05000000000000000000" pitchFamily="2" charset="2"/>
                <a:buChar char="§"/>
                <a:defRPr sz="1100"/>
              </a:lvl1pPr>
              <a:lvl2pPr marL="288000" lvl="1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−"/>
                <a:defRPr sz="1100"/>
              </a:lvl2pPr>
              <a:lvl3pPr marL="432000" lvl="2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▫"/>
                <a:defRPr sz="1100"/>
              </a:lvl3pPr>
              <a:lvl4pPr marL="576000" lvl="3" indent="-144000" defTabSz="914400">
                <a:lnSpc>
                  <a:spcPct val="100000"/>
                </a:lnSpc>
                <a:spcBef>
                  <a:spcPts val="0"/>
                </a:spcBef>
                <a:buClr>
                  <a:schemeClr val="accent5"/>
                </a:buClr>
                <a:buFont typeface="Arial" panose="020B0604020202020204" pitchFamily="34" charset="0"/>
                <a:buChar char="-"/>
                <a:defRPr sz="1100"/>
              </a:lvl4pPr>
              <a:lvl5pPr marL="2057400" indent="-228600" defTabSz="91440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400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ru-RU" sz="1400" b="1" dirty="0">
                  <a:solidFill>
                    <a:srgbClr val="7030A0"/>
                  </a:solidFill>
                </a:rPr>
                <a:t>ГЛОБАЛЬНЫЙ ГОРОД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3147825" y="2703700"/>
              <a:ext cx="2742196" cy="2884280"/>
              <a:chOff x="3410144" y="2988905"/>
              <a:chExt cx="2970712" cy="2884280"/>
            </a:xfrm>
          </p:grpSpPr>
          <p:grpSp>
            <p:nvGrpSpPr>
              <p:cNvPr id="19" name="Group 11"/>
              <p:cNvGrpSpPr/>
              <p:nvPr/>
            </p:nvGrpSpPr>
            <p:grpSpPr>
              <a:xfrm>
                <a:off x="3410144" y="2988905"/>
                <a:ext cx="2970712" cy="2884280"/>
                <a:chOff x="3410144" y="2562708"/>
                <a:chExt cx="2970712" cy="2884280"/>
              </a:xfrm>
            </p:grpSpPr>
            <p:grpSp>
              <p:nvGrpSpPr>
                <p:cNvPr id="21" name="Group 3"/>
                <p:cNvGrpSpPr/>
                <p:nvPr/>
              </p:nvGrpSpPr>
              <p:grpSpPr>
                <a:xfrm>
                  <a:off x="3513800" y="2656854"/>
                  <a:ext cx="2768449" cy="2679309"/>
                  <a:chOff x="3513800" y="2656854"/>
                  <a:chExt cx="2768449" cy="2679309"/>
                </a:xfrm>
              </p:grpSpPr>
              <p:sp>
                <p:nvSpPr>
                  <p:cNvPr id="23" name="Текст 26">
                    <a:extLst>
                      <a:ext uri="{FF2B5EF4-FFF2-40B4-BE49-F238E27FC236}">
                        <a16:creationId xmlns:a16="http://schemas.microsoft.com/office/drawing/2014/main" id="{1A1BECA8-0C5C-4798-B2E4-A78552D6CB4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466570" y="4124419"/>
                    <a:ext cx="878088" cy="492443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144000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Wingdings" panose="05000000000000000000" pitchFamily="2" charset="2"/>
                      <a:buChar char="§"/>
                      <a:defRPr sz="1100"/>
                    </a:lvl1pPr>
                    <a:lvl2pPr marL="288000" lvl="1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−"/>
                      <a:defRPr sz="1100"/>
                    </a:lvl2pPr>
                    <a:lvl3pPr marL="432000" lvl="2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▫"/>
                      <a:defRPr sz="1100"/>
                    </a:lvl3pPr>
                    <a:lvl4pPr marL="576000" lvl="3" indent="-144000" defTabSz="914400">
                      <a:lnSpc>
                        <a:spcPct val="100000"/>
                      </a:lnSpc>
                      <a:spcBef>
                        <a:spcPts val="0"/>
                      </a:spcBef>
                      <a:buClr>
                        <a:schemeClr val="accent5"/>
                      </a:buClr>
                      <a:buFont typeface="Arial" panose="020B0604020202020204" pitchFamily="34" charset="0"/>
                      <a:buChar char="-"/>
                      <a:defRPr sz="1100"/>
                    </a:lvl4pPr>
                    <a:lvl5pPr marL="2057400" indent="-228600" defTabSz="914400">
                      <a:lnSpc>
                        <a:spcPct val="100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Char char="•"/>
                      <a:defRPr sz="1400"/>
                    </a:lvl5pPr>
                    <a:lvl6pPr marL="25146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6pPr>
                    <a:lvl7pPr marL="29718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7pPr>
                    <a:lvl8pPr marL="34290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8pPr>
                    <a:lvl9pPr marL="3886200" indent="-228600" defTabSz="9144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</a:lvl9pPr>
                  </a:lstStyle>
                  <a:p>
                    <a:pPr marL="0" indent="0" algn="ctr">
                      <a:buNone/>
                    </a:pPr>
                    <a:r>
                      <a:rPr lang="ru-RU" sz="1600" b="1" spc="150" dirty="0" smtClean="0">
                        <a:solidFill>
                          <a:srgbClr val="7030A0"/>
                        </a:solidFill>
                      </a:rPr>
                      <a:t>АСТАНА</a:t>
                    </a:r>
                    <a:endParaRPr lang="ru-RU" sz="1600" b="1" spc="150" dirty="0">
                      <a:solidFill>
                        <a:srgbClr val="7030A0"/>
                      </a:solidFill>
                    </a:endParaRPr>
                  </a:p>
                  <a:p>
                    <a:pPr marL="0" indent="0" algn="ctr">
                      <a:buNone/>
                    </a:pPr>
                    <a:r>
                      <a:rPr lang="ru-RU" sz="1600" b="1" spc="150" dirty="0">
                        <a:solidFill>
                          <a:srgbClr val="7030A0"/>
                        </a:solidFill>
                      </a:rPr>
                      <a:t>2050</a:t>
                    </a:r>
                    <a:endParaRPr lang="ru-RU" sz="1600" spc="150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24" name="Freeform 3034"/>
                  <p:cNvSpPr>
                    <a:spLocks/>
                  </p:cNvSpPr>
                  <p:nvPr/>
                </p:nvSpPr>
                <p:spPr bwMode="auto">
                  <a:xfrm>
                    <a:off x="4425579" y="3810587"/>
                    <a:ext cx="1856670" cy="1525576"/>
                  </a:xfrm>
                  <a:custGeom>
                    <a:avLst/>
                    <a:gdLst>
                      <a:gd name="T0" fmla="*/ 2114 w 2917"/>
                      <a:gd name="T1" fmla="*/ 0 h 2394"/>
                      <a:gd name="T2" fmla="*/ 2152 w 2917"/>
                      <a:gd name="T3" fmla="*/ 28 h 2394"/>
                      <a:gd name="T4" fmla="*/ 2377 w 2917"/>
                      <a:gd name="T5" fmla="*/ 233 h 2394"/>
                      <a:gd name="T6" fmla="*/ 2515 w 2917"/>
                      <a:gd name="T7" fmla="*/ 382 h 2394"/>
                      <a:gd name="T8" fmla="*/ 2607 w 2917"/>
                      <a:gd name="T9" fmla="*/ 496 h 2394"/>
                      <a:gd name="T10" fmla="*/ 2695 w 2917"/>
                      <a:gd name="T11" fmla="*/ 619 h 2394"/>
                      <a:gd name="T12" fmla="*/ 2774 w 2917"/>
                      <a:gd name="T13" fmla="*/ 753 h 2394"/>
                      <a:gd name="T14" fmla="*/ 2840 w 2917"/>
                      <a:gd name="T15" fmla="*/ 893 h 2394"/>
                      <a:gd name="T16" fmla="*/ 2888 w 2917"/>
                      <a:gd name="T17" fmla="*/ 1039 h 2394"/>
                      <a:gd name="T18" fmla="*/ 2910 w 2917"/>
                      <a:gd name="T19" fmla="*/ 1152 h 2394"/>
                      <a:gd name="T20" fmla="*/ 2917 w 2917"/>
                      <a:gd name="T21" fmla="*/ 1229 h 2394"/>
                      <a:gd name="T22" fmla="*/ 2917 w 2917"/>
                      <a:gd name="T23" fmla="*/ 1305 h 2394"/>
                      <a:gd name="T24" fmla="*/ 2910 w 2917"/>
                      <a:gd name="T25" fmla="*/ 1383 h 2394"/>
                      <a:gd name="T26" fmla="*/ 2895 w 2917"/>
                      <a:gd name="T27" fmla="*/ 1461 h 2394"/>
                      <a:gd name="T28" fmla="*/ 2871 w 2917"/>
                      <a:gd name="T29" fmla="*/ 1538 h 2394"/>
                      <a:gd name="T30" fmla="*/ 2839 w 2917"/>
                      <a:gd name="T31" fmla="*/ 1616 h 2394"/>
                      <a:gd name="T32" fmla="*/ 2796 w 2917"/>
                      <a:gd name="T33" fmla="*/ 1694 h 2394"/>
                      <a:gd name="T34" fmla="*/ 2771 w 2917"/>
                      <a:gd name="T35" fmla="*/ 1733 h 2394"/>
                      <a:gd name="T36" fmla="*/ 2739 w 2917"/>
                      <a:gd name="T37" fmla="*/ 1779 h 2394"/>
                      <a:gd name="T38" fmla="*/ 2666 w 2917"/>
                      <a:gd name="T39" fmla="*/ 1865 h 2394"/>
                      <a:gd name="T40" fmla="*/ 2587 w 2917"/>
                      <a:gd name="T41" fmla="*/ 1943 h 2394"/>
                      <a:gd name="T42" fmla="*/ 2502 w 2917"/>
                      <a:gd name="T43" fmla="*/ 2014 h 2394"/>
                      <a:gd name="T44" fmla="*/ 2411 w 2917"/>
                      <a:gd name="T45" fmla="*/ 2076 h 2394"/>
                      <a:gd name="T46" fmla="*/ 2314 w 2917"/>
                      <a:gd name="T47" fmla="*/ 2133 h 2394"/>
                      <a:gd name="T48" fmla="*/ 2211 w 2917"/>
                      <a:gd name="T49" fmla="*/ 2183 h 2394"/>
                      <a:gd name="T50" fmla="*/ 2105 w 2917"/>
                      <a:gd name="T51" fmla="*/ 2227 h 2394"/>
                      <a:gd name="T52" fmla="*/ 1941 w 2917"/>
                      <a:gd name="T53" fmla="*/ 2281 h 2394"/>
                      <a:gd name="T54" fmla="*/ 1712 w 2917"/>
                      <a:gd name="T55" fmla="*/ 2334 h 2394"/>
                      <a:gd name="T56" fmla="*/ 1478 w 2917"/>
                      <a:gd name="T57" fmla="*/ 2369 h 2394"/>
                      <a:gd name="T58" fmla="*/ 1245 w 2917"/>
                      <a:gd name="T59" fmla="*/ 2389 h 2394"/>
                      <a:gd name="T60" fmla="*/ 1018 w 2917"/>
                      <a:gd name="T61" fmla="*/ 2394 h 2394"/>
                      <a:gd name="T62" fmla="*/ 800 w 2917"/>
                      <a:gd name="T63" fmla="*/ 2390 h 2394"/>
                      <a:gd name="T64" fmla="*/ 502 w 2917"/>
                      <a:gd name="T65" fmla="*/ 2369 h 2394"/>
                      <a:gd name="T66" fmla="*/ 65 w 2917"/>
                      <a:gd name="T67" fmla="*/ 2311 h 2394"/>
                      <a:gd name="T68" fmla="*/ 0 w 2917"/>
                      <a:gd name="T69" fmla="*/ 2297 h 2394"/>
                      <a:gd name="T70" fmla="*/ 34 w 2917"/>
                      <a:gd name="T71" fmla="*/ 2294 h 2394"/>
                      <a:gd name="T72" fmla="*/ 272 w 2917"/>
                      <a:gd name="T73" fmla="*/ 2256 h 2394"/>
                      <a:gd name="T74" fmla="*/ 501 w 2917"/>
                      <a:gd name="T75" fmla="*/ 2205 h 2394"/>
                      <a:gd name="T76" fmla="*/ 699 w 2917"/>
                      <a:gd name="T77" fmla="*/ 2144 h 2394"/>
                      <a:gd name="T78" fmla="*/ 840 w 2917"/>
                      <a:gd name="T79" fmla="*/ 2093 h 2394"/>
                      <a:gd name="T80" fmla="*/ 985 w 2917"/>
                      <a:gd name="T81" fmla="*/ 2032 h 2394"/>
                      <a:gd name="T82" fmla="*/ 1133 w 2917"/>
                      <a:gd name="T83" fmla="*/ 1960 h 2394"/>
                      <a:gd name="T84" fmla="*/ 1281 w 2917"/>
                      <a:gd name="T85" fmla="*/ 1877 h 2394"/>
                      <a:gd name="T86" fmla="*/ 1427 w 2917"/>
                      <a:gd name="T87" fmla="*/ 1782 h 2394"/>
                      <a:gd name="T88" fmla="*/ 1569 w 2917"/>
                      <a:gd name="T89" fmla="*/ 1673 h 2394"/>
                      <a:gd name="T90" fmla="*/ 1702 w 2917"/>
                      <a:gd name="T91" fmla="*/ 1550 h 2394"/>
                      <a:gd name="T92" fmla="*/ 1767 w 2917"/>
                      <a:gd name="T93" fmla="*/ 1483 h 2394"/>
                      <a:gd name="T94" fmla="*/ 1810 w 2917"/>
                      <a:gd name="T95" fmla="*/ 1433 h 2394"/>
                      <a:gd name="T96" fmla="*/ 1884 w 2917"/>
                      <a:gd name="T97" fmla="*/ 1327 h 2394"/>
                      <a:gd name="T98" fmla="*/ 1946 w 2917"/>
                      <a:gd name="T99" fmla="*/ 1214 h 2394"/>
                      <a:gd name="T100" fmla="*/ 1998 w 2917"/>
                      <a:gd name="T101" fmla="*/ 1095 h 2394"/>
                      <a:gd name="T102" fmla="*/ 2038 w 2917"/>
                      <a:gd name="T103" fmla="*/ 973 h 2394"/>
                      <a:gd name="T104" fmla="*/ 2070 w 2917"/>
                      <a:gd name="T105" fmla="*/ 849 h 2394"/>
                      <a:gd name="T106" fmla="*/ 2104 w 2917"/>
                      <a:gd name="T107" fmla="*/ 666 h 2394"/>
                      <a:gd name="T108" fmla="*/ 2125 w 2917"/>
                      <a:gd name="T109" fmla="*/ 435 h 2394"/>
                      <a:gd name="T110" fmla="*/ 2129 w 2917"/>
                      <a:gd name="T111" fmla="*/ 238 h 2394"/>
                      <a:gd name="T112" fmla="*/ 2118 w 2917"/>
                      <a:gd name="T113" fmla="*/ 30 h 2394"/>
                      <a:gd name="T114" fmla="*/ 2114 w 2917"/>
                      <a:gd name="T115" fmla="*/ 0 h 2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917" h="2394">
                        <a:moveTo>
                          <a:pt x="2114" y="0"/>
                        </a:moveTo>
                        <a:lnTo>
                          <a:pt x="2152" y="28"/>
                        </a:lnTo>
                        <a:lnTo>
                          <a:pt x="2377" y="233"/>
                        </a:lnTo>
                        <a:lnTo>
                          <a:pt x="2515" y="382"/>
                        </a:lnTo>
                        <a:lnTo>
                          <a:pt x="2607" y="496"/>
                        </a:lnTo>
                        <a:lnTo>
                          <a:pt x="2695" y="619"/>
                        </a:lnTo>
                        <a:lnTo>
                          <a:pt x="2774" y="753"/>
                        </a:lnTo>
                        <a:lnTo>
                          <a:pt x="2840" y="893"/>
                        </a:lnTo>
                        <a:lnTo>
                          <a:pt x="2888" y="1039"/>
                        </a:lnTo>
                        <a:lnTo>
                          <a:pt x="2910" y="1152"/>
                        </a:lnTo>
                        <a:lnTo>
                          <a:pt x="2917" y="1229"/>
                        </a:lnTo>
                        <a:lnTo>
                          <a:pt x="2917" y="1305"/>
                        </a:lnTo>
                        <a:lnTo>
                          <a:pt x="2910" y="1383"/>
                        </a:lnTo>
                        <a:lnTo>
                          <a:pt x="2895" y="1461"/>
                        </a:lnTo>
                        <a:lnTo>
                          <a:pt x="2871" y="1538"/>
                        </a:lnTo>
                        <a:lnTo>
                          <a:pt x="2839" y="1616"/>
                        </a:lnTo>
                        <a:lnTo>
                          <a:pt x="2796" y="1694"/>
                        </a:lnTo>
                        <a:lnTo>
                          <a:pt x="2771" y="1733"/>
                        </a:lnTo>
                        <a:lnTo>
                          <a:pt x="2739" y="1779"/>
                        </a:lnTo>
                        <a:lnTo>
                          <a:pt x="2666" y="1865"/>
                        </a:lnTo>
                        <a:lnTo>
                          <a:pt x="2587" y="1943"/>
                        </a:lnTo>
                        <a:lnTo>
                          <a:pt x="2502" y="2014"/>
                        </a:lnTo>
                        <a:lnTo>
                          <a:pt x="2411" y="2076"/>
                        </a:lnTo>
                        <a:lnTo>
                          <a:pt x="2314" y="2133"/>
                        </a:lnTo>
                        <a:lnTo>
                          <a:pt x="2211" y="2183"/>
                        </a:lnTo>
                        <a:lnTo>
                          <a:pt x="2105" y="2227"/>
                        </a:lnTo>
                        <a:lnTo>
                          <a:pt x="1941" y="2281"/>
                        </a:lnTo>
                        <a:lnTo>
                          <a:pt x="1712" y="2334"/>
                        </a:lnTo>
                        <a:lnTo>
                          <a:pt x="1478" y="2369"/>
                        </a:lnTo>
                        <a:lnTo>
                          <a:pt x="1245" y="2389"/>
                        </a:lnTo>
                        <a:lnTo>
                          <a:pt x="1018" y="2394"/>
                        </a:lnTo>
                        <a:lnTo>
                          <a:pt x="800" y="2390"/>
                        </a:lnTo>
                        <a:lnTo>
                          <a:pt x="502" y="2369"/>
                        </a:lnTo>
                        <a:lnTo>
                          <a:pt x="65" y="2311"/>
                        </a:lnTo>
                        <a:lnTo>
                          <a:pt x="0" y="2297"/>
                        </a:lnTo>
                        <a:lnTo>
                          <a:pt x="34" y="2294"/>
                        </a:lnTo>
                        <a:lnTo>
                          <a:pt x="272" y="2256"/>
                        </a:lnTo>
                        <a:lnTo>
                          <a:pt x="501" y="2205"/>
                        </a:lnTo>
                        <a:lnTo>
                          <a:pt x="699" y="2144"/>
                        </a:lnTo>
                        <a:lnTo>
                          <a:pt x="840" y="2093"/>
                        </a:lnTo>
                        <a:lnTo>
                          <a:pt x="985" y="2032"/>
                        </a:lnTo>
                        <a:lnTo>
                          <a:pt x="1133" y="1960"/>
                        </a:lnTo>
                        <a:lnTo>
                          <a:pt x="1281" y="1877"/>
                        </a:lnTo>
                        <a:lnTo>
                          <a:pt x="1427" y="1782"/>
                        </a:lnTo>
                        <a:lnTo>
                          <a:pt x="1569" y="1673"/>
                        </a:lnTo>
                        <a:lnTo>
                          <a:pt x="1702" y="1550"/>
                        </a:lnTo>
                        <a:lnTo>
                          <a:pt x="1767" y="1483"/>
                        </a:lnTo>
                        <a:lnTo>
                          <a:pt x="1810" y="1433"/>
                        </a:lnTo>
                        <a:lnTo>
                          <a:pt x="1884" y="1327"/>
                        </a:lnTo>
                        <a:lnTo>
                          <a:pt x="1946" y="1214"/>
                        </a:lnTo>
                        <a:lnTo>
                          <a:pt x="1998" y="1095"/>
                        </a:lnTo>
                        <a:lnTo>
                          <a:pt x="2038" y="973"/>
                        </a:lnTo>
                        <a:lnTo>
                          <a:pt x="2070" y="849"/>
                        </a:lnTo>
                        <a:lnTo>
                          <a:pt x="2104" y="666"/>
                        </a:lnTo>
                        <a:lnTo>
                          <a:pt x="2125" y="435"/>
                        </a:lnTo>
                        <a:lnTo>
                          <a:pt x="2129" y="238"/>
                        </a:lnTo>
                        <a:lnTo>
                          <a:pt x="2118" y="30"/>
                        </a:lnTo>
                        <a:lnTo>
                          <a:pt x="211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365760" rIns="27432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r"/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5" name="Picture 42"/>
                  <p:cNvPicPr>
                    <a:picLocks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59473" y="4341269"/>
                    <a:ext cx="555761" cy="615612"/>
                  </a:xfrm>
                  <a:prstGeom prst="rect">
                    <a:avLst/>
                  </a:prstGeom>
                </p:spPr>
              </p:pic>
              <p:sp>
                <p:nvSpPr>
                  <p:cNvPr id="26" name="Freeform 3035"/>
                  <p:cNvSpPr>
                    <a:spLocks/>
                  </p:cNvSpPr>
                  <p:nvPr/>
                </p:nvSpPr>
                <p:spPr bwMode="auto">
                  <a:xfrm>
                    <a:off x="3513800" y="3194245"/>
                    <a:ext cx="1240327" cy="2022215"/>
                  </a:xfrm>
                  <a:custGeom>
                    <a:avLst/>
                    <a:gdLst>
                      <a:gd name="T0" fmla="*/ 1946 w 1946"/>
                      <a:gd name="T1" fmla="*/ 2979 h 3175"/>
                      <a:gd name="T2" fmla="*/ 1904 w 1946"/>
                      <a:gd name="T3" fmla="*/ 2998 h 3175"/>
                      <a:gd name="T4" fmla="*/ 1613 w 1946"/>
                      <a:gd name="T5" fmla="*/ 3091 h 3175"/>
                      <a:gd name="T6" fmla="*/ 1415 w 1946"/>
                      <a:gd name="T7" fmla="*/ 3135 h 3175"/>
                      <a:gd name="T8" fmla="*/ 1271 w 1946"/>
                      <a:gd name="T9" fmla="*/ 3158 h 3175"/>
                      <a:gd name="T10" fmla="*/ 1120 w 1946"/>
                      <a:gd name="T11" fmla="*/ 3173 h 3175"/>
                      <a:gd name="T12" fmla="*/ 965 w 1946"/>
                      <a:gd name="T13" fmla="*/ 3175 h 3175"/>
                      <a:gd name="T14" fmla="*/ 811 w 1946"/>
                      <a:gd name="T15" fmla="*/ 3162 h 3175"/>
                      <a:gd name="T16" fmla="*/ 659 w 1946"/>
                      <a:gd name="T17" fmla="*/ 3131 h 3175"/>
                      <a:gd name="T18" fmla="*/ 552 w 1946"/>
                      <a:gd name="T19" fmla="*/ 3092 h 3175"/>
                      <a:gd name="T20" fmla="*/ 482 w 1946"/>
                      <a:gd name="T21" fmla="*/ 3061 h 3175"/>
                      <a:gd name="T22" fmla="*/ 414 w 1946"/>
                      <a:gd name="T23" fmla="*/ 3022 h 3175"/>
                      <a:gd name="T24" fmla="*/ 351 w 1946"/>
                      <a:gd name="T25" fmla="*/ 2977 h 3175"/>
                      <a:gd name="T26" fmla="*/ 291 w 1946"/>
                      <a:gd name="T27" fmla="*/ 2925 h 3175"/>
                      <a:gd name="T28" fmla="*/ 236 w 1946"/>
                      <a:gd name="T29" fmla="*/ 2867 h 3175"/>
                      <a:gd name="T30" fmla="*/ 185 w 1946"/>
                      <a:gd name="T31" fmla="*/ 2799 h 3175"/>
                      <a:gd name="T32" fmla="*/ 138 w 1946"/>
                      <a:gd name="T33" fmla="*/ 2724 h 3175"/>
                      <a:gd name="T34" fmla="*/ 118 w 1946"/>
                      <a:gd name="T35" fmla="*/ 2683 h 3175"/>
                      <a:gd name="T36" fmla="*/ 94 w 1946"/>
                      <a:gd name="T37" fmla="*/ 2631 h 3175"/>
                      <a:gd name="T38" fmla="*/ 55 w 1946"/>
                      <a:gd name="T39" fmla="*/ 2526 h 3175"/>
                      <a:gd name="T40" fmla="*/ 27 w 1946"/>
                      <a:gd name="T41" fmla="*/ 2418 h 3175"/>
                      <a:gd name="T42" fmla="*/ 9 w 1946"/>
                      <a:gd name="T43" fmla="*/ 2309 h 3175"/>
                      <a:gd name="T44" fmla="*/ 0 w 1946"/>
                      <a:gd name="T45" fmla="*/ 2198 h 3175"/>
                      <a:gd name="T46" fmla="*/ 0 w 1946"/>
                      <a:gd name="T47" fmla="*/ 2085 h 3175"/>
                      <a:gd name="T48" fmla="*/ 7 w 1946"/>
                      <a:gd name="T49" fmla="*/ 1972 h 3175"/>
                      <a:gd name="T50" fmla="*/ 23 w 1946"/>
                      <a:gd name="T51" fmla="*/ 1860 h 3175"/>
                      <a:gd name="T52" fmla="*/ 58 w 1946"/>
                      <a:gd name="T53" fmla="*/ 1689 h 3175"/>
                      <a:gd name="T54" fmla="*/ 125 w 1946"/>
                      <a:gd name="T55" fmla="*/ 1464 h 3175"/>
                      <a:gd name="T56" fmla="*/ 212 w 1946"/>
                      <a:gd name="T57" fmla="*/ 1244 h 3175"/>
                      <a:gd name="T58" fmla="*/ 312 w 1946"/>
                      <a:gd name="T59" fmla="*/ 1033 h 3175"/>
                      <a:gd name="T60" fmla="*/ 422 w 1946"/>
                      <a:gd name="T61" fmla="*/ 833 h 3175"/>
                      <a:gd name="T62" fmla="*/ 535 w 1946"/>
                      <a:gd name="T63" fmla="*/ 646 h 3175"/>
                      <a:gd name="T64" fmla="*/ 701 w 1946"/>
                      <a:gd name="T65" fmla="*/ 399 h 3175"/>
                      <a:gd name="T66" fmla="*/ 969 w 1946"/>
                      <a:gd name="T67" fmla="*/ 50 h 3175"/>
                      <a:gd name="T68" fmla="*/ 1015 w 1946"/>
                      <a:gd name="T69" fmla="*/ 0 h 3175"/>
                      <a:gd name="T70" fmla="*/ 999 w 1946"/>
                      <a:gd name="T71" fmla="*/ 31 h 3175"/>
                      <a:gd name="T72" fmla="*/ 913 w 1946"/>
                      <a:gd name="T73" fmla="*/ 256 h 3175"/>
                      <a:gd name="T74" fmla="*/ 845 w 1946"/>
                      <a:gd name="T75" fmla="*/ 479 h 3175"/>
                      <a:gd name="T76" fmla="*/ 798 w 1946"/>
                      <a:gd name="T77" fmla="*/ 683 h 3175"/>
                      <a:gd name="T78" fmla="*/ 771 w 1946"/>
                      <a:gd name="T79" fmla="*/ 830 h 3175"/>
                      <a:gd name="T80" fmla="*/ 751 w 1946"/>
                      <a:gd name="T81" fmla="*/ 986 h 3175"/>
                      <a:gd name="T82" fmla="*/ 740 w 1946"/>
                      <a:gd name="T83" fmla="*/ 1149 h 3175"/>
                      <a:gd name="T84" fmla="*/ 737 w 1946"/>
                      <a:gd name="T85" fmla="*/ 1319 h 3175"/>
                      <a:gd name="T86" fmla="*/ 748 w 1946"/>
                      <a:gd name="T87" fmla="*/ 1493 h 3175"/>
                      <a:gd name="T88" fmla="*/ 771 w 1946"/>
                      <a:gd name="T89" fmla="*/ 1670 h 3175"/>
                      <a:gd name="T90" fmla="*/ 810 w 1946"/>
                      <a:gd name="T91" fmla="*/ 1848 h 3175"/>
                      <a:gd name="T92" fmla="*/ 837 w 1946"/>
                      <a:gd name="T93" fmla="*/ 1937 h 3175"/>
                      <a:gd name="T94" fmla="*/ 858 w 1946"/>
                      <a:gd name="T95" fmla="*/ 1998 h 3175"/>
                      <a:gd name="T96" fmla="*/ 912 w 1946"/>
                      <a:gd name="T97" fmla="*/ 2116 h 3175"/>
                      <a:gd name="T98" fmla="*/ 978 w 1946"/>
                      <a:gd name="T99" fmla="*/ 2226 h 3175"/>
                      <a:gd name="T100" fmla="*/ 1056 w 1946"/>
                      <a:gd name="T101" fmla="*/ 2331 h 3175"/>
                      <a:gd name="T102" fmla="*/ 1142 w 1946"/>
                      <a:gd name="T103" fmla="*/ 2427 h 3175"/>
                      <a:gd name="T104" fmla="*/ 1232 w 1946"/>
                      <a:gd name="T105" fmla="*/ 2517 h 3175"/>
                      <a:gd name="T106" fmla="*/ 1375 w 1946"/>
                      <a:gd name="T107" fmla="*/ 2637 h 3175"/>
                      <a:gd name="T108" fmla="*/ 1564 w 1946"/>
                      <a:gd name="T109" fmla="*/ 2771 h 3175"/>
                      <a:gd name="T110" fmla="*/ 1734 w 1946"/>
                      <a:gd name="T111" fmla="*/ 2872 h 3175"/>
                      <a:gd name="T112" fmla="*/ 1919 w 1946"/>
                      <a:gd name="T113" fmla="*/ 2968 h 3175"/>
                      <a:gd name="T114" fmla="*/ 1946 w 1946"/>
                      <a:gd name="T115" fmla="*/ 2979 h 3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946" h="3175">
                        <a:moveTo>
                          <a:pt x="1946" y="2979"/>
                        </a:moveTo>
                        <a:lnTo>
                          <a:pt x="1904" y="2998"/>
                        </a:lnTo>
                        <a:lnTo>
                          <a:pt x="1613" y="3091"/>
                        </a:lnTo>
                        <a:lnTo>
                          <a:pt x="1415" y="3135"/>
                        </a:lnTo>
                        <a:lnTo>
                          <a:pt x="1271" y="3158"/>
                        </a:lnTo>
                        <a:lnTo>
                          <a:pt x="1120" y="3173"/>
                        </a:lnTo>
                        <a:lnTo>
                          <a:pt x="965" y="3175"/>
                        </a:lnTo>
                        <a:lnTo>
                          <a:pt x="811" y="3162"/>
                        </a:lnTo>
                        <a:lnTo>
                          <a:pt x="659" y="3131"/>
                        </a:lnTo>
                        <a:lnTo>
                          <a:pt x="552" y="3092"/>
                        </a:lnTo>
                        <a:lnTo>
                          <a:pt x="482" y="3061"/>
                        </a:lnTo>
                        <a:lnTo>
                          <a:pt x="414" y="3022"/>
                        </a:lnTo>
                        <a:lnTo>
                          <a:pt x="351" y="2977"/>
                        </a:lnTo>
                        <a:lnTo>
                          <a:pt x="291" y="2925"/>
                        </a:lnTo>
                        <a:lnTo>
                          <a:pt x="236" y="2867"/>
                        </a:lnTo>
                        <a:lnTo>
                          <a:pt x="185" y="2799"/>
                        </a:lnTo>
                        <a:lnTo>
                          <a:pt x="138" y="2724"/>
                        </a:lnTo>
                        <a:lnTo>
                          <a:pt x="118" y="2683"/>
                        </a:lnTo>
                        <a:lnTo>
                          <a:pt x="94" y="2631"/>
                        </a:lnTo>
                        <a:lnTo>
                          <a:pt x="55" y="2526"/>
                        </a:lnTo>
                        <a:lnTo>
                          <a:pt x="27" y="2418"/>
                        </a:lnTo>
                        <a:lnTo>
                          <a:pt x="9" y="2309"/>
                        </a:lnTo>
                        <a:lnTo>
                          <a:pt x="0" y="2198"/>
                        </a:lnTo>
                        <a:lnTo>
                          <a:pt x="0" y="2085"/>
                        </a:lnTo>
                        <a:lnTo>
                          <a:pt x="7" y="1972"/>
                        </a:lnTo>
                        <a:lnTo>
                          <a:pt x="23" y="1860"/>
                        </a:lnTo>
                        <a:lnTo>
                          <a:pt x="58" y="1689"/>
                        </a:lnTo>
                        <a:lnTo>
                          <a:pt x="125" y="1464"/>
                        </a:lnTo>
                        <a:lnTo>
                          <a:pt x="212" y="1244"/>
                        </a:lnTo>
                        <a:lnTo>
                          <a:pt x="312" y="1033"/>
                        </a:lnTo>
                        <a:lnTo>
                          <a:pt x="422" y="833"/>
                        </a:lnTo>
                        <a:lnTo>
                          <a:pt x="535" y="646"/>
                        </a:lnTo>
                        <a:lnTo>
                          <a:pt x="701" y="399"/>
                        </a:lnTo>
                        <a:lnTo>
                          <a:pt x="969" y="50"/>
                        </a:lnTo>
                        <a:lnTo>
                          <a:pt x="1015" y="0"/>
                        </a:lnTo>
                        <a:lnTo>
                          <a:pt x="999" y="31"/>
                        </a:lnTo>
                        <a:lnTo>
                          <a:pt x="913" y="256"/>
                        </a:lnTo>
                        <a:lnTo>
                          <a:pt x="845" y="479"/>
                        </a:lnTo>
                        <a:lnTo>
                          <a:pt x="798" y="683"/>
                        </a:lnTo>
                        <a:lnTo>
                          <a:pt x="771" y="830"/>
                        </a:lnTo>
                        <a:lnTo>
                          <a:pt x="751" y="986"/>
                        </a:lnTo>
                        <a:lnTo>
                          <a:pt x="740" y="1149"/>
                        </a:lnTo>
                        <a:lnTo>
                          <a:pt x="737" y="1319"/>
                        </a:lnTo>
                        <a:lnTo>
                          <a:pt x="748" y="1493"/>
                        </a:lnTo>
                        <a:lnTo>
                          <a:pt x="771" y="1670"/>
                        </a:lnTo>
                        <a:lnTo>
                          <a:pt x="810" y="1848"/>
                        </a:lnTo>
                        <a:lnTo>
                          <a:pt x="837" y="1937"/>
                        </a:lnTo>
                        <a:lnTo>
                          <a:pt x="858" y="1998"/>
                        </a:lnTo>
                        <a:lnTo>
                          <a:pt x="912" y="2116"/>
                        </a:lnTo>
                        <a:lnTo>
                          <a:pt x="978" y="2226"/>
                        </a:lnTo>
                        <a:lnTo>
                          <a:pt x="1056" y="2331"/>
                        </a:lnTo>
                        <a:lnTo>
                          <a:pt x="1142" y="2427"/>
                        </a:lnTo>
                        <a:lnTo>
                          <a:pt x="1232" y="2517"/>
                        </a:lnTo>
                        <a:lnTo>
                          <a:pt x="1375" y="2637"/>
                        </a:lnTo>
                        <a:lnTo>
                          <a:pt x="1564" y="2771"/>
                        </a:lnTo>
                        <a:lnTo>
                          <a:pt x="1734" y="2872"/>
                        </a:lnTo>
                        <a:lnTo>
                          <a:pt x="1919" y="2968"/>
                        </a:lnTo>
                        <a:lnTo>
                          <a:pt x="1946" y="29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182880" tIns="45720" rIns="0" bIns="457200" numCol="1" anchor="b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7" name="Picture 46"/>
                  <p:cNvPicPr>
                    <a:picLocks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4600" y="4455246"/>
                    <a:ext cx="455373" cy="455373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47"/>
                  <p:cNvSpPr/>
                  <p:nvPr/>
                </p:nvSpPr>
                <p:spPr>
                  <a:xfrm>
                    <a:off x="3616397" y="4455246"/>
                    <a:ext cx="150603" cy="161616"/>
                  </a:xfrm>
                  <a:prstGeom prst="rect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Freeform 3036"/>
                  <p:cNvSpPr>
                    <a:spLocks/>
                  </p:cNvSpPr>
                  <p:nvPr/>
                </p:nvSpPr>
                <p:spPr bwMode="auto">
                  <a:xfrm>
                    <a:off x="4153065" y="2656854"/>
                    <a:ext cx="1940716" cy="1349841"/>
                  </a:xfrm>
                  <a:custGeom>
                    <a:avLst/>
                    <a:gdLst>
                      <a:gd name="T0" fmla="*/ 0 w 3046"/>
                      <a:gd name="T1" fmla="*/ 1439 h 2121"/>
                      <a:gd name="T2" fmla="*/ 5 w 3046"/>
                      <a:gd name="T3" fmla="*/ 1391 h 2121"/>
                      <a:gd name="T4" fmla="*/ 70 w 3046"/>
                      <a:gd name="T5" fmla="*/ 1093 h 2121"/>
                      <a:gd name="T6" fmla="*/ 131 w 3046"/>
                      <a:gd name="T7" fmla="*/ 900 h 2121"/>
                      <a:gd name="T8" fmla="*/ 183 w 3046"/>
                      <a:gd name="T9" fmla="*/ 764 h 2121"/>
                      <a:gd name="T10" fmla="*/ 246 w 3046"/>
                      <a:gd name="T11" fmla="*/ 625 h 2121"/>
                      <a:gd name="T12" fmla="*/ 321 w 3046"/>
                      <a:gd name="T13" fmla="*/ 490 h 2121"/>
                      <a:gd name="T14" fmla="*/ 409 w 3046"/>
                      <a:gd name="T15" fmla="*/ 363 h 2121"/>
                      <a:gd name="T16" fmla="*/ 512 w 3046"/>
                      <a:gd name="T17" fmla="*/ 248 h 2121"/>
                      <a:gd name="T18" fmla="*/ 600 w 3046"/>
                      <a:gd name="T19" fmla="*/ 173 h 2121"/>
                      <a:gd name="T20" fmla="*/ 662 w 3046"/>
                      <a:gd name="T21" fmla="*/ 129 h 2121"/>
                      <a:gd name="T22" fmla="*/ 728 w 3046"/>
                      <a:gd name="T23" fmla="*/ 90 h 2121"/>
                      <a:gd name="T24" fmla="*/ 800 w 3046"/>
                      <a:gd name="T25" fmla="*/ 57 h 2121"/>
                      <a:gd name="T26" fmla="*/ 873 w 3046"/>
                      <a:gd name="T27" fmla="*/ 31 h 2121"/>
                      <a:gd name="T28" fmla="*/ 954 w 3046"/>
                      <a:gd name="T29" fmla="*/ 13 h 2121"/>
                      <a:gd name="T30" fmla="*/ 1037 w 3046"/>
                      <a:gd name="T31" fmla="*/ 3 h 2121"/>
                      <a:gd name="T32" fmla="*/ 1125 w 3046"/>
                      <a:gd name="T33" fmla="*/ 0 h 2121"/>
                      <a:gd name="T34" fmla="*/ 1172 w 3046"/>
                      <a:gd name="T35" fmla="*/ 3 h 2121"/>
                      <a:gd name="T36" fmla="*/ 1229 w 3046"/>
                      <a:gd name="T37" fmla="*/ 8 h 2121"/>
                      <a:gd name="T38" fmla="*/ 1339 w 3046"/>
                      <a:gd name="T39" fmla="*/ 26 h 2121"/>
                      <a:gd name="T40" fmla="*/ 1445 w 3046"/>
                      <a:gd name="T41" fmla="*/ 56 h 2121"/>
                      <a:gd name="T42" fmla="*/ 1550 w 3046"/>
                      <a:gd name="T43" fmla="*/ 95 h 2121"/>
                      <a:gd name="T44" fmla="*/ 1650 w 3046"/>
                      <a:gd name="T45" fmla="*/ 143 h 2121"/>
                      <a:gd name="T46" fmla="*/ 1747 w 3046"/>
                      <a:gd name="T47" fmla="*/ 199 h 2121"/>
                      <a:gd name="T48" fmla="*/ 1842 w 3046"/>
                      <a:gd name="T49" fmla="*/ 262 h 2121"/>
                      <a:gd name="T50" fmla="*/ 1932 w 3046"/>
                      <a:gd name="T51" fmla="*/ 332 h 2121"/>
                      <a:gd name="T52" fmla="*/ 2062 w 3046"/>
                      <a:gd name="T53" fmla="*/ 447 h 2121"/>
                      <a:gd name="T54" fmla="*/ 2223 w 3046"/>
                      <a:gd name="T55" fmla="*/ 619 h 2121"/>
                      <a:gd name="T56" fmla="*/ 2369 w 3046"/>
                      <a:gd name="T57" fmla="*/ 804 h 2121"/>
                      <a:gd name="T58" fmla="*/ 2503 w 3046"/>
                      <a:gd name="T59" fmla="*/ 997 h 2121"/>
                      <a:gd name="T60" fmla="*/ 2622 w 3046"/>
                      <a:gd name="T61" fmla="*/ 1191 h 2121"/>
                      <a:gd name="T62" fmla="*/ 2726 w 3046"/>
                      <a:gd name="T63" fmla="*/ 1382 h 2121"/>
                      <a:gd name="T64" fmla="*/ 2858 w 3046"/>
                      <a:gd name="T65" fmla="*/ 1649 h 2121"/>
                      <a:gd name="T66" fmla="*/ 3025 w 3046"/>
                      <a:gd name="T67" fmla="*/ 2057 h 2121"/>
                      <a:gd name="T68" fmla="*/ 3046 w 3046"/>
                      <a:gd name="T69" fmla="*/ 2121 h 2121"/>
                      <a:gd name="T70" fmla="*/ 3026 w 3046"/>
                      <a:gd name="T71" fmla="*/ 2092 h 2121"/>
                      <a:gd name="T72" fmla="*/ 2876 w 3046"/>
                      <a:gd name="T73" fmla="*/ 1904 h 2121"/>
                      <a:gd name="T74" fmla="*/ 2715 w 3046"/>
                      <a:gd name="T75" fmla="*/ 1733 h 2121"/>
                      <a:gd name="T76" fmla="*/ 2564 w 3046"/>
                      <a:gd name="T77" fmla="*/ 1592 h 2121"/>
                      <a:gd name="T78" fmla="*/ 2450 w 3046"/>
                      <a:gd name="T79" fmla="*/ 1495 h 2121"/>
                      <a:gd name="T80" fmla="*/ 2324 w 3046"/>
                      <a:gd name="T81" fmla="*/ 1400 h 2121"/>
                      <a:gd name="T82" fmla="*/ 2188 w 3046"/>
                      <a:gd name="T83" fmla="*/ 1307 h 2121"/>
                      <a:gd name="T84" fmla="*/ 2043 w 3046"/>
                      <a:gd name="T85" fmla="*/ 1221 h 2121"/>
                      <a:gd name="T86" fmla="*/ 1887 w 3046"/>
                      <a:gd name="T87" fmla="*/ 1142 h 2121"/>
                      <a:gd name="T88" fmla="*/ 1721 w 3046"/>
                      <a:gd name="T89" fmla="*/ 1075 h 2121"/>
                      <a:gd name="T90" fmla="*/ 1547 w 3046"/>
                      <a:gd name="T91" fmla="*/ 1019 h 2121"/>
                      <a:gd name="T92" fmla="*/ 1458 w 3046"/>
                      <a:gd name="T93" fmla="*/ 998 h 2121"/>
                      <a:gd name="T94" fmla="*/ 1393 w 3046"/>
                      <a:gd name="T95" fmla="*/ 985 h 2121"/>
                      <a:gd name="T96" fmla="*/ 1265 w 3046"/>
                      <a:gd name="T97" fmla="*/ 974 h 2121"/>
                      <a:gd name="T98" fmla="*/ 1135 w 3046"/>
                      <a:gd name="T99" fmla="*/ 976 h 2121"/>
                      <a:gd name="T100" fmla="*/ 1007 w 3046"/>
                      <a:gd name="T101" fmla="*/ 992 h 2121"/>
                      <a:gd name="T102" fmla="*/ 880 w 3046"/>
                      <a:gd name="T103" fmla="*/ 1018 h 2121"/>
                      <a:gd name="T104" fmla="*/ 757 w 3046"/>
                      <a:gd name="T105" fmla="*/ 1051 h 2121"/>
                      <a:gd name="T106" fmla="*/ 582 w 3046"/>
                      <a:gd name="T107" fmla="*/ 1114 h 2121"/>
                      <a:gd name="T108" fmla="*/ 372 w 3046"/>
                      <a:gd name="T109" fmla="*/ 1211 h 2121"/>
                      <a:gd name="T110" fmla="*/ 199 w 3046"/>
                      <a:gd name="T111" fmla="*/ 1307 h 2121"/>
                      <a:gd name="T112" fmla="*/ 24 w 3046"/>
                      <a:gd name="T113" fmla="*/ 1420 h 2121"/>
                      <a:gd name="T114" fmla="*/ 0 w 3046"/>
                      <a:gd name="T115" fmla="*/ 1439 h 2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046" h="2121">
                        <a:moveTo>
                          <a:pt x="0" y="1439"/>
                        </a:moveTo>
                        <a:lnTo>
                          <a:pt x="5" y="1391"/>
                        </a:lnTo>
                        <a:lnTo>
                          <a:pt x="70" y="1093"/>
                        </a:lnTo>
                        <a:lnTo>
                          <a:pt x="131" y="900"/>
                        </a:lnTo>
                        <a:lnTo>
                          <a:pt x="183" y="764"/>
                        </a:lnTo>
                        <a:lnTo>
                          <a:pt x="246" y="625"/>
                        </a:lnTo>
                        <a:lnTo>
                          <a:pt x="321" y="490"/>
                        </a:lnTo>
                        <a:lnTo>
                          <a:pt x="409" y="363"/>
                        </a:lnTo>
                        <a:lnTo>
                          <a:pt x="512" y="248"/>
                        </a:lnTo>
                        <a:lnTo>
                          <a:pt x="600" y="173"/>
                        </a:lnTo>
                        <a:lnTo>
                          <a:pt x="662" y="129"/>
                        </a:lnTo>
                        <a:lnTo>
                          <a:pt x="728" y="90"/>
                        </a:lnTo>
                        <a:lnTo>
                          <a:pt x="800" y="57"/>
                        </a:lnTo>
                        <a:lnTo>
                          <a:pt x="873" y="31"/>
                        </a:lnTo>
                        <a:lnTo>
                          <a:pt x="954" y="13"/>
                        </a:lnTo>
                        <a:lnTo>
                          <a:pt x="1037" y="3"/>
                        </a:lnTo>
                        <a:lnTo>
                          <a:pt x="1125" y="0"/>
                        </a:lnTo>
                        <a:lnTo>
                          <a:pt x="1172" y="3"/>
                        </a:lnTo>
                        <a:lnTo>
                          <a:pt x="1229" y="8"/>
                        </a:lnTo>
                        <a:lnTo>
                          <a:pt x="1339" y="26"/>
                        </a:lnTo>
                        <a:lnTo>
                          <a:pt x="1445" y="56"/>
                        </a:lnTo>
                        <a:lnTo>
                          <a:pt x="1550" y="95"/>
                        </a:lnTo>
                        <a:lnTo>
                          <a:pt x="1650" y="143"/>
                        </a:lnTo>
                        <a:lnTo>
                          <a:pt x="1747" y="199"/>
                        </a:lnTo>
                        <a:lnTo>
                          <a:pt x="1842" y="262"/>
                        </a:lnTo>
                        <a:lnTo>
                          <a:pt x="1932" y="332"/>
                        </a:lnTo>
                        <a:lnTo>
                          <a:pt x="2062" y="447"/>
                        </a:lnTo>
                        <a:lnTo>
                          <a:pt x="2223" y="619"/>
                        </a:lnTo>
                        <a:lnTo>
                          <a:pt x="2369" y="804"/>
                        </a:lnTo>
                        <a:lnTo>
                          <a:pt x="2503" y="997"/>
                        </a:lnTo>
                        <a:lnTo>
                          <a:pt x="2622" y="1191"/>
                        </a:lnTo>
                        <a:lnTo>
                          <a:pt x="2726" y="1382"/>
                        </a:lnTo>
                        <a:lnTo>
                          <a:pt x="2858" y="1649"/>
                        </a:lnTo>
                        <a:lnTo>
                          <a:pt x="3025" y="2057"/>
                        </a:lnTo>
                        <a:lnTo>
                          <a:pt x="3046" y="2121"/>
                        </a:lnTo>
                        <a:lnTo>
                          <a:pt x="3026" y="2092"/>
                        </a:lnTo>
                        <a:lnTo>
                          <a:pt x="2876" y="1904"/>
                        </a:lnTo>
                        <a:lnTo>
                          <a:pt x="2715" y="1733"/>
                        </a:lnTo>
                        <a:lnTo>
                          <a:pt x="2564" y="1592"/>
                        </a:lnTo>
                        <a:lnTo>
                          <a:pt x="2450" y="1495"/>
                        </a:lnTo>
                        <a:lnTo>
                          <a:pt x="2324" y="1400"/>
                        </a:lnTo>
                        <a:lnTo>
                          <a:pt x="2188" y="1307"/>
                        </a:lnTo>
                        <a:lnTo>
                          <a:pt x="2043" y="1221"/>
                        </a:lnTo>
                        <a:lnTo>
                          <a:pt x="1887" y="1142"/>
                        </a:lnTo>
                        <a:lnTo>
                          <a:pt x="1721" y="1075"/>
                        </a:lnTo>
                        <a:lnTo>
                          <a:pt x="1547" y="1019"/>
                        </a:lnTo>
                        <a:lnTo>
                          <a:pt x="1458" y="998"/>
                        </a:lnTo>
                        <a:lnTo>
                          <a:pt x="1393" y="985"/>
                        </a:lnTo>
                        <a:lnTo>
                          <a:pt x="1265" y="974"/>
                        </a:lnTo>
                        <a:lnTo>
                          <a:pt x="1135" y="976"/>
                        </a:lnTo>
                        <a:lnTo>
                          <a:pt x="1007" y="992"/>
                        </a:lnTo>
                        <a:lnTo>
                          <a:pt x="880" y="1018"/>
                        </a:lnTo>
                        <a:lnTo>
                          <a:pt x="757" y="1051"/>
                        </a:lnTo>
                        <a:lnTo>
                          <a:pt x="582" y="1114"/>
                        </a:lnTo>
                        <a:lnTo>
                          <a:pt x="372" y="1211"/>
                        </a:lnTo>
                        <a:lnTo>
                          <a:pt x="199" y="1307"/>
                        </a:lnTo>
                        <a:lnTo>
                          <a:pt x="24" y="1420"/>
                        </a:lnTo>
                        <a:lnTo>
                          <a:pt x="0" y="143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822960" tIns="2743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 b="1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0" name="Рисунок 29"/>
                  <p:cNvPicPr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63837" y="2665847"/>
                    <a:ext cx="594892" cy="5948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2" name="Freeform 11"/>
                <p:cNvSpPr>
                  <a:spLocks noEditPoints="1"/>
                </p:cNvSpPr>
                <p:nvPr/>
              </p:nvSpPr>
              <p:spPr bwMode="auto">
                <a:xfrm>
                  <a:off x="3410144" y="2562708"/>
                  <a:ext cx="2970712" cy="2884280"/>
                </a:xfrm>
                <a:custGeom>
                  <a:avLst/>
                  <a:gdLst>
                    <a:gd name="T0" fmla="*/ 2500 w 8146"/>
                    <a:gd name="T1" fmla="*/ 757 h 7916"/>
                    <a:gd name="T2" fmla="*/ 3020 w 8146"/>
                    <a:gd name="T3" fmla="*/ 279 h 7916"/>
                    <a:gd name="T4" fmla="*/ 3474 w 8146"/>
                    <a:gd name="T5" fmla="*/ 69 h 7916"/>
                    <a:gd name="T6" fmla="*/ 4012 w 8146"/>
                    <a:gd name="T7" fmla="*/ 0 h 7916"/>
                    <a:gd name="T8" fmla="*/ 4449 w 8146"/>
                    <a:gd name="T9" fmla="*/ 53 h 7916"/>
                    <a:gd name="T10" fmla="*/ 5073 w 8146"/>
                    <a:gd name="T11" fmla="*/ 288 h 7916"/>
                    <a:gd name="T12" fmla="*/ 5617 w 8146"/>
                    <a:gd name="T13" fmla="*/ 652 h 7916"/>
                    <a:gd name="T14" fmla="*/ 6426 w 8146"/>
                    <a:gd name="T15" fmla="*/ 1525 h 7916"/>
                    <a:gd name="T16" fmla="*/ 7070 w 8146"/>
                    <a:gd name="T17" fmla="*/ 2566 h 7916"/>
                    <a:gd name="T18" fmla="*/ 7976 w 8146"/>
                    <a:gd name="T19" fmla="*/ 4829 h 7916"/>
                    <a:gd name="T20" fmla="*/ 8132 w 8146"/>
                    <a:gd name="T21" fmla="*/ 5385 h 7916"/>
                    <a:gd name="T22" fmla="*/ 8132 w 8146"/>
                    <a:gd name="T23" fmla="*/ 5879 h 7916"/>
                    <a:gd name="T24" fmla="*/ 7980 w 8146"/>
                    <a:gd name="T25" fmla="*/ 6383 h 7916"/>
                    <a:gd name="T26" fmla="*/ 7769 w 8146"/>
                    <a:gd name="T27" fmla="*/ 6725 h 7916"/>
                    <a:gd name="T28" fmla="*/ 7296 w 8146"/>
                    <a:gd name="T29" fmla="*/ 7195 h 7916"/>
                    <a:gd name="T30" fmla="*/ 6729 w 8146"/>
                    <a:gd name="T31" fmla="*/ 7524 h 7916"/>
                    <a:gd name="T32" fmla="*/ 5795 w 8146"/>
                    <a:gd name="T33" fmla="*/ 7807 h 7916"/>
                    <a:gd name="T34" fmla="*/ 4538 w 8146"/>
                    <a:gd name="T35" fmla="*/ 7916 h 7916"/>
                    <a:gd name="T36" fmla="*/ 2849 w 8146"/>
                    <a:gd name="T37" fmla="*/ 7771 h 7916"/>
                    <a:gd name="T38" fmla="*/ 1386 w 8146"/>
                    <a:gd name="T39" fmla="*/ 7520 h 7916"/>
                    <a:gd name="T40" fmla="*/ 871 w 8146"/>
                    <a:gd name="T41" fmla="*/ 7291 h 7916"/>
                    <a:gd name="T42" fmla="*/ 490 w 8146"/>
                    <a:gd name="T43" fmla="*/ 6957 h 7916"/>
                    <a:gd name="T44" fmla="*/ 236 w 8146"/>
                    <a:gd name="T45" fmla="*/ 6563 h 7916"/>
                    <a:gd name="T46" fmla="*/ 54 w 8146"/>
                    <a:gd name="T47" fmla="*/ 6033 h 7916"/>
                    <a:gd name="T48" fmla="*/ 0 w 8146"/>
                    <a:gd name="T49" fmla="*/ 5378 h 7916"/>
                    <a:gd name="T50" fmla="*/ 110 w 8146"/>
                    <a:gd name="T51" fmla="*/ 4626 h 7916"/>
                    <a:gd name="T52" fmla="*/ 575 w 8146"/>
                    <a:gd name="T53" fmla="*/ 3426 h 7916"/>
                    <a:gd name="T54" fmla="*/ 1269 w 8146"/>
                    <a:gd name="T55" fmla="*/ 2295 h 7916"/>
                    <a:gd name="T56" fmla="*/ 2440 w 8146"/>
                    <a:gd name="T57" fmla="*/ 1214 h 7916"/>
                    <a:gd name="T58" fmla="*/ 2846 w 8146"/>
                    <a:gd name="T59" fmla="*/ 670 h 7916"/>
                    <a:gd name="T60" fmla="*/ 3254 w 8146"/>
                    <a:gd name="T61" fmla="*/ 373 h 7916"/>
                    <a:gd name="T62" fmla="*/ 3687 w 8146"/>
                    <a:gd name="T63" fmla="*/ 225 h 7916"/>
                    <a:gd name="T64" fmla="*/ 4098 w 8146"/>
                    <a:gd name="T65" fmla="*/ 208 h 7916"/>
                    <a:gd name="T66" fmla="*/ 4603 w 8146"/>
                    <a:gd name="T67" fmla="*/ 304 h 7916"/>
                    <a:gd name="T68" fmla="*/ 5155 w 8146"/>
                    <a:gd name="T69" fmla="*/ 567 h 7916"/>
                    <a:gd name="T70" fmla="*/ 5722 w 8146"/>
                    <a:gd name="T71" fmla="*/ 1012 h 7916"/>
                    <a:gd name="T72" fmla="*/ 6502 w 8146"/>
                    <a:gd name="T73" fmla="*/ 1982 h 7916"/>
                    <a:gd name="T74" fmla="*/ 7123 w 8146"/>
                    <a:gd name="T75" fmla="*/ 3125 h 7916"/>
                    <a:gd name="T76" fmla="*/ 7804 w 8146"/>
                    <a:gd name="T77" fmla="*/ 4935 h 7916"/>
                    <a:gd name="T78" fmla="*/ 7946 w 8146"/>
                    <a:gd name="T79" fmla="*/ 5562 h 7916"/>
                    <a:gd name="T80" fmla="*/ 7905 w 8146"/>
                    <a:gd name="T81" fmla="*/ 6003 h 7916"/>
                    <a:gd name="T82" fmla="*/ 7718 w 8146"/>
                    <a:gd name="T83" fmla="*/ 6442 h 7916"/>
                    <a:gd name="T84" fmla="*/ 7476 w 8146"/>
                    <a:gd name="T85" fmla="*/ 6761 h 7916"/>
                    <a:gd name="T86" fmla="*/ 7008 w 8146"/>
                    <a:gd name="T87" fmla="*/ 7147 h 7916"/>
                    <a:gd name="T88" fmla="*/ 6456 w 8146"/>
                    <a:gd name="T89" fmla="*/ 7421 h 7916"/>
                    <a:gd name="T90" fmla="*/ 5344 w 8146"/>
                    <a:gd name="T91" fmla="*/ 7673 h 7916"/>
                    <a:gd name="T92" fmla="*/ 4157 w 8146"/>
                    <a:gd name="T93" fmla="*/ 7709 h 7916"/>
                    <a:gd name="T94" fmla="*/ 1855 w 8146"/>
                    <a:gd name="T95" fmla="*/ 7396 h 7916"/>
                    <a:gd name="T96" fmla="*/ 1241 w 8146"/>
                    <a:gd name="T97" fmla="*/ 7256 h 7916"/>
                    <a:gd name="T98" fmla="*/ 860 w 8146"/>
                    <a:gd name="T99" fmla="*/ 7037 h 7916"/>
                    <a:gd name="T100" fmla="*/ 544 w 8146"/>
                    <a:gd name="T101" fmla="*/ 6700 h 7916"/>
                    <a:gd name="T102" fmla="*/ 374 w 8146"/>
                    <a:gd name="T103" fmla="*/ 6383 h 7916"/>
                    <a:gd name="T104" fmla="*/ 217 w 8146"/>
                    <a:gd name="T105" fmla="*/ 5792 h 7916"/>
                    <a:gd name="T106" fmla="*/ 214 w 8146"/>
                    <a:gd name="T107" fmla="*/ 5180 h 7916"/>
                    <a:gd name="T108" fmla="*/ 423 w 8146"/>
                    <a:gd name="T109" fmla="*/ 4277 h 7916"/>
                    <a:gd name="T110" fmla="*/ 946 w 8146"/>
                    <a:gd name="T111" fmla="*/ 3168 h 7916"/>
                    <a:gd name="T112" fmla="*/ 1898 w 8146"/>
                    <a:gd name="T113" fmla="*/ 1804 h 7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146" h="7916">
                      <a:moveTo>
                        <a:pt x="2276" y="1097"/>
                      </a:moveTo>
                      <a:lnTo>
                        <a:pt x="2325" y="1008"/>
                      </a:lnTo>
                      <a:lnTo>
                        <a:pt x="2500" y="757"/>
                      </a:lnTo>
                      <a:lnTo>
                        <a:pt x="2706" y="526"/>
                      </a:lnTo>
                      <a:lnTo>
                        <a:pt x="2888" y="372"/>
                      </a:lnTo>
                      <a:lnTo>
                        <a:pt x="3020" y="279"/>
                      </a:lnTo>
                      <a:lnTo>
                        <a:pt x="3162" y="196"/>
                      </a:lnTo>
                      <a:lnTo>
                        <a:pt x="3316" y="126"/>
                      </a:lnTo>
                      <a:lnTo>
                        <a:pt x="3474" y="69"/>
                      </a:lnTo>
                      <a:lnTo>
                        <a:pt x="3653" y="28"/>
                      </a:lnTo>
                      <a:lnTo>
                        <a:pt x="3828" y="8"/>
                      </a:lnTo>
                      <a:lnTo>
                        <a:pt x="4012" y="0"/>
                      </a:lnTo>
                      <a:lnTo>
                        <a:pt x="4115" y="8"/>
                      </a:lnTo>
                      <a:lnTo>
                        <a:pt x="4226" y="17"/>
                      </a:lnTo>
                      <a:lnTo>
                        <a:pt x="4449" y="53"/>
                      </a:lnTo>
                      <a:lnTo>
                        <a:pt x="4665" y="114"/>
                      </a:lnTo>
                      <a:lnTo>
                        <a:pt x="4874" y="192"/>
                      </a:lnTo>
                      <a:lnTo>
                        <a:pt x="5073" y="288"/>
                      </a:lnTo>
                      <a:lnTo>
                        <a:pt x="5261" y="396"/>
                      </a:lnTo>
                      <a:lnTo>
                        <a:pt x="5442" y="517"/>
                      </a:lnTo>
                      <a:lnTo>
                        <a:pt x="5617" y="652"/>
                      </a:lnTo>
                      <a:lnTo>
                        <a:pt x="5861" y="868"/>
                      </a:lnTo>
                      <a:lnTo>
                        <a:pt x="6160" y="1188"/>
                      </a:lnTo>
                      <a:lnTo>
                        <a:pt x="6426" y="1525"/>
                      </a:lnTo>
                      <a:lnTo>
                        <a:pt x="6669" y="1873"/>
                      </a:lnTo>
                      <a:lnTo>
                        <a:pt x="6883" y="2223"/>
                      </a:lnTo>
                      <a:lnTo>
                        <a:pt x="7070" y="2566"/>
                      </a:lnTo>
                      <a:lnTo>
                        <a:pt x="7305" y="3042"/>
                      </a:lnTo>
                      <a:lnTo>
                        <a:pt x="7600" y="3763"/>
                      </a:lnTo>
                      <a:lnTo>
                        <a:pt x="7976" y="4829"/>
                      </a:lnTo>
                      <a:lnTo>
                        <a:pt x="7991" y="4861"/>
                      </a:lnTo>
                      <a:lnTo>
                        <a:pt x="8086" y="5153"/>
                      </a:lnTo>
                      <a:lnTo>
                        <a:pt x="8132" y="5385"/>
                      </a:lnTo>
                      <a:lnTo>
                        <a:pt x="8146" y="5553"/>
                      </a:lnTo>
                      <a:lnTo>
                        <a:pt x="8146" y="5713"/>
                      </a:lnTo>
                      <a:lnTo>
                        <a:pt x="8132" y="5879"/>
                      </a:lnTo>
                      <a:lnTo>
                        <a:pt x="8099" y="6052"/>
                      </a:lnTo>
                      <a:lnTo>
                        <a:pt x="8047" y="6216"/>
                      </a:lnTo>
                      <a:lnTo>
                        <a:pt x="7980" y="6383"/>
                      </a:lnTo>
                      <a:lnTo>
                        <a:pt x="7890" y="6545"/>
                      </a:lnTo>
                      <a:lnTo>
                        <a:pt x="7837" y="6627"/>
                      </a:lnTo>
                      <a:lnTo>
                        <a:pt x="7769" y="6725"/>
                      </a:lnTo>
                      <a:lnTo>
                        <a:pt x="7623" y="6897"/>
                      </a:lnTo>
                      <a:lnTo>
                        <a:pt x="7467" y="7052"/>
                      </a:lnTo>
                      <a:lnTo>
                        <a:pt x="7296" y="7195"/>
                      </a:lnTo>
                      <a:lnTo>
                        <a:pt x="7115" y="7316"/>
                      </a:lnTo>
                      <a:lnTo>
                        <a:pt x="6929" y="7427"/>
                      </a:lnTo>
                      <a:lnTo>
                        <a:pt x="6729" y="7524"/>
                      </a:lnTo>
                      <a:lnTo>
                        <a:pt x="6526" y="7608"/>
                      </a:lnTo>
                      <a:lnTo>
                        <a:pt x="6217" y="7711"/>
                      </a:lnTo>
                      <a:lnTo>
                        <a:pt x="5795" y="7807"/>
                      </a:lnTo>
                      <a:lnTo>
                        <a:pt x="5368" y="7872"/>
                      </a:lnTo>
                      <a:lnTo>
                        <a:pt x="4945" y="7908"/>
                      </a:lnTo>
                      <a:lnTo>
                        <a:pt x="4538" y="7916"/>
                      </a:lnTo>
                      <a:lnTo>
                        <a:pt x="4148" y="7909"/>
                      </a:lnTo>
                      <a:lnTo>
                        <a:pt x="3616" y="7873"/>
                      </a:lnTo>
                      <a:lnTo>
                        <a:pt x="2849" y="7771"/>
                      </a:lnTo>
                      <a:lnTo>
                        <a:pt x="1830" y="7595"/>
                      </a:lnTo>
                      <a:lnTo>
                        <a:pt x="1692" y="7584"/>
                      </a:lnTo>
                      <a:lnTo>
                        <a:pt x="1386" y="7520"/>
                      </a:lnTo>
                      <a:lnTo>
                        <a:pt x="1167" y="7442"/>
                      </a:lnTo>
                      <a:lnTo>
                        <a:pt x="1019" y="7376"/>
                      </a:lnTo>
                      <a:lnTo>
                        <a:pt x="871" y="7291"/>
                      </a:lnTo>
                      <a:lnTo>
                        <a:pt x="736" y="7194"/>
                      </a:lnTo>
                      <a:lnTo>
                        <a:pt x="608" y="7082"/>
                      </a:lnTo>
                      <a:lnTo>
                        <a:pt x="490" y="6957"/>
                      </a:lnTo>
                      <a:lnTo>
                        <a:pt x="380" y="6814"/>
                      </a:lnTo>
                      <a:lnTo>
                        <a:pt x="280" y="6654"/>
                      </a:lnTo>
                      <a:lnTo>
                        <a:pt x="236" y="6563"/>
                      </a:lnTo>
                      <a:lnTo>
                        <a:pt x="189" y="6461"/>
                      </a:lnTo>
                      <a:lnTo>
                        <a:pt x="111" y="6252"/>
                      </a:lnTo>
                      <a:lnTo>
                        <a:pt x="54" y="6033"/>
                      </a:lnTo>
                      <a:lnTo>
                        <a:pt x="19" y="5816"/>
                      </a:lnTo>
                      <a:lnTo>
                        <a:pt x="0" y="5599"/>
                      </a:lnTo>
                      <a:lnTo>
                        <a:pt x="0" y="5378"/>
                      </a:lnTo>
                      <a:lnTo>
                        <a:pt x="15" y="5159"/>
                      </a:lnTo>
                      <a:lnTo>
                        <a:pt x="45" y="4945"/>
                      </a:lnTo>
                      <a:lnTo>
                        <a:pt x="110" y="4626"/>
                      </a:lnTo>
                      <a:lnTo>
                        <a:pt x="234" y="4211"/>
                      </a:lnTo>
                      <a:lnTo>
                        <a:pt x="393" y="3808"/>
                      </a:lnTo>
                      <a:lnTo>
                        <a:pt x="575" y="3426"/>
                      </a:lnTo>
                      <a:lnTo>
                        <a:pt x="772" y="3068"/>
                      </a:lnTo>
                      <a:lnTo>
                        <a:pt x="973" y="2735"/>
                      </a:lnTo>
                      <a:lnTo>
                        <a:pt x="1269" y="2295"/>
                      </a:lnTo>
                      <a:lnTo>
                        <a:pt x="1744" y="1676"/>
                      </a:lnTo>
                      <a:lnTo>
                        <a:pt x="2276" y="1097"/>
                      </a:lnTo>
                      <a:close/>
                      <a:moveTo>
                        <a:pt x="2440" y="1214"/>
                      </a:moveTo>
                      <a:lnTo>
                        <a:pt x="2495" y="1114"/>
                      </a:lnTo>
                      <a:lnTo>
                        <a:pt x="2657" y="882"/>
                      </a:lnTo>
                      <a:lnTo>
                        <a:pt x="2846" y="670"/>
                      </a:lnTo>
                      <a:lnTo>
                        <a:pt x="3010" y="530"/>
                      </a:lnTo>
                      <a:lnTo>
                        <a:pt x="3128" y="448"/>
                      </a:lnTo>
                      <a:lnTo>
                        <a:pt x="3254" y="373"/>
                      </a:lnTo>
                      <a:lnTo>
                        <a:pt x="3391" y="311"/>
                      </a:lnTo>
                      <a:lnTo>
                        <a:pt x="3530" y="261"/>
                      </a:lnTo>
                      <a:lnTo>
                        <a:pt x="3687" y="225"/>
                      </a:lnTo>
                      <a:lnTo>
                        <a:pt x="3843" y="207"/>
                      </a:lnTo>
                      <a:lnTo>
                        <a:pt x="4009" y="200"/>
                      </a:lnTo>
                      <a:lnTo>
                        <a:pt x="4098" y="208"/>
                      </a:lnTo>
                      <a:lnTo>
                        <a:pt x="4202" y="216"/>
                      </a:lnTo>
                      <a:lnTo>
                        <a:pt x="4406" y="249"/>
                      </a:lnTo>
                      <a:lnTo>
                        <a:pt x="4603" y="304"/>
                      </a:lnTo>
                      <a:lnTo>
                        <a:pt x="4795" y="376"/>
                      </a:lnTo>
                      <a:lnTo>
                        <a:pt x="4979" y="465"/>
                      </a:lnTo>
                      <a:lnTo>
                        <a:pt x="5155" y="567"/>
                      </a:lnTo>
                      <a:lnTo>
                        <a:pt x="5326" y="680"/>
                      </a:lnTo>
                      <a:lnTo>
                        <a:pt x="5490" y="806"/>
                      </a:lnTo>
                      <a:lnTo>
                        <a:pt x="5722" y="1012"/>
                      </a:lnTo>
                      <a:lnTo>
                        <a:pt x="6009" y="1318"/>
                      </a:lnTo>
                      <a:lnTo>
                        <a:pt x="6265" y="1645"/>
                      </a:lnTo>
                      <a:lnTo>
                        <a:pt x="6502" y="1982"/>
                      </a:lnTo>
                      <a:lnTo>
                        <a:pt x="6710" y="2323"/>
                      </a:lnTo>
                      <a:lnTo>
                        <a:pt x="6893" y="2658"/>
                      </a:lnTo>
                      <a:lnTo>
                        <a:pt x="7123" y="3125"/>
                      </a:lnTo>
                      <a:lnTo>
                        <a:pt x="7413" y="3834"/>
                      </a:lnTo>
                      <a:lnTo>
                        <a:pt x="7790" y="4905"/>
                      </a:lnTo>
                      <a:lnTo>
                        <a:pt x="7804" y="4935"/>
                      </a:lnTo>
                      <a:lnTo>
                        <a:pt x="7892" y="5204"/>
                      </a:lnTo>
                      <a:lnTo>
                        <a:pt x="7934" y="5414"/>
                      </a:lnTo>
                      <a:lnTo>
                        <a:pt x="7946" y="5562"/>
                      </a:lnTo>
                      <a:lnTo>
                        <a:pt x="7946" y="5704"/>
                      </a:lnTo>
                      <a:lnTo>
                        <a:pt x="7934" y="5851"/>
                      </a:lnTo>
                      <a:lnTo>
                        <a:pt x="7905" y="6003"/>
                      </a:lnTo>
                      <a:lnTo>
                        <a:pt x="7859" y="6148"/>
                      </a:lnTo>
                      <a:lnTo>
                        <a:pt x="7799" y="6297"/>
                      </a:lnTo>
                      <a:lnTo>
                        <a:pt x="7718" y="6442"/>
                      </a:lnTo>
                      <a:lnTo>
                        <a:pt x="7671" y="6516"/>
                      </a:lnTo>
                      <a:lnTo>
                        <a:pt x="7611" y="6603"/>
                      </a:lnTo>
                      <a:lnTo>
                        <a:pt x="7476" y="6761"/>
                      </a:lnTo>
                      <a:lnTo>
                        <a:pt x="7332" y="6903"/>
                      </a:lnTo>
                      <a:lnTo>
                        <a:pt x="7176" y="7034"/>
                      </a:lnTo>
                      <a:lnTo>
                        <a:pt x="7008" y="7147"/>
                      </a:lnTo>
                      <a:lnTo>
                        <a:pt x="6834" y="7250"/>
                      </a:lnTo>
                      <a:lnTo>
                        <a:pt x="6646" y="7342"/>
                      </a:lnTo>
                      <a:lnTo>
                        <a:pt x="6456" y="7421"/>
                      </a:lnTo>
                      <a:lnTo>
                        <a:pt x="6163" y="7518"/>
                      </a:lnTo>
                      <a:lnTo>
                        <a:pt x="5757" y="7611"/>
                      </a:lnTo>
                      <a:lnTo>
                        <a:pt x="5344" y="7673"/>
                      </a:lnTo>
                      <a:lnTo>
                        <a:pt x="4935" y="7708"/>
                      </a:lnTo>
                      <a:lnTo>
                        <a:pt x="4537" y="7716"/>
                      </a:lnTo>
                      <a:lnTo>
                        <a:pt x="4157" y="7709"/>
                      </a:lnTo>
                      <a:lnTo>
                        <a:pt x="3636" y="7673"/>
                      </a:lnTo>
                      <a:lnTo>
                        <a:pt x="2879" y="7573"/>
                      </a:lnTo>
                      <a:lnTo>
                        <a:pt x="1855" y="7396"/>
                      </a:lnTo>
                      <a:lnTo>
                        <a:pt x="1720" y="7386"/>
                      </a:lnTo>
                      <a:lnTo>
                        <a:pt x="1441" y="7327"/>
                      </a:lnTo>
                      <a:lnTo>
                        <a:pt x="1241" y="7256"/>
                      </a:lnTo>
                      <a:lnTo>
                        <a:pt x="1110" y="7197"/>
                      </a:lnTo>
                      <a:lnTo>
                        <a:pt x="980" y="7122"/>
                      </a:lnTo>
                      <a:lnTo>
                        <a:pt x="860" y="7037"/>
                      </a:lnTo>
                      <a:lnTo>
                        <a:pt x="747" y="6938"/>
                      </a:lnTo>
                      <a:lnTo>
                        <a:pt x="642" y="6827"/>
                      </a:lnTo>
                      <a:lnTo>
                        <a:pt x="544" y="6700"/>
                      </a:lnTo>
                      <a:lnTo>
                        <a:pt x="456" y="6558"/>
                      </a:lnTo>
                      <a:lnTo>
                        <a:pt x="418" y="6478"/>
                      </a:lnTo>
                      <a:lnTo>
                        <a:pt x="374" y="6383"/>
                      </a:lnTo>
                      <a:lnTo>
                        <a:pt x="302" y="6191"/>
                      </a:lnTo>
                      <a:lnTo>
                        <a:pt x="250" y="5992"/>
                      </a:lnTo>
                      <a:lnTo>
                        <a:pt x="217" y="5792"/>
                      </a:lnTo>
                      <a:lnTo>
                        <a:pt x="200" y="5590"/>
                      </a:lnTo>
                      <a:lnTo>
                        <a:pt x="200" y="5385"/>
                      </a:lnTo>
                      <a:lnTo>
                        <a:pt x="214" y="5180"/>
                      </a:lnTo>
                      <a:lnTo>
                        <a:pt x="242" y="4979"/>
                      </a:lnTo>
                      <a:lnTo>
                        <a:pt x="304" y="4674"/>
                      </a:lnTo>
                      <a:lnTo>
                        <a:pt x="423" y="4277"/>
                      </a:lnTo>
                      <a:lnTo>
                        <a:pt x="577" y="3887"/>
                      </a:lnTo>
                      <a:lnTo>
                        <a:pt x="753" y="3517"/>
                      </a:lnTo>
                      <a:lnTo>
                        <a:pt x="946" y="3168"/>
                      </a:lnTo>
                      <a:lnTo>
                        <a:pt x="1142" y="2842"/>
                      </a:lnTo>
                      <a:lnTo>
                        <a:pt x="1432" y="2412"/>
                      </a:lnTo>
                      <a:lnTo>
                        <a:pt x="1898" y="1804"/>
                      </a:lnTo>
                      <a:lnTo>
                        <a:pt x="2440" y="1214"/>
                      </a:lnTo>
                      <a:close/>
                    </a:path>
                  </a:pathLst>
                </a:custGeom>
                <a:solidFill>
                  <a:srgbClr val="ECDFF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0" name="Рисунок 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143" y="4093897"/>
                <a:ext cx="386570" cy="386568"/>
              </a:xfrm>
              <a:prstGeom prst="rect">
                <a:avLst/>
              </a:prstGeom>
            </p:spPr>
          </p:pic>
        </p:grpSp>
        <p:sp>
          <p:nvSpPr>
            <p:cNvPr id="18" name="Teardrop 13"/>
            <p:cNvSpPr/>
            <p:nvPr/>
          </p:nvSpPr>
          <p:spPr bwMode="auto">
            <a:xfrm rot="8100000">
              <a:off x="92705" y="2750154"/>
              <a:ext cx="238380" cy="258313"/>
            </a:xfrm>
            <a:prstGeom prst="teardrop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457200" tIns="45720" rIns="91440" bIns="640080" numCol="1" anchor="ctr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4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506876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-27384"/>
            <a:ext cx="864096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ВИДЕНИЕ СТРАТЕГИЧЕСКОГО РАЗВИТИЯ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657984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СТРУКТУРА ВРП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5020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1F497D"/>
                </a:solidFill>
              </a:rPr>
              <a:t>КАКОВА СТРУКТУРА ЭКОНОМИКИ ГОРОДА АСТАНЫ?</a:t>
            </a:r>
            <a:endParaRPr lang="ru-RU" sz="1400" b="1" i="1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347" y="3833290"/>
            <a:ext cx="856895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ОСНОВНЫЕ ПОКАЗАТЕЛИ РЕАЛЬНОГО СЕКТОРА ЭКОНОМИКИ ЗА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ЯНВАРЬ-СЕНТЯБРЬ 2022 ГОДА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87524" y="4101363"/>
          <a:ext cx="8640960" cy="220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66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Валовый региональный продукт,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млрд. тенге*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1912,0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B050"/>
                          </a:solidFill>
                        </a:rPr>
                        <a:t>+4,6%</a:t>
                      </a:r>
                      <a:endParaRPr lang="ru-RU" sz="12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Поступления в местный бюджет, млрд.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424,6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+23,8%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Промышленное производство, млрд.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348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+1,7 %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Объем строительных работ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тыс.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439,4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+3,9%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6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Объем привлеченных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инвестиций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, млрд. тенге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863,5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+11,7%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Введено в действие жилых домов, тыс. кв.м.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1827,5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-11,6%</a:t>
                      </a:r>
                      <a:endParaRPr lang="ru-RU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Выпуск продукции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субъектами МСБ, млрд. тенге*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302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+12,7%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Численность занятых на рынке труда, тыс. человек**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590,2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r>
                        <a:rPr lang="en-US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ru-RU" sz="1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395530" y="1052736"/>
          <a:ext cx="8496950" cy="274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875" y="965761"/>
            <a:ext cx="8568605" cy="28952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077072"/>
            <a:ext cx="8568605" cy="21733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75" y="965761"/>
            <a:ext cx="10081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млрд. тенге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83631" y="3111309"/>
            <a:ext cx="411088" cy="4110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11660" y="3259452"/>
            <a:ext cx="432048" cy="43204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33706" y="3334731"/>
            <a:ext cx="437397" cy="437397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61259" y="1130288"/>
            <a:ext cx="424428" cy="4244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87824" y="2276872"/>
            <a:ext cx="432048" cy="4320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27931" y="1825463"/>
            <a:ext cx="432048" cy="4320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657698" y="1417113"/>
            <a:ext cx="432048" cy="43204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997565"/>
            <a:ext cx="30243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 smtClean="0">
                <a:solidFill>
                  <a:prstClr val="black"/>
                </a:solidFill>
              </a:rPr>
              <a:t>Экономика столицы представлена преимущественно сервисной структурой, на долю которой приходится порядка </a:t>
            </a:r>
            <a:r>
              <a:rPr lang="en-US" sz="1400" dirty="0" smtClean="0">
                <a:solidFill>
                  <a:prstClr val="black"/>
                </a:solidFill>
              </a:rPr>
              <a:t>85</a:t>
            </a:r>
            <a:r>
              <a:rPr lang="ru-RU" sz="1400" dirty="0" smtClean="0">
                <a:solidFill>
                  <a:prstClr val="black"/>
                </a:solidFill>
              </a:rPr>
              <a:t>% ВРП.</a:t>
            </a:r>
          </a:p>
          <a:p>
            <a:pPr indent="361950" algn="just"/>
            <a:r>
              <a:rPr lang="ru-RU" sz="1400" dirty="0" smtClean="0">
                <a:solidFill>
                  <a:prstClr val="black"/>
                </a:solidFill>
              </a:rPr>
              <a:t>Ключевыми драйверами выступают отрасли торговли, транспорта, образования, здравоохранения, связи и иных видов услуг.</a:t>
            </a:r>
          </a:p>
          <a:p>
            <a:pPr indent="361950" algn="just"/>
            <a:r>
              <a:rPr lang="ru-RU" sz="1400" dirty="0" smtClean="0">
                <a:solidFill>
                  <a:prstClr val="black"/>
                </a:solidFill>
              </a:rPr>
              <a:t>К числу торгуемых секторов также относятся сферы строительства и промышленности.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999584"/>
            <a:ext cx="3096344" cy="2717448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23528" y="6237312"/>
            <a:ext cx="324036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*- </a:t>
            </a:r>
            <a:r>
              <a:rPr lang="en-US" sz="1100" dirty="0" smtClean="0">
                <a:solidFill>
                  <a:prstClr val="black"/>
                </a:solidFill>
              </a:rPr>
              <a:t>I </a:t>
            </a:r>
            <a:r>
              <a:rPr lang="kk-KZ" sz="1100" dirty="0" smtClean="0">
                <a:solidFill>
                  <a:prstClr val="black"/>
                </a:solidFill>
              </a:rPr>
              <a:t>квартал </a:t>
            </a:r>
            <a:r>
              <a:rPr lang="ru-RU" sz="1100" dirty="0" smtClean="0">
                <a:solidFill>
                  <a:prstClr val="black"/>
                </a:solidFill>
              </a:rPr>
              <a:t>2022 года, ** - </a:t>
            </a:r>
            <a:r>
              <a:rPr lang="en-US" sz="1100" dirty="0" smtClean="0">
                <a:solidFill>
                  <a:prstClr val="black"/>
                </a:solidFill>
              </a:rPr>
              <a:t>II  </a:t>
            </a:r>
            <a:r>
              <a:rPr lang="ru-RU" sz="1100" dirty="0" smtClean="0">
                <a:solidFill>
                  <a:prstClr val="black"/>
                </a:solidFill>
              </a:rPr>
              <a:t>квартал 2022 года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0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СОЦИАЛЬНЫЕ ПОКАЗАТЕЛИ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95536" y="1772817"/>
          <a:ext cx="8208914" cy="3384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5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379">
                  <a:extLst>
                    <a:ext uri="{9D8B030D-6E8A-4147-A177-3AD203B41FA5}">
                      <a16:colId xmlns:a16="http://schemas.microsoft.com/office/drawing/2014/main" val="1755101807"/>
                    </a:ext>
                  </a:extLst>
                </a:gridCol>
                <a:gridCol w="1088379">
                  <a:extLst>
                    <a:ext uri="{9D8B030D-6E8A-4147-A177-3AD203B41FA5}">
                      <a16:colId xmlns:a16="http://schemas.microsoft.com/office/drawing/2014/main" val="3521609437"/>
                    </a:ext>
                  </a:extLst>
                </a:gridCol>
                <a:gridCol w="1088379">
                  <a:extLst>
                    <a:ext uri="{9D8B030D-6E8A-4147-A177-3AD203B41FA5}">
                      <a16:colId xmlns:a16="http://schemas.microsoft.com/office/drawing/2014/main" val="1035276777"/>
                    </a:ext>
                  </a:extLst>
                </a:gridCol>
              </a:tblGrid>
              <a:tr h="654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(тенге)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Прожиточный минимум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37 389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40 567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42 393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43 877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Минимальный размер пенсии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48 032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53 076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56 526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59 635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Размер государственной базовой пенсионной выплаты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20 191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21 907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22 893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23 694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Минимальный размер заработной платы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60 000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70 000*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70 000*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Месячный расчетный показатель (МРП)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3 180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3 450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3 605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k-KZ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731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445894"/>
            <a:ext cx="8640960" cy="1077218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социальные 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соответствии с </a:t>
            </a:r>
            <a:r>
              <a:rPr lang="kk-KZ" sz="12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Прогнозом социально-экономического развития Республики </a:t>
            </a: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Казахстан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2023-2027 годы от 27 августа 2022 года, протокол № 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31</a:t>
            </a:r>
            <a:endParaRPr lang="ru-RU" sz="12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373216"/>
            <a:ext cx="82089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*- в соответствии с Посланием Главы государства народу Казахстана от 1 сентября 2022 года «Справедливое Государство. Единая нация. Благополучное общество» минимальный размер заработной платы увеличился до 70 000 тенге.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65156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ГРАЖДАНСКИЙ БЮДЖЕТ ГОРОДА АСТАНЫ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2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9" y="3697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ЗА СЧЕТ КАКИХ ДОХОДОВ ФОРМИРУЕТСЯ БЮДЖЕТ?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8645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i="1" dirty="0" smtClean="0"/>
          </a:p>
          <a:p>
            <a:pPr algn="just"/>
            <a:r>
              <a:rPr lang="ru-RU" i="1" dirty="0" smtClean="0"/>
              <a:t>При </a:t>
            </a:r>
            <a:r>
              <a:rPr lang="ru-RU" i="1" dirty="0"/>
              <a:t>формировании проекта бюджета на 2023-2025 годы соблюдены принципы  Бюджетного законодательства.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6456" y="4365104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4648" y="43651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ДЕФИЦИТ (ПРОФИЦИТ) БЮДЖЕТА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28816"/>
              </p:ext>
            </p:extLst>
          </p:nvPr>
        </p:nvGraphicFramePr>
        <p:xfrm>
          <a:off x="395536" y="836713"/>
          <a:ext cx="8496942" cy="3240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7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5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СТРУКТУРА ДОХОДОВ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уточ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. 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192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тенге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тенге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млн.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Доходы бюджета столицы, в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889 071,4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527 351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562 064,5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599 367,2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03">
                <a:tc>
                  <a:txBody>
                    <a:bodyPr/>
                    <a:lstStyle/>
                    <a:p>
                      <a:r>
                        <a:rPr lang="ru-RU" sz="1050" smtClean="0">
                          <a:solidFill>
                            <a:schemeClr val="tx1"/>
                          </a:solidFill>
                        </a:rPr>
                        <a:t>Трансферты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236 926,9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26,6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5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Налоговые поступления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503 142,5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56,6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524 536,5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99,5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559 349,5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596 652,2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8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Неналоговые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поступления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13 886,2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0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Поступления от продажи основного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капитала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24 342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2 400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300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2 300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82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Погашение бюджетных кредитов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15 328,7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2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88668"/>
            <a:ext cx="561662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65064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ГРАЖДАНСКИЙ БЮДЖЕТ ГОРОДА АСТАНЫ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2"/>
            <a:ext cx="86409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СТРУКТУРА ДОХОДНОЙ ЧАСТИ МЕСТНОГО БЮДЖЕТА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948" y="369784"/>
            <a:ext cx="562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КАКОВА СТРУКТУРА КАТЕГОРИЙ БЮДЖЕТНЫХ ДОХОДОВ ЗА 202</a:t>
            </a:r>
            <a:r>
              <a:rPr lang="en-US" sz="1400" b="1" i="1" dirty="0" smtClean="0">
                <a:solidFill>
                  <a:schemeClr val="tx2"/>
                </a:solidFill>
              </a:rPr>
              <a:t>3</a:t>
            </a:r>
            <a:r>
              <a:rPr lang="ru-RU" sz="1400" b="1" i="1" dirty="0" smtClean="0">
                <a:solidFill>
                  <a:schemeClr val="tx2"/>
                </a:solidFill>
              </a:rPr>
              <a:t> ГОД?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949" y="752862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Налоговые </a:t>
            </a:r>
          </a:p>
          <a:p>
            <a:pPr algn="ctr"/>
            <a:r>
              <a:rPr lang="ru-RU" sz="1400" dirty="0" smtClean="0"/>
              <a:t>поступления</a:t>
            </a:r>
            <a:endParaRPr lang="ru-RU" sz="1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-135861" y="1290404"/>
            <a:ext cx="3290479" cy="4701750"/>
            <a:chOff x="-16905" y="1311635"/>
            <a:chExt cx="3290479" cy="4701750"/>
          </a:xfrm>
        </p:grpSpPr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1265141006"/>
                </p:ext>
              </p:extLst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86500" y="1311635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524 536,5 млн. тенге</a:t>
              </a:r>
              <a:endParaRPr lang="ru-RU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3574" y="751373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Неналоговые </a:t>
            </a:r>
          </a:p>
          <a:p>
            <a:pPr algn="ctr"/>
            <a:r>
              <a:rPr lang="ru-RU" sz="1400" dirty="0" smtClean="0"/>
              <a:t>поступления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4198" y="749884"/>
            <a:ext cx="26688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Поступления от продажи основного капитала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950" y="12904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73574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8890" y="1273104"/>
            <a:ext cx="2668860" cy="48749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033017" y="1290404"/>
            <a:ext cx="3290479" cy="4684450"/>
            <a:chOff x="-16905" y="1328935"/>
            <a:chExt cx="3290479" cy="4684450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3124512210"/>
                </p:ext>
              </p:extLst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85974" y="1328935"/>
              <a:ext cx="20882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415 млн. тенге</a:t>
              </a:r>
              <a:endParaRPr lang="ru-RU" sz="1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31160" y="1290404"/>
            <a:ext cx="3290479" cy="4586312"/>
            <a:chOff x="-16905" y="1427073"/>
            <a:chExt cx="3290479" cy="4586312"/>
          </a:xfrm>
        </p:grpSpPr>
        <p:graphicFrame>
          <p:nvGraphicFramePr>
            <p:cNvPr id="20" name="Диаграмма 19"/>
            <p:cNvGraphicFramePr/>
            <p:nvPr>
              <p:extLst>
                <p:ext uri="{D42A27DB-BD31-4B8C-83A1-F6EECF244321}">
                  <p14:modId xmlns:p14="http://schemas.microsoft.com/office/powerpoint/2010/main" val="190882264"/>
                </p:ext>
              </p:extLst>
            </p:nvPr>
          </p:nvGraphicFramePr>
          <p:xfrm>
            <a:off x="-16905" y="1484784"/>
            <a:ext cx="3290479" cy="452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68151" y="1427073"/>
              <a:ext cx="2016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2 400 млн. тенге</a:t>
              </a:r>
              <a:endParaRPr lang="ru-RU" sz="1400" dirty="0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8AAA3-00E3-45F1-B7BC-E930D4F66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2550" y="0"/>
            <a:ext cx="906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prstClr val="white"/>
                </a:solidFill>
                <a:cs typeface="Arial" charset="0"/>
              </a:rPr>
              <a:t>УПРАВЛЕНИЕ СТРОИТЕЛЬСТВА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8320" y="44624"/>
            <a:ext cx="8572152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Расходы бюджета города </a:t>
            </a:r>
            <a:r>
              <a:rPr lang="ru-RU" altLang="ru-RU" sz="1800" dirty="0" smtClean="0">
                <a:solidFill>
                  <a:prstClr val="white"/>
                </a:solidFill>
                <a:cs typeface="Arial" charset="0"/>
              </a:rPr>
              <a:t>Астаны </a:t>
            </a:r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в разрезе функциональных групп</a:t>
            </a:r>
            <a:endParaRPr lang="ru-RU" altLang="ru-RU" sz="1800" dirty="0" smtClean="0">
              <a:solidFill>
                <a:prstClr val="white"/>
              </a:solidFill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149859"/>
              </p:ext>
            </p:extLst>
          </p:nvPr>
        </p:nvGraphicFramePr>
        <p:xfrm>
          <a:off x="125424" y="533376"/>
          <a:ext cx="8839064" cy="6172724"/>
        </p:xfrm>
        <a:graphic>
          <a:graphicData uri="http://schemas.openxmlformats.org/drawingml/2006/table">
            <a:tbl>
              <a:tblPr/>
              <a:tblGrid>
                <a:gridCol w="36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6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Функциональная группа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Уточненный </a:t>
                      </a:r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бюджет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Прогноз бюджета на 2023-2025 годы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II.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Затраты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786 696 196,6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505 322 925,0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520 533 864,0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592 508 752,0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Государственные услуги общего характера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18 964 004,0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10 536 437,0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10 780 672,0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10 964 962,0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Оборона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4 373 108,0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1 343 002,0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1 804 164,0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1 273 389,0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Общественный порядок, безопасность, правовая, судебная, уголовно-исполнительная деятельность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25 240 079,0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19 683 156,0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19 490 575,0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19 968 362,0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183 462 717,0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199 500 973,0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218 258 382,0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250 903 933,0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22 242 438,0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16 627 059,0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16 675 898,0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15 758 857,0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Социальная помощь и социальное обеспечение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27 439 356,0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23 492 268,0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22 455 006,0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24 185 849,0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200 674 506,6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65 530 616,0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69 770 598,0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73 881 055,0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Культура, спорт, туризм и информационное пространство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36 928 933,0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20 982 364,0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20 531 914,0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22 441 624,0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Топливно-энергетический комплекс и недропользование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75 446 267,0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2 798 631,0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2 021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280,0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2 420 161,0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4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3 310 386,0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2 326 430,0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2 326 040,0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326 120,0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Промышленность, архитектурная, градостроительная и строительная деятельность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2 074 481,0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1 265 285,0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1 089 348,0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1 090 913,0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Транспорт и коммуникации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81 499 065,0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21 257 225,0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15 912 345,0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46 661 885,0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36 512 816,2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36 931 489,0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831 750,0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29 412 120,0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Обслуживание долга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3 924 166,0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3 947 990,0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3 221 205,0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2 919 522,0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Трансферты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64 603 873,8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79 100 000,0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87 364 687,0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88 300 000,0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Times New Roman"/>
                        </a:rPr>
                        <a:t>III. </a:t>
                      </a:r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Чистое бюджетное кредитование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23 780 259,0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Бюджетные кредиты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39 108 976,0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32 300 000,0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2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Сельское, водное, лесное, рыбное хозяйство, особо охраняемые природные территории, охрана окружающей среды и животного мира, земельные отношения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6 308 976,0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500 000,0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1 000 000,0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IV. Сальдо по операциям с финансовыми активами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442 154,0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Приобретение финансовых активов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/>
                        </a:rPr>
                        <a:t> 442 154,0</a:t>
                      </a:r>
                      <a:endParaRPr lang="ru-RU" sz="11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Транспорт и коммуникации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7 551 554,0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Прочие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10 890 600,0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effectLst/>
                          <a:latin typeface="Times New Roman"/>
                        </a:rPr>
                        <a:t>V. </a:t>
                      </a:r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Дефицит (профицит) бюджета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-50 620 885,6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18 346 206,0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39 530 664,0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4 858 422,0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8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VI. Финансирование дефицита (использование профицита) бюджета 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50 620 885,6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-18 346 206,0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-39 530 664,0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-4 858 422,0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4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Погашение займов</a:t>
                      </a:r>
                    </a:p>
                  </a:txBody>
                  <a:tcPr marL="4846" marR="4846" marT="48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-44 824 032,0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-18 346 206,0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39 530 664,0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-4 858 422,0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5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4139</TotalTime>
  <Words>5425</Words>
  <Application>Microsoft Office PowerPoint</Application>
  <PresentationFormat>Экран (4:3)</PresentationFormat>
  <Paragraphs>1330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Бабкин</dc:creator>
  <cp:lastModifiedBy>Гульжанат Сайлаубек</cp:lastModifiedBy>
  <cp:revision>554</cp:revision>
  <cp:lastPrinted>2022-10-14T12:22:21Z</cp:lastPrinted>
  <dcterms:created xsi:type="dcterms:W3CDTF">2020-01-17T05:11:11Z</dcterms:created>
  <dcterms:modified xsi:type="dcterms:W3CDTF">2022-10-14T12:25:46Z</dcterms:modified>
</cp:coreProperties>
</file>