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46" r:id="rId1"/>
  </p:sldMasterIdLst>
  <p:notesMasterIdLst>
    <p:notesMasterId r:id="rId6"/>
  </p:notesMasterIdLst>
  <p:handoutMasterIdLst>
    <p:handoutMasterId r:id="rId7"/>
  </p:handoutMasterIdLst>
  <p:sldIdLst>
    <p:sldId id="1078" r:id="rId2"/>
    <p:sldId id="1096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377" autoAdjust="0"/>
  </p:normalViewPr>
  <p:slideViewPr>
    <p:cSldViewPr>
      <p:cViewPr varScale="1">
        <p:scale>
          <a:sx n="78" d="100"/>
          <a:sy n="78" d="100"/>
        </p:scale>
        <p:origin x="-1368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2005856515373348"/>
          <c:y val="0.22123893805309763"/>
          <c:w val="0.76281112737920964"/>
          <c:h val="0.56194690265486813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"/>
                  <c:y val="1.9596588033428419E-4"/>
                </c:manualLayout>
              </c:layout>
              <c:showCatName val="1"/>
            </c:dLbl>
            <c:dLbl>
              <c:idx val="1"/>
              <c:layout>
                <c:manualLayout>
                  <c:x val="-5.4584026736717705E-3"/>
                  <c:y val="1.4109543384068449E-2"/>
                </c:manualLayout>
              </c:layout>
              <c:showCatName val="1"/>
            </c:dLbl>
            <c:dLbl>
              <c:idx val="10"/>
              <c:layout>
                <c:manualLayout>
                  <c:x val="-1.8194675578905887E-3"/>
                  <c:y val="7.0547716920342316E-3"/>
                </c:manualLayout>
              </c:layout>
              <c:showCatName val="1"/>
            </c:dLbl>
            <c:showCatName val="1"/>
            <c:showLeaderLines val="1"/>
          </c:dLbls>
          <c:cat>
            <c:numRef>
              <c:f>Sheet1!$B$1:$L$1</c:f>
              <c:numCache>
                <c:formatCode>0</c:formatCode>
                <c:ptCount val="11"/>
                <c:pt idx="0" formatCode="General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Sheet1!$B$2:$L$2</c:f>
              <c:numCache>
                <c:formatCode>0.0</c:formatCode>
                <c:ptCount val="11"/>
                <c:pt idx="0">
                  <c:v>0.4</c:v>
                </c:pt>
                <c:pt idx="1">
                  <c:v>74.3</c:v>
                </c:pt>
                <c:pt idx="2">
                  <c:v>0.4</c:v>
                </c:pt>
                <c:pt idx="3">
                  <c:v>2.2000000000000002</c:v>
                </c:pt>
                <c:pt idx="4">
                  <c:v>0.1</c:v>
                </c:pt>
                <c:pt idx="5">
                  <c:v>0.5</c:v>
                </c:pt>
                <c:pt idx="6">
                  <c:v>3</c:v>
                </c:pt>
                <c:pt idx="7">
                  <c:v>0.1</c:v>
                </c:pt>
                <c:pt idx="8">
                  <c:v>3</c:v>
                </c:pt>
                <c:pt idx="9">
                  <c:v>12.7</c:v>
                </c:pt>
                <c:pt idx="10">
                  <c:v>3.3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1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Ескелд</a:t>
            </a:r>
            <a:r>
              <a:rPr lang="kk-KZ" sz="18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kk-KZ" sz="1800" baseline="0" dirty="0" smtClean="0">
                <a:latin typeface="Times New Roman" pitchFamily="18" charset="0"/>
                <a:cs typeface="Times New Roman" pitchFamily="18" charset="0"/>
              </a:rPr>
              <a:t> ауданының білім бөлімінің</a:t>
            </a:r>
            <a:r>
              <a:rPr lang="ru-RU" sz="1800" baseline="0" dirty="0" smtClean="0">
                <a:latin typeface="Times New Roman" pitchFamily="18" charset="0"/>
                <a:cs typeface="Times New Roman" pitchFamily="18" charset="0"/>
              </a:rPr>
              <a:t>» ММ                                                 бюджет</a:t>
            </a:r>
            <a:r>
              <a:rPr lang="kk-KZ" sz="1800" baseline="0" dirty="0" smtClean="0">
                <a:latin typeface="Times New Roman" pitchFamily="18" charset="0"/>
                <a:cs typeface="Times New Roman" pitchFamily="18" charset="0"/>
              </a:rPr>
              <a:t>інің 2019-2021 жылдардағы шығындары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6258730284130583"/>
          <c:y val="0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9545352638355368E-2"/>
          <c:y val="0.11210467020467944"/>
          <c:w val="0.90011690200089267"/>
          <c:h val="0.8172742197322485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 жыл</c:v>
                </c:pt>
                <c:pt idx="1">
                  <c:v>2020 жыл</c:v>
                </c:pt>
                <c:pt idx="2">
                  <c:v>2021  жыл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5075154</c:v>
                </c:pt>
                <c:pt idx="1">
                  <c:v>5372231</c:v>
                </c:pt>
                <c:pt idx="2">
                  <c:v>5613341</c:v>
                </c:pt>
              </c:numCache>
            </c:numRef>
          </c:val>
        </c:ser>
        <c:shape val="box"/>
        <c:axId val="85723008"/>
        <c:axId val="85724544"/>
        <c:axId val="0"/>
      </c:bar3DChart>
      <c:catAx>
        <c:axId val="85723008"/>
        <c:scaling>
          <c:orientation val="minMax"/>
        </c:scaling>
        <c:axPos val="b"/>
        <c:tickLblPos val="nextTo"/>
        <c:crossAx val="85724544"/>
        <c:crosses val="autoZero"/>
        <c:auto val="1"/>
        <c:lblAlgn val="ctr"/>
        <c:lblOffset val="100"/>
      </c:catAx>
      <c:valAx>
        <c:axId val="85724544"/>
        <c:scaling>
          <c:orientation val="minMax"/>
        </c:scaling>
        <c:axPos val="l"/>
        <c:numFmt formatCode="General" sourceLinked="1"/>
        <c:tickLblPos val="nextTo"/>
        <c:crossAx val="857230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914402"/>
            <a:ext cx="222885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914402"/>
            <a:ext cx="652145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32111" y="1859758"/>
            <a:ext cx="437859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514600"/>
            <a:ext cx="437859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429566" y="1108077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671145" y="5359769"/>
            <a:ext cx="168402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400" y="1176997"/>
            <a:ext cx="2397252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50300" y="6356351"/>
            <a:ext cx="660400" cy="365125"/>
          </a:xfrm>
        </p:spPr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0319" y="5816600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746625" y="6219826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0319" y="-7144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746625" y="-7144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95300" y="1935480"/>
            <a:ext cx="89154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585200" y="6356351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0602" y="202408"/>
            <a:ext cx="9945594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  <p:sldLayoutId id="2147483958" r:id="rId12"/>
    <p:sldLayoutId id="2147483959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2520" y="1412776"/>
            <a:ext cx="8856984" cy="2520280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algn="ctr"/>
            <a:r>
              <a:rPr lang="kk-KZ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Ескелді ауданының</a:t>
            </a:r>
            <a:br>
              <a:rPr lang="kk-KZ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 бөлімінің</a:t>
            </a:r>
            <a:r>
              <a:rPr lang="en-US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жылға </a:t>
            </a:r>
            <a:br>
              <a:rPr lang="kk-KZ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арналған бюджетінің                  азаматтық бюджеті</a:t>
            </a:r>
            <a:endParaRPr lang="ru-RU" sz="4000" i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9" y="5229201"/>
            <a:ext cx="309634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Қарабұлақ ауылы 2019 ж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95300" y="548680"/>
            <a:ext cx="8915400" cy="1152128"/>
          </a:xfrm>
        </p:spPr>
        <p:txBody>
          <a:bodyPr>
            <a:normAutofit/>
          </a:bodyPr>
          <a:lstStyle/>
          <a:p>
            <a:endParaRPr lang="ru-RU" sz="1800" dirty="0">
              <a:cs typeface="Times New Roman" pitchFamily="18" charset="0"/>
            </a:endParaRPr>
          </a:p>
        </p:txBody>
      </p:sp>
      <p:graphicFrame>
        <p:nvGraphicFramePr>
          <p:cNvPr id="11" name="Object 105"/>
          <p:cNvGraphicFramePr>
            <a:graphicFrameLocks noGrp="1" noChangeAspect="1"/>
          </p:cNvGraphicFramePr>
          <p:nvPr>
            <p:ph sz="half" idx="1"/>
          </p:nvPr>
        </p:nvGraphicFramePr>
        <p:xfrm>
          <a:off x="495300" y="1920875"/>
          <a:ext cx="3809628" cy="443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5035550" y="1700808"/>
            <a:ext cx="4375150" cy="4654117"/>
          </a:xfrm>
        </p:spPr>
        <p:txBody>
          <a:bodyPr>
            <a:noAutofit/>
          </a:bodyPr>
          <a:lstStyle/>
          <a:p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1. бөлімді ұстап тұруға -0,4%</a:t>
            </a:r>
          </a:p>
          <a:p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2. жалпы білім беру мекемелерін 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ұстауға-74,3%</a:t>
            </a:r>
            <a:endParaRPr lang="kk-K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3. білім беру жүйесін ақпараттандыру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-0,4%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4. б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ілім беру мекемелері  үшін оқулықтар мен оқу-әдістемелік кешендерді сатып алу және жеткізу»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2,2%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мемлекеттік органдардың күрделі шығындары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-0,1%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жетім баланы және ата-аналарының қамқорыңсыз қалған баланы күтіп ұстауға асыраушыларына ай сайынғы ақшалай қаражат төлемдері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-0,5%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мектепке дейінгі білім беру ұйымдарына мемлекеттік білім беру тапсырысын іске асыруға аудандардың бюджеттеріне берілетін ағымдағы нысаналы трансферттер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-3,0%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жетім балалар мен ата-анасының қамқорлығынсыз қалған балаларды отбасылық типтегі балалар үйлеріне және асырап алушыларға мемлекеттік қолдау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-0,1%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мектепке дейінгі білім беру ұйымдарына мемлекеттік білім беру тапсырысын іске асыру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-3,0%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ведомствалық бағыныстағы мемлекеттік мекемелердің және ұйымдарының күрделі шығыстары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-12,7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Ауыл-Ел Бесігі жобасы аясында ауылдық жерлердегі әлеуметтік және инженерлік инфрақұрлым бойынша шараларды жүзеге асыруға берілетін ағымдағы нысаналы трансферттер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-3,3%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352600" y="836712"/>
            <a:ext cx="79930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Ескелді ауданының білім бөлімінің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» ММ </a:t>
            </a: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 2019 жылғы бюджетінің                             үлес салмақтары. Барлығы – </a:t>
            </a: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5 075 154,0теңге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Ескелді ауданының білім бөлімінің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» ММ</a:t>
            </a:r>
            <a:endParaRPr lang="kk-KZ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2019-2021 жылдарда бөлінген бюджет қаражаты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98567344"/>
              </p:ext>
            </p:extLst>
          </p:nvPr>
        </p:nvGraphicFramePr>
        <p:xfrm>
          <a:off x="488504" y="548679"/>
          <a:ext cx="9001000" cy="6023586"/>
        </p:xfrm>
        <a:graphic>
          <a:graphicData uri="http://schemas.openxmlformats.org/drawingml/2006/table">
            <a:tbl>
              <a:tblPr/>
              <a:tblGrid>
                <a:gridCol w="56166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277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мың.теңге</a:t>
                      </a: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23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Бағдарламаның атауы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жыл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жыл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жыл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94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БАРЛЫҒЫ: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5075154,0</a:t>
                      </a:r>
                      <a:endParaRPr kumimoji="0" lang="kk-KZ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5372231,0</a:t>
                      </a:r>
                      <a:endParaRPr kumimoji="0" lang="kk-KZ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5613341,0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9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«Жергілікті деңгейде білім беру саласындағы мемлекеттік саясатты іске асыру жөніндегі қызметтер»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21229,0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18516,0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19240,0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24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«Жалпы білім беру»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3770447,0</a:t>
                      </a:r>
                      <a:endParaRPr lang="kk-KZ" sz="1200" b="0" i="0" u="none" strike="noStrike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4995382,0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5210685,0</a:t>
                      </a:r>
                      <a:endParaRPr lang="kk-K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10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«Ауданның  мемлекеттік мекемелерінде білім беру жүйесін ақпараттандыру»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22787,0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13800,0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14766,0</a:t>
                      </a:r>
                      <a:endParaRPr lang="ru-RU" sz="1200" b="0" i="0" u="none" strike="noStrike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9375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«Ауданның мемлекеттік білім беру мекемелері  үшін оқулықтар мен оқу-әдістемелік кешендерді сатып алу және жеткізу»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113757,0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81565,0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87275,0</a:t>
                      </a:r>
                      <a:endParaRPr lang="ru-RU" sz="1200" b="0" i="0" u="none" strike="noStrike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2167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«Мемлекеттік органдардың күрделі шығындары»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118,0</a:t>
                      </a:r>
                      <a:endParaRPr lang="ru-RU" sz="1200" b="0" i="0" u="none" strike="noStrike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790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«Жетім баланы және ата-аналарының қамқорыңсыз қалған баланы күтіп ұстауға асыраушыларына ай сайынғы ақшалай қаражат төлемдері»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24251,0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24440,0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26151,0</a:t>
                      </a:r>
                      <a:endParaRPr lang="ru-RU" sz="1200" b="0" i="0" u="none" strike="noStrike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079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«Мектепке дейінгі білім беру ұйымдарына мемлекеттік білім беру тапсырысын іске асыруға аудандардың бюджеттеріне берілетін ағымдағы нысаналы трансферттер»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151642,0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679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«Жетім балалар мен ата-анасының қамқорлығынсыз қалған балаларды отбасылық типтегі балалар үйлеріне және асырап алушыларға мемлекеттік қолдау»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5742,0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11084,0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11860,0</a:t>
                      </a:r>
                      <a:endParaRPr lang="ru-RU" sz="1200" b="0" i="0" u="none" strike="noStrike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712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«Мектепке дейінгі білім беру ұйымдарына мемлекеттік білім беру тапсырысын іске асыру»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153536,0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132339,0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141603,0</a:t>
                      </a:r>
                      <a:endParaRPr lang="ru-RU" sz="1200" b="0" i="0" u="none" strike="noStrike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399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«Ведомствалық бағыныстағы мемлекеттік мекемелердің және ұйымдарының күрделі шығыстары»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646021,0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94995,0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101645,0</a:t>
                      </a:r>
                      <a:endParaRPr lang="ru-RU" sz="1200" b="0" i="0" u="none" strike="noStrike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713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«Ауыл-Ел Бесігі жобасы аясында ауылдық жерлердегі әлеуметтік және инженерлік инфрақұрлым бойынша шараларды жүзеге асыруға берілетін ағымдағы нысаналы трансферттер»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165492,0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117303952"/>
              </p:ext>
            </p:extLst>
          </p:nvPr>
        </p:nvGraphicFramePr>
        <p:xfrm>
          <a:off x="272480" y="2060848"/>
          <a:ext cx="936682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26358</TotalTime>
  <Words>404</Words>
  <Application>Microsoft Office PowerPoint</Application>
  <PresentationFormat>Лист A4 (210x297 мм)</PresentationFormat>
  <Paragraphs>71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Ескелді ауданының білім бөлімінің 2019 жылға  арналған бюджетінің                  азаматтық бюджеті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1944</cp:revision>
  <cp:lastPrinted>2016-07-20T11:16:55Z</cp:lastPrinted>
  <dcterms:created xsi:type="dcterms:W3CDTF">2004-02-06T14:47:15Z</dcterms:created>
  <dcterms:modified xsi:type="dcterms:W3CDTF">2020-02-28T04:34:09Z</dcterms:modified>
</cp:coreProperties>
</file>