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442" r:id="rId2"/>
    <p:sldId id="460" r:id="rId3"/>
    <p:sldId id="458" r:id="rId4"/>
    <p:sldId id="462" r:id="rId5"/>
    <p:sldId id="482" r:id="rId6"/>
    <p:sldId id="471" r:id="rId7"/>
    <p:sldId id="465" r:id="rId8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72" autoAdjust="0"/>
  </p:normalViewPr>
  <p:slideViewPr>
    <p:cSldViewPr snapToGrid="0">
      <p:cViewPr>
        <p:scale>
          <a:sx n="63" d="100"/>
          <a:sy n="63" d="100"/>
        </p:scale>
        <p:origin x="-1068" y="-21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1674677891233315E-2"/>
          <c:y val="0.1141424889456386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19775.7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28645.7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24031.8</c:v>
                </c:pt>
              </c:numCache>
            </c:numRef>
          </c:val>
        </c:ser>
        <c:axId val="104030592"/>
        <c:axId val="104032128"/>
      </c:barChart>
      <c:catAx>
        <c:axId val="1040305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04032128"/>
        <c:crosses val="autoZero"/>
        <c:auto val="1"/>
        <c:lblAlgn val="ctr"/>
        <c:lblOffset val="100"/>
      </c:catAx>
      <c:valAx>
        <c:axId val="10403212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04030592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6975308641975325E-2"/>
          <c:y val="1.7718608565043835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>
        <c:manualLayout>
          <c:layoutTarget val="inner"/>
          <c:xMode val="edge"/>
          <c:yMode val="edge"/>
          <c:x val="2.8205128205128206E-2"/>
          <c:y val="9.3487582669187622E-2"/>
          <c:w val="0.97179487179487245"/>
          <c:h val="0.799656558887585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2"/>
              <c:tx>
                <c:rich>
                  <a:bodyPr/>
                  <a:lstStyle/>
                  <a:p>
                    <a:r>
                      <a:rPr lang="kk-KZ" dirty="0" smtClean="0"/>
                      <a:t>3282</a:t>
                    </a:r>
                    <a:r>
                      <a:rPr lang="en-US" dirty="0" smtClean="0"/>
                      <a:t>,</a:t>
                    </a:r>
                    <a:r>
                      <a:rPr lang="kk-KZ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kk-KZ" smtClean="0"/>
                      <a:t>2349</a:t>
                    </a:r>
                    <a:r>
                      <a:rPr lang="en-US" smtClean="0"/>
                      <a:t>,</a:t>
                    </a:r>
                    <a:r>
                      <a:rPr lang="kk-KZ" smtClean="0"/>
                      <a:t>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5632.6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7533.7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7193.7</c:v>
                </c:pt>
              </c:numCache>
            </c:numRef>
          </c:val>
        </c:ser>
        <c:dLbls>
          <c:showVal val="1"/>
        </c:dLbls>
        <c:overlap val="-25"/>
        <c:axId val="104651392"/>
        <c:axId val="104653184"/>
      </c:barChart>
      <c:catAx>
        <c:axId val="104651392"/>
        <c:scaling>
          <c:orientation val="minMax"/>
        </c:scaling>
        <c:axPos val="b"/>
        <c:numFmt formatCode="General" sourceLinked="1"/>
        <c:majorTickMark val="none"/>
        <c:tickLblPos val="nextTo"/>
        <c:crossAx val="104653184"/>
        <c:crosses val="autoZero"/>
        <c:auto val="1"/>
        <c:lblAlgn val="ctr"/>
        <c:lblOffset val="100"/>
      </c:catAx>
      <c:valAx>
        <c:axId val="104653184"/>
        <c:scaling>
          <c:orientation val="minMax"/>
        </c:scaling>
        <c:delete val="1"/>
        <c:axPos val="l"/>
        <c:numFmt formatCode="#,##0.0" sourceLinked="1"/>
        <c:tickLblPos val="none"/>
        <c:crossAx val="104651392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0.10362</cdr:x>
      <cdr:y>0.3226</cdr:y>
    </cdr:from>
    <cdr:to>
      <cdr:x>0.27769</cdr:x>
      <cdr:y>0.39202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026460" y="157325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0.33529</cdr:x>
      <cdr:y>0.27946</cdr:y>
    </cdr:from>
    <cdr:to>
      <cdr:x>0.50937</cdr:x>
      <cdr:y>0.34888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21383" y="1362871"/>
          <a:ext cx="172443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0.56498</cdr:x>
      <cdr:y>0.26401</cdr:y>
    </cdr:from>
    <cdr:to>
      <cdr:x>0.73905</cdr:x>
      <cdr:y>0.33153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596692" y="1323736"/>
          <a:ext cx="17243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0.79919</cdr:x>
      <cdr:y>0.10181</cdr:y>
    </cdr:from>
    <cdr:to>
      <cdr:x>0.96769</cdr:x>
      <cdr:y>0.16933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7916761" y="510466"/>
          <a:ext cx="16691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1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8288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1992086"/>
            <a:ext cx="4992555" cy="3135085"/>
          </a:xfrm>
        </p:spPr>
        <p:txBody>
          <a:bodyPr>
            <a:noAutofit/>
          </a:bodyPr>
          <a:lstStyle/>
          <a:p>
            <a:pPr algn="l"/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b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жылдық азаматтық бюджетінің орындалуы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92827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а.Қазақстан</a:t>
            </a: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2020ж.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8142515" cy="181587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kk-KZ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дық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 бойынша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округінің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24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2158282" cy="1992260"/>
          </a:xfrm>
          <a:prstGeom prst="rect">
            <a:avLst/>
          </a:prstGeom>
        </p:spPr>
      </p:pic>
      <p:pic>
        <p:nvPicPr>
          <p:cNvPr id="25" name="Picture 2" descr="http://wpc-spb.ru/wp-content/uploads/2016/12/%D1%87%D0%B5%D0%BB%D0%BE%D0%B2%D0%B5%D1%87%D0%B5%D0%BA-%D1%81-%D0%BA%D0%B0%D1%80%D0%B0%D0%BD%D0%B4%D0%B0%D1%88%D0%BE%D0%BC-768x11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373" y="4005064"/>
            <a:ext cx="1488569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ятиугольник 28"/>
          <p:cNvSpPr/>
          <p:nvPr/>
        </p:nvSpPr>
        <p:spPr>
          <a:xfrm>
            <a:off x="1949116" y="1772816"/>
            <a:ext cx="7956884" cy="1800200"/>
          </a:xfrm>
          <a:prstGeom prst="homePlate">
            <a:avLst/>
          </a:prstGeom>
          <a:solidFill>
            <a:srgbClr val="66CCFF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ТҮСІМДЕР</a:t>
            </a:r>
          </a:p>
          <a:p>
            <a:pPr lvl="0" algn="ctr"/>
            <a:r>
              <a:rPr lang="ru-RU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26329,4 млн. те</a:t>
            </a:r>
            <a:r>
              <a:rPr lang="kk-KZ" altLang="ru-RU" sz="4800" b="1" dirty="0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ң</a:t>
            </a:r>
            <a:r>
              <a:rPr lang="ru-RU" altLang="ru-RU" sz="4800" b="1" dirty="0" err="1" smtClean="0">
                <a:ln w="0"/>
                <a:solidFill>
                  <a:srgbClr val="0A259A"/>
                </a:solidFill>
                <a:latin typeface="Arial" pitchFamily="34" charset="0"/>
                <a:cs typeface="Arial" pitchFamily="34" charset="0"/>
                <a:sym typeface="Myriad Pro Semibold"/>
              </a:rPr>
              <a:t>ге</a:t>
            </a:r>
            <a:endParaRPr lang="ru-RU" altLang="ru-RU" sz="4800" b="1" dirty="0" smtClean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8773" y="4118257"/>
            <a:ext cx="7956884" cy="1800200"/>
          </a:xfrm>
          <a:prstGeom prst="homePlate">
            <a:avLst/>
          </a:prstGeom>
          <a:solidFill>
            <a:srgbClr val="0A259A"/>
          </a:solidFill>
          <a:ln>
            <a:solidFill>
              <a:srgbClr val="0A259A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ШЫҒЫНДАР</a:t>
            </a:r>
          </a:p>
          <a:p>
            <a:pPr algn="ctr"/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26518,5 </a:t>
            </a:r>
            <a:r>
              <a:rPr lang="ru-RU" altLang="ru-RU" sz="48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млн. </a:t>
            </a:r>
            <a:r>
              <a:rPr lang="ru-RU" altLang="ru-RU" sz="48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Myriad Pro Semibold"/>
              </a:rPr>
              <a:t>теңге</a:t>
            </a:r>
            <a:endParaRPr lang="ru-RU" altLang="ru-RU" sz="4800" b="1" dirty="0" smtClean="0">
              <a:ln w="0"/>
              <a:solidFill>
                <a:schemeClr val="bg1"/>
              </a:solidFill>
              <a:latin typeface="Arial" pitchFamily="34" charset="0"/>
              <a:cs typeface="Arial" pitchFamily="34" charset="0"/>
              <a:sym typeface="Myriad Pro Semibold"/>
            </a:endParaRPr>
          </a:p>
        </p:txBody>
      </p:sp>
      <p:cxnSp>
        <p:nvCxnSpPr>
          <p:cNvPr id="18" name="AutoShape 249"/>
          <p:cNvCxnSpPr>
            <a:cxnSpLocks noChangeShapeType="1"/>
          </p:cNvCxnSpPr>
          <p:nvPr/>
        </p:nvCxnSpPr>
        <p:spPr bwMode="auto">
          <a:xfrm flipV="1">
            <a:off x="0" y="6127669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AutoShape 249"/>
          <p:cNvCxnSpPr>
            <a:cxnSpLocks noChangeShapeType="1"/>
          </p:cNvCxnSpPr>
          <p:nvPr/>
        </p:nvCxnSpPr>
        <p:spPr bwMode="auto">
          <a:xfrm flipV="1">
            <a:off x="0" y="1755570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6774020"/>
              </p:ext>
            </p:extLst>
          </p:nvPr>
        </p:nvGraphicFramePr>
        <p:xfrm>
          <a:off x="1" y="1743595"/>
          <a:ext cx="8237083" cy="260302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646551"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6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2018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2019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2020 </a:t>
                      </a:r>
                      <a:r>
                        <a:rPr lang="ru-RU" sz="16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жылға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ОБЛЫС БЮДЖЕТІНІҢ ТҮСІМДЕРІ: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19775,7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28645,7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26329,4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Салық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түсімдері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5632,6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7533,7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7193,7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Трансферттердің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  <a:r>
                        <a:rPr lang="ru-RU" sz="16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түсімі</a:t>
                      </a: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14143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21112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19131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  <a:tr h="544756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3" y="0"/>
            <a:ext cx="7718718" cy="1877433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-2020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kk-KZ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дық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Жағатал ауылдық округі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бюджетінің түсімдер құрылымы, млн.теңге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r>
              <a:rPr lang="kk-KZ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 динамикасы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30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457200" y="1112521"/>
          <a:ext cx="9037320" cy="507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1432561" y="2301240"/>
            <a:ext cx="990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19775,7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0977137" flipV="1">
            <a:off x="4831079" y="1633955"/>
            <a:ext cx="960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28645,7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802881" y="1478280"/>
            <a:ext cx="1234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26329,4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6290" y="4101951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6" cy="584771"/>
          </a:xfrm>
        </p:spPr>
        <p:txBody>
          <a:bodyPr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жер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158,8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мүлік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салығы</a:t>
            </a:r>
            <a:endParaRPr lang="ru-RU" sz="14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35,4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ЖТС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1026,7</a:t>
            </a:r>
          </a:p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мың.теңге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902525" y="636716"/>
          <a:ext cx="8229600" cy="5017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276998"/>
            <a:ext cx="9613900" cy="1508101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lvl="0" algn="ctr" fontAlgn="ctr" hangingPunct="1"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 салық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түсімдерінің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негізгі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  <a:r>
              <a:rPr kumimoji="0" lang="ru-RU" alt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мың.теңге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/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369904"/>
            <a:ext cx="2458192" cy="1594279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ЕСКЕРТПЕ: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жылғы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kk-KZ" sz="1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желтоқсанға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арналған салық түсімдерінің барлығы 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7193,7 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теңге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түсімдерден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104,5 %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871760" y="2804160"/>
            <a:ext cx="179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Көлік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құралдарына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салынатын</a:t>
            </a:r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салық</a:t>
            </a:r>
            <a:endParaRPr lang="ru-RU" sz="1600" b="1" dirty="0" smtClean="0">
              <a:solidFill>
                <a:srgbClr val="0A259A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5972,6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мың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.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теңге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23348"/>
            <a:ext cx="2363190" cy="2234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39058" y="5745690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120" y="1706879"/>
            <a:ext cx="1325880" cy="10847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36492689"/>
              </p:ext>
            </p:extLst>
          </p:nvPr>
        </p:nvGraphicFramePr>
        <p:xfrm>
          <a:off x="0" y="1524000"/>
          <a:ext cx="9906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– 2020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 салық түсімдері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мың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alt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теңге</a:t>
            </a:r>
            <a:endParaRPr lang="en-US" altLang="ru-RU" sz="28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388"/>
            <a:ext cx="9906000" cy="190821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 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</a:t>
            </a:r>
            <a:r>
              <a:rPr lang="en-US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8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-2020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жж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.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шығындар бойынша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бюджетті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6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атқару, мың.теңге</a:t>
            </a:r>
            <a: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26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9698680"/>
              </p:ext>
            </p:extLst>
          </p:nvPr>
        </p:nvGraphicFramePr>
        <p:xfrm>
          <a:off x="141516" y="1005839"/>
          <a:ext cx="8479970" cy="6598919"/>
        </p:xfrm>
        <a:graphic>
          <a:graphicData uri="http://schemas.openxmlformats.org/drawingml/2006/table">
            <a:tbl>
              <a:tblPr/>
              <a:tblGrid>
                <a:gridCol w="304800"/>
                <a:gridCol w="3113313"/>
                <a:gridCol w="1186542"/>
                <a:gridCol w="1219200"/>
                <a:gridCol w="1068783"/>
                <a:gridCol w="845393"/>
                <a:gridCol w="741939"/>
              </a:tblGrid>
              <a:tr h="571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2018 ж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2019ж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k-KZ" sz="1400" b="1" dirty="0" smtClean="0">
                          <a:solidFill>
                            <a:srgbClr val="0A259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202ж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1400" b="1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барлығы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17499,2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28053,4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26518,5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соның</a:t>
                      </a:r>
                      <a:r>
                        <a:rPr lang="ru-RU" sz="1400" b="1" i="1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ішінде</a:t>
                      </a:r>
                      <a:r>
                        <a:rPr lang="ru-RU" sz="1400" b="1" i="1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400" b="1" i="1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қала, ауыл, кент, ауылдық округ әкімінің қызметін қамтамасыз ету жөніндегі қызметтер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15808,3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17499,2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18367,6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мекендердегі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көшелерді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жарықтандыру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88,9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7410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Елдi мекендердiң санитариясын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4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Елді мекендерді абаттандыру мен көгалдандыру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Аудандық маңызы бар қалаларда, кенттерде, ауылдарда, ауылдық округтерде автомобиль жолдарының жұмыс істеуін қамтамасыз ету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397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084"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Мемлекеттік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органның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күрделі</a:t>
                      </a:r>
                      <a:r>
                        <a:rPr lang="ru-RU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ru-RU" sz="1200" b="0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шығыстары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1399,4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78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2640187</TotalTime>
  <Words>258</Words>
  <Application>Microsoft Office PowerPoint</Application>
  <PresentationFormat>Лист A4 (210x297 мм)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Жағатал ауылдық округінің  2020 жылдық азаматтық бюджетінің орындалуы </vt:lpstr>
      <vt:lpstr>2020 жылдық жағдай бойынша Жағатал ауылдық округінің бюджет құрылымы   </vt:lpstr>
      <vt:lpstr>2018-2020 жж. жылдық  Жағатал ауылдық округі бюджетінің түсімдер құрылымы, млн.теңге </vt:lpstr>
      <vt:lpstr>2018 – 2020  жж түсімдер динамикасы, мың.теңге </vt:lpstr>
      <vt:lpstr>Слайд 5</vt:lpstr>
      <vt:lpstr>Слайд 6</vt:lpstr>
      <vt:lpstr>  2018-2020 жж. шығындар бойынша бюджетті атқару, мың.теңге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1547</cp:revision>
  <cp:lastPrinted>2017-04-28T05:08:38Z</cp:lastPrinted>
  <dcterms:modified xsi:type="dcterms:W3CDTF">2021-01-18T15:19:58Z</dcterms:modified>
</cp:coreProperties>
</file>