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64" r:id="rId4"/>
    <p:sldId id="256" r:id="rId5"/>
    <p:sldId id="257" r:id="rId6"/>
    <p:sldId id="354" r:id="rId7"/>
    <p:sldId id="334" r:id="rId8"/>
    <p:sldId id="337" r:id="rId9"/>
    <p:sldId id="338" r:id="rId10"/>
    <p:sldId id="357" r:id="rId11"/>
    <p:sldId id="358" r:id="rId12"/>
    <p:sldId id="359" r:id="rId13"/>
    <p:sldId id="360" r:id="rId14"/>
    <p:sldId id="348" r:id="rId15"/>
    <p:sldId id="349" r:id="rId16"/>
    <p:sldId id="350" r:id="rId17"/>
    <p:sldId id="351" r:id="rId18"/>
    <p:sldId id="352" r:id="rId19"/>
    <p:sldId id="353" r:id="rId20"/>
    <p:sldId id="335" r:id="rId21"/>
    <p:sldId id="336" r:id="rId22"/>
    <p:sldId id="339" r:id="rId23"/>
    <p:sldId id="340" r:id="rId24"/>
    <p:sldId id="341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55" r:id="rId3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8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7048352644286E-2"/>
          <c:y val="0.18169967843409365"/>
          <c:w val="0.21090273568751144"/>
          <c:h val="0.653055021879892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сату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0924272827308623E-2"/>
                  <c:y val="0.11061699547242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14611713614886E-2"/>
                  <c:y val="0.12294065170301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657877238303178E-2"/>
                  <c:y val="-9.4062400695025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237343988136942E-2"/>
                  <c:y val="-0.11360671294339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820123691442237E-3"/>
                  <c:y val="-0.10701140494855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өнеркәсіп</c:v>
                </c:pt>
                <c:pt idx="1">
                  <c:v>құрылыс</c:v>
                </c:pt>
                <c:pt idx="2">
                  <c:v>сауда</c:v>
                </c:pt>
                <c:pt idx="3">
                  <c:v>көлік және қоймалау</c:v>
                </c:pt>
                <c:pt idx="4">
                  <c:v>білім, денсаулық сақтау</c:v>
                </c:pt>
                <c:pt idx="5">
                  <c:v>ақпарат және байланыс</c:v>
                </c:pt>
                <c:pt idx="6">
                  <c:v>өзге қызметтер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5.9</c:v>
                </c:pt>
                <c:pt idx="1">
                  <c:v>6.2</c:v>
                </c:pt>
                <c:pt idx="2">
                  <c:v>22.2</c:v>
                </c:pt>
                <c:pt idx="3">
                  <c:v>7.2</c:v>
                </c:pt>
                <c:pt idx="4">
                  <c:v>6.3</c:v>
                </c:pt>
                <c:pt idx="5">
                  <c:v>4.4000000000000004</c:v>
                </c:pt>
                <c:pt idx="6">
                  <c:v>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9024096881822318"/>
          <c:y val="0"/>
          <c:w val="0.24356880998475922"/>
          <c:h val="0.9981910095653466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5640857392831"/>
          <c:y val="0.15442965243636431"/>
          <c:w val="0.44535979877515308"/>
          <c:h val="0.714686347536960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6"/>
              <c:layout>
                <c:manualLayout>
                  <c:x val="-1.8055555555555505E-2"/>
                  <c:y val="-8.915218031484765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Содержание аппарта</c:v>
                </c:pt>
                <c:pt idx="1">
                  <c:v>Обучение гос.языка</c:v>
                </c:pt>
                <c:pt idx="2">
                  <c:v>Проведение литературно-муз.вечеров</c:v>
                </c:pt>
                <c:pt idx="3">
                  <c:v>Пропаганда гос.языка </c:v>
                </c:pt>
                <c:pt idx="4">
                  <c:v>Проведение конкурсов языков народов КЗ</c:v>
                </c:pt>
                <c:pt idx="5">
                  <c:v>Проведение семинаров и круглых столов</c:v>
                </c:pt>
                <c:pt idx="6">
                  <c:v>Обучение англ.языку сотрудников ЭКСПО2017</c:v>
                </c:pt>
                <c:pt idx="7">
                  <c:v>Проведение соц.исследований по актуальным вопросам развития языков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523.29999999999995</c:v>
                </c:pt>
                <c:pt idx="1">
                  <c:v>425.9</c:v>
                </c:pt>
                <c:pt idx="2">
                  <c:v>1424.9</c:v>
                </c:pt>
                <c:pt idx="3">
                  <c:v>505.9</c:v>
                </c:pt>
                <c:pt idx="4">
                  <c:v>100</c:v>
                </c:pt>
                <c:pt idx="5">
                  <c:v>408.3</c:v>
                </c:pt>
                <c:pt idx="6">
                  <c:v>195.1</c:v>
                </c:pt>
                <c:pt idx="7">
                  <c:v>185.1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6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74E-2"/>
          <c:y val="0.14397493249049445"/>
          <c:w val="0.94610937251365879"/>
          <c:h val="0.66810547127416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шығыстар, барлығы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B2-4365-B345-3D9662805BE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B2-4365-B345-3D9662805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жыл(нақт. жоспар)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55.5</c:v>
                </c:pt>
                <c:pt idx="1">
                  <c:v>72.2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B2-4365-B345-3D9662805B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жергілікті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жыл(нақт. жоспар)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12.7</c:v>
                </c:pt>
                <c:pt idx="1">
                  <c:v>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B2-4365-B345-3D9662805B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Трансферттер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жыл(нақт. жоспар)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42.8</c:v>
                </c:pt>
                <c:pt idx="1">
                  <c:v>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B2-4365-B345-3D9662805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4845056"/>
        <c:axId val="164846592"/>
      </c:barChart>
      <c:catAx>
        <c:axId val="16484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4846592"/>
        <c:crosses val="autoZero"/>
        <c:auto val="1"/>
        <c:lblAlgn val="ctr"/>
        <c:lblOffset val="100"/>
        <c:noMultiLvlLbl val="0"/>
      </c:catAx>
      <c:valAx>
        <c:axId val="164846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84505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78813810932947"/>
          <c:y val="8.046150461285749E-2"/>
          <c:w val="0.71852186935944362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4.7</c:v>
                </c:pt>
                <c:pt idx="1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AA-4DBB-9D3F-9B9AA14FB4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AA-4DBB-9D3F-9B9AA14FB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505856"/>
        <c:axId val="164515840"/>
      </c:barChart>
      <c:catAx>
        <c:axId val="164505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 defTabSz="0">
              <a:tabLst>
                <a:tab pos="0" algn="l"/>
              </a:tabLst>
              <a:defRPr sz="1100"/>
            </a:pPr>
            <a:endParaRPr lang="ru-RU"/>
          </a:p>
        </c:txPr>
        <c:crossAx val="164515840"/>
        <c:crosses val="autoZero"/>
        <c:auto val="1"/>
        <c:lblAlgn val="ctr"/>
        <c:lblOffset val="100"/>
        <c:noMultiLvlLbl val="0"/>
      </c:catAx>
      <c:valAx>
        <c:axId val="164515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505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692703424084954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2024702748543"/>
          <c:y val="8.046150461285749E-2"/>
          <c:w val="0.6995739248831867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E8-4C59-9A52-F1B29EFA1C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5.3</c:v>
                </c:pt>
                <c:pt idx="1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E8-4C59-9A52-F1B29EFA1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985472"/>
        <c:axId val="164987264"/>
      </c:barChart>
      <c:catAx>
        <c:axId val="164985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64987264"/>
        <c:crosses val="autoZero"/>
        <c:auto val="1"/>
        <c:lblAlgn val="ctr"/>
        <c:lblOffset val="100"/>
        <c:noMultiLvlLbl val="0"/>
      </c:catAx>
      <c:valAx>
        <c:axId val="164987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985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2024702748543"/>
          <c:y val="8.046150461285749E-2"/>
          <c:w val="0.75277975297251543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A0-4615-9ECD-C2F1704463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A0-4615-9ECD-C2F170446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95744"/>
        <c:axId val="164897536"/>
      </c:barChart>
      <c:catAx>
        <c:axId val="164895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64897536"/>
        <c:crosses val="autoZero"/>
        <c:auto val="1"/>
        <c:lblAlgn val="ctr"/>
        <c:lblOffset val="100"/>
        <c:noMultiLvlLbl val="0"/>
      </c:catAx>
      <c:valAx>
        <c:axId val="16489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895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74E-2"/>
          <c:y val="0.14397493249049445"/>
          <c:w val="0.94610937251365879"/>
          <c:h val="0.66810547127416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BA-45F3-B892-685D3804054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BA-45F3-B892-685D38040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33.5</c:v>
                </c:pt>
                <c:pt idx="1">
                  <c:v>78.900000000000006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BA-45F3-B892-685D380405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жергілікті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</c:v>
                </c:pt>
                <c:pt idx="1">
                  <c:v>76.400000000000006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BA-45F3-B892-685D380405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Трансферттер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BA-45F3-B892-685D38040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4207232"/>
        <c:axId val="164213120"/>
      </c:barChart>
      <c:catAx>
        <c:axId val="16420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4213120"/>
        <c:crosses val="autoZero"/>
        <c:auto val="1"/>
        <c:lblAlgn val="ctr"/>
        <c:lblOffset val="100"/>
        <c:noMultiLvlLbl val="0"/>
      </c:catAx>
      <c:valAx>
        <c:axId val="164213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20723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06189144648026"/>
          <c:y val="8.046150461285749E-2"/>
          <c:w val="0.7679381085535204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E5-47C0-A52F-12A3183368A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E5-47C0-A52F-12A318336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17.600000000000001</c:v>
                </c:pt>
                <c:pt idx="1">
                  <c:v>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E5-47C0-A52F-12A3183368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5271222667590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E5-47C0-A52F-12A3183368A7}"/>
                </c:ext>
              </c:extLst>
            </c:dLbl>
            <c:dLbl>
              <c:idx val="1"/>
              <c:layout>
                <c:manualLayout>
                  <c:x val="2.6527122266759011E-2"/>
                  <c:y val="8.25566829634857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E5-47C0-A52F-12A318336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1.7</c:v>
                </c:pt>
                <c:pt idx="1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E5-47C0-A52F-12A318336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319616"/>
        <c:axId val="164321152"/>
      </c:barChart>
      <c:catAx>
        <c:axId val="164319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64321152"/>
        <c:crosses val="autoZero"/>
        <c:auto val="1"/>
        <c:lblAlgn val="ctr"/>
        <c:lblOffset val="100"/>
        <c:noMultiLvlLbl val="0"/>
      </c:catAx>
      <c:valAx>
        <c:axId val="164321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319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692703424084954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85148034173148"/>
          <c:y val="8.046150461285749E-2"/>
          <c:w val="0.58967584692089992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51-4C9F-AFC0-0B522D5127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51-4C9F-AFC0-0B522D5127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51-4C9F-AFC0-0B522D51271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51-4C9F-AFC0-0B522D5127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51-4C9F-AFC0-0B522D512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345344"/>
        <c:axId val="164346880"/>
      </c:barChart>
      <c:catAx>
        <c:axId val="164345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64346880"/>
        <c:crosses val="autoZero"/>
        <c:auto val="1"/>
        <c:lblAlgn val="ctr"/>
        <c:lblOffset val="100"/>
        <c:noMultiLvlLbl val="0"/>
      </c:catAx>
      <c:valAx>
        <c:axId val="16434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345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2024702748543"/>
          <c:y val="8.046150461285749E-2"/>
          <c:w val="0.71109427512475065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E1-4EC5-BBAD-53B31E7C95B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E1-4EC5-BBAD-53B31E7C9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E1-4EC5-BBAD-53B31E7C95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1-4EC5-BBAD-53B31E7C9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E1-4EC5-BBAD-53B31E7C9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296384"/>
        <c:axId val="165314560"/>
      </c:barChart>
      <c:catAx>
        <c:axId val="165296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65314560"/>
        <c:crosses val="autoZero"/>
        <c:auto val="1"/>
        <c:lblAlgn val="ctr"/>
        <c:lblOffset val="100"/>
        <c:noMultiLvlLbl val="0"/>
      </c:catAx>
      <c:valAx>
        <c:axId val="16531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296384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39235642903756118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74E-2"/>
          <c:y val="0.14397493249049445"/>
          <c:w val="0.94610937251365879"/>
          <c:h val="0.66810547127416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89-4A5B-B46E-D12D553CEA5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89-4A5B-B46E-D12D553CE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25.8</c:v>
                </c:pt>
                <c:pt idx="1">
                  <c:v>29.9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89-4A5B-B46E-D12D553CEA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Жергілікті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5.9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89-4A5B-B46E-D12D553CEA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Трансферттер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19.899999999999999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89-4A5B-B46E-D12D553CE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5374208"/>
        <c:axId val="165392384"/>
      </c:barChart>
      <c:catAx>
        <c:axId val="16537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5392384"/>
        <c:crosses val="autoZero"/>
        <c:auto val="1"/>
        <c:lblAlgn val="ctr"/>
        <c:lblOffset val="100"/>
        <c:noMultiLvlLbl val="0"/>
      </c:catAx>
      <c:valAx>
        <c:axId val="165392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537420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1054034990043"/>
          <c:y val="5.6087961823088478E-2"/>
          <c:w val="0.62919410821342503"/>
          <c:h val="0.457172093545004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сату</c:v>
                </c:pt>
              </c:strCache>
            </c:strRef>
          </c:tx>
          <c:dLbls>
            <c:dLbl>
              <c:idx val="3"/>
              <c:layout>
                <c:manualLayout>
                  <c:x val="-5.78943065736022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23-431E-835F-58C9EB21E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ШОБ-тан КТС</c:v>
                </c:pt>
                <c:pt idx="1">
                  <c:v>ЖТС</c:v>
                </c:pt>
                <c:pt idx="2">
                  <c:v>ӘС</c:v>
                </c:pt>
                <c:pt idx="3">
                  <c:v>меншік салығы</c:v>
                </c:pt>
                <c:pt idx="4">
                  <c:v>өзге салықтар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61979.7</c:v>
                </c:pt>
                <c:pt idx="1">
                  <c:v>109729.2</c:v>
                </c:pt>
                <c:pt idx="2">
                  <c:v>82735.8</c:v>
                </c:pt>
                <c:pt idx="3">
                  <c:v>31795.1</c:v>
                </c:pt>
                <c:pt idx="4">
                  <c:v>11636.3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23-431E-835F-58C9EB21E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1625693402085237"/>
          <c:y val="0.58209500019984095"/>
          <c:w val="0.54362784263324615"/>
          <c:h val="0.2832938914247468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2024702748543"/>
          <c:y val="8.046150461285749E-2"/>
          <c:w val="0.6995739248831867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0D-49DF-B8EF-BF7FCA73F8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19.899999999999999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0D-49DF-B8EF-BF7FCA73F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071872"/>
        <c:axId val="165077760"/>
      </c:barChart>
      <c:catAx>
        <c:axId val="165071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65077760"/>
        <c:crosses val="autoZero"/>
        <c:auto val="1"/>
        <c:lblAlgn val="ctr"/>
        <c:lblOffset val="100"/>
        <c:noMultiLvlLbl val="0"/>
      </c:catAx>
      <c:valAx>
        <c:axId val="165077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071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692703424084954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47E-2"/>
          <c:y val="0.14397493249049501"/>
          <c:w val="0.9461093725136599"/>
          <c:h val="0.6681054712741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9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37238.400000000001</c:v>
                </c:pt>
                <c:pt idx="1">
                  <c:v>30038.9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5419648"/>
        <c:axId val="165454208"/>
      </c:barChart>
      <c:catAx>
        <c:axId val="16541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4"/>
            </a:pPr>
            <a:endParaRPr lang="ru-RU"/>
          </a:p>
        </c:txPr>
        <c:crossAx val="165454208"/>
        <c:crosses val="autoZero"/>
        <c:auto val="1"/>
        <c:lblAlgn val="ctr"/>
        <c:lblOffset val="100"/>
        <c:noMultiLvlLbl val="0"/>
      </c:catAx>
      <c:valAx>
        <c:axId val="1654542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5419648"/>
        <c:crosses val="autoZero"/>
        <c:crossBetween val="between"/>
      </c:valAx>
      <c:spPr>
        <a:noFill/>
        <a:ln w="25376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44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8.046150461285749E-2"/>
          <c:w val="0.73748026065017336"/>
          <c:h val="0.695963963267907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15.222</c:v>
                </c:pt>
                <c:pt idx="1">
                  <c:v>15.222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122432"/>
        <c:axId val="165123968"/>
      </c:barChart>
      <c:catAx>
        <c:axId val="165122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5123968"/>
        <c:crosses val="autoZero"/>
        <c:auto val="1"/>
        <c:lblAlgn val="ctr"/>
        <c:lblOffset val="100"/>
        <c:noMultiLvlLbl val="0"/>
      </c:catAx>
      <c:valAx>
        <c:axId val="1651239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5122432"/>
        <c:crosses val="autoZero"/>
        <c:crossBetween val="between"/>
      </c:valAx>
      <c:spPr>
        <a:noFill/>
        <a:ln w="25429">
          <a:noFill/>
        </a:ln>
      </c:spPr>
    </c:plotArea>
    <c:plotVisOnly val="1"/>
    <c:dispBlanksAs val="gap"/>
    <c:showDLblsOverMax val="0"/>
  </c:chart>
  <c:txPr>
    <a:bodyPr/>
    <a:lstStyle/>
    <a:p>
      <a:pPr>
        <a:defRPr sz="1873" b="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678855070780303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33169</c:v>
                </c:pt>
                <c:pt idx="1">
                  <c:v>20342.153999999999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221888"/>
        <c:axId val="165223424"/>
      </c:barChart>
      <c:catAx>
        <c:axId val="16522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5223424"/>
        <c:crosses val="autoZero"/>
        <c:auto val="1"/>
        <c:lblAlgn val="ctr"/>
        <c:lblOffset val="100"/>
        <c:noMultiLvlLbl val="0"/>
      </c:catAx>
      <c:valAx>
        <c:axId val="16522342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6522188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/>
            </a:sp3d>
          </c:spPr>
          <c:invertIfNegative val="0"/>
          <c:dLbls>
            <c:dLbl>
              <c:idx val="1"/>
              <c:layout>
                <c:manualLayout>
                  <c:x val="7.1486468230738051E-2"/>
                  <c:y val="1.9261072462581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                                     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187.79</c:v>
                </c:pt>
                <c:pt idx="1">
                  <c:v>377.79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280384"/>
        <c:axId val="165486976"/>
      </c:barChart>
      <c:catAx>
        <c:axId val="165280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8" b="1"/>
            </a:pPr>
            <a:endParaRPr lang="ru-RU"/>
          </a:p>
        </c:txPr>
        <c:crossAx val="165486976"/>
        <c:crosses val="autoZero"/>
        <c:auto val="1"/>
        <c:lblAlgn val="ctr"/>
        <c:lblOffset val="100"/>
        <c:noMultiLvlLbl val="0"/>
      </c:catAx>
      <c:valAx>
        <c:axId val="16548697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65280384"/>
        <c:crosses val="autoZero"/>
        <c:crossBetween val="between"/>
      </c:valAx>
      <c:spPr>
        <a:noFill/>
        <a:ln w="25345">
          <a:noFill/>
        </a:ln>
      </c:spPr>
    </c:plotArea>
    <c:plotVisOnly val="1"/>
    <c:dispBlanksAs val="gap"/>
    <c:showDLblsOverMax val="0"/>
  </c:chart>
  <c:txPr>
    <a:bodyPr/>
    <a:lstStyle/>
    <a:p>
      <a:pPr>
        <a:defRPr sz="1288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/>
            </a:sp3d>
          </c:spPr>
          <c:invertIfNegative val="0"/>
          <c:dLbls>
            <c:txPr>
              <a:bodyPr/>
              <a:lstStyle/>
              <a:p>
                <a:pPr>
                  <a:defRPr sz="100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503.77199999999999</c:v>
                </c:pt>
                <c:pt idx="1">
                  <c:v>4991.1009999999997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523456"/>
        <c:axId val="165524992"/>
      </c:barChart>
      <c:catAx>
        <c:axId val="16552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8" b="1"/>
            </a:pPr>
            <a:endParaRPr lang="ru-RU"/>
          </a:p>
        </c:txPr>
        <c:crossAx val="165524992"/>
        <c:crosses val="autoZero"/>
        <c:auto val="1"/>
        <c:lblAlgn val="ctr"/>
        <c:lblOffset val="100"/>
        <c:noMultiLvlLbl val="0"/>
      </c:catAx>
      <c:valAx>
        <c:axId val="16552499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65523456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txPr>
    <a:bodyPr/>
    <a:lstStyle/>
    <a:p>
      <a:pPr>
        <a:defRPr sz="1288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/>
            </a:sp3d>
          </c:spPr>
          <c:invertIfNegative val="0"/>
          <c:dLbls>
            <c:txPr>
              <a:bodyPr/>
              <a:lstStyle/>
              <a:p>
                <a:pPr>
                  <a:defRPr sz="100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600.02</c:v>
                </c:pt>
                <c:pt idx="1">
                  <c:v>700.02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848192"/>
        <c:axId val="165849728"/>
      </c:barChart>
      <c:catAx>
        <c:axId val="165848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89"/>
            </a:pPr>
            <a:endParaRPr lang="ru-RU"/>
          </a:p>
        </c:txPr>
        <c:crossAx val="165849728"/>
        <c:crosses val="autoZero"/>
        <c:auto val="1"/>
        <c:lblAlgn val="ctr"/>
        <c:lblOffset val="100"/>
        <c:noMultiLvlLbl val="0"/>
      </c:catAx>
      <c:valAx>
        <c:axId val="16584972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65848192"/>
        <c:crosses val="autoZero"/>
        <c:crossBetween val="between"/>
      </c:valAx>
      <c:spPr>
        <a:noFill/>
        <a:ln w="25446">
          <a:noFill/>
        </a:ln>
      </c:spPr>
    </c:plotArea>
    <c:plotVisOnly val="1"/>
    <c:dispBlanksAs val="gap"/>
    <c:showDLblsOverMax val="0"/>
  </c:chart>
  <c:txPr>
    <a:bodyPr/>
    <a:lstStyle/>
    <a:p>
      <a:pPr>
        <a:defRPr sz="1292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241229713205E-2"/>
          <c:y val="9.356995542073894E-2"/>
          <c:w val="0.94610937251366001"/>
          <c:h val="0.6681054712741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9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14102.117</c:v>
                </c:pt>
                <c:pt idx="1">
                  <c:v>29113.307000000001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5905536"/>
        <c:axId val="165907072"/>
      </c:barChart>
      <c:catAx>
        <c:axId val="16590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6"/>
            </a:pPr>
            <a:endParaRPr lang="ru-RU"/>
          </a:p>
        </c:txPr>
        <c:crossAx val="165907072"/>
        <c:crosses val="autoZero"/>
        <c:auto val="1"/>
        <c:lblAlgn val="ctr"/>
        <c:lblOffset val="100"/>
        <c:noMultiLvlLbl val="0"/>
      </c:catAx>
      <c:valAx>
        <c:axId val="1659070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5905536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8.046150461285749E-2"/>
          <c:w val="0.73748026065017358"/>
          <c:h val="0.695963963267907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302555984501815E-3"/>
                  <c:y val="3.02578314007801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13848.5</c:v>
                </c:pt>
                <c:pt idx="1">
                  <c:v>13686.960999999999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579008"/>
        <c:axId val="165584896"/>
      </c:barChart>
      <c:catAx>
        <c:axId val="165579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5584896"/>
        <c:crosses val="autoZero"/>
        <c:auto val="1"/>
        <c:lblAlgn val="ctr"/>
        <c:lblOffset val="100"/>
        <c:noMultiLvlLbl val="0"/>
      </c:catAx>
      <c:valAx>
        <c:axId val="16558489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5579008"/>
        <c:crosses val="autoZero"/>
        <c:crossBetween val="between"/>
      </c:valAx>
      <c:spPr>
        <a:noFill/>
        <a:ln w="25420">
          <a:noFill/>
        </a:ln>
      </c:spPr>
    </c:plotArea>
    <c:plotVisOnly val="1"/>
    <c:dispBlanksAs val="gap"/>
    <c:showDLblsOverMax val="0"/>
  </c:chart>
  <c:txPr>
    <a:bodyPr/>
    <a:lstStyle/>
    <a:p>
      <a:pPr>
        <a:defRPr sz="1872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/>
            </a:sp3d>
          </c:spPr>
          <c:invertIfNegative val="0"/>
          <c:dLbls>
            <c:txPr>
              <a:bodyPr/>
              <a:lstStyle/>
              <a:p>
                <a:pPr>
                  <a:defRPr sz="100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2802.4169999999999</c:v>
                </c:pt>
                <c:pt idx="1">
                  <c:v>6402.4170000000004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604736"/>
        <c:axId val="165721216"/>
      </c:barChart>
      <c:catAx>
        <c:axId val="165604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65721216"/>
        <c:crosses val="autoZero"/>
        <c:auto val="1"/>
        <c:lblAlgn val="ctr"/>
        <c:lblOffset val="100"/>
        <c:noMultiLvlLbl val="0"/>
      </c:catAx>
      <c:valAx>
        <c:axId val="16572121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65604736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txPr>
    <a:bodyPr/>
    <a:lstStyle/>
    <a:p>
      <a:pPr>
        <a:defRPr sz="129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0294911470336"/>
          <c:y val="7.8523146552323772E-2"/>
          <c:w val="0.55586131988686149"/>
          <c:h val="0.403888529813070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layout>
                <c:manualLayout>
                  <c:x val="-5.78943065736022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59-4419-9F44-139D0C507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мемлекеттік меншіктен салық</c:v>
                </c:pt>
                <c:pt idx="1">
                  <c:v>өзге салықтық емес түсімдер</c:v>
                </c:pt>
                <c:pt idx="2">
                  <c:v>айыппұлдар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481.8</c:v>
                </c:pt>
                <c:pt idx="1">
                  <c:v>707.1</c:v>
                </c:pt>
                <c:pt idx="2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59-4419-9F44-139D0C507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7"/>
          <c:y val="0.58209500019984095"/>
          <c:w val="0.76362620761293465"/>
          <c:h val="0.4010786112532329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8.046150461285749E-2"/>
          <c:w val="0.73748026065017358"/>
          <c:h val="0.695963963267907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302555984501815E-3"/>
                  <c:y val="3.02578314007801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2866</c:v>
                </c:pt>
                <c:pt idx="1">
                  <c:v>2866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78176"/>
        <c:axId val="165779712"/>
      </c:barChart>
      <c:catAx>
        <c:axId val="16577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7" b="1"/>
            </a:pPr>
            <a:endParaRPr lang="ru-RU"/>
          </a:p>
        </c:txPr>
        <c:crossAx val="165779712"/>
        <c:crosses val="autoZero"/>
        <c:auto val="1"/>
        <c:lblAlgn val="ctr"/>
        <c:lblOffset val="100"/>
        <c:noMultiLvlLbl val="0"/>
      </c:catAx>
      <c:valAx>
        <c:axId val="16577971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5778176"/>
        <c:crosses val="autoZero"/>
        <c:crossBetween val="between"/>
      </c:valAx>
      <c:spPr>
        <a:noFill/>
        <a:ln w="25338">
          <a:noFill/>
        </a:ln>
      </c:spPr>
    </c:plotArea>
    <c:plotVisOnly val="1"/>
    <c:dispBlanksAs val="gap"/>
    <c:showDLblsOverMax val="0"/>
  </c:chart>
  <c:txPr>
    <a:bodyPr/>
    <a:lstStyle/>
    <a:p>
      <a:pPr>
        <a:defRPr sz="1866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19688028745837E-2"/>
          <c:y val="0.25918651707690449"/>
          <c:w val="0.94610937251366001"/>
          <c:h val="0.6681054712741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9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2390.9229999999998</c:v>
                </c:pt>
                <c:pt idx="1">
                  <c:v>2672.5540000000001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5768576"/>
        <c:axId val="166212736"/>
      </c:barChart>
      <c:catAx>
        <c:axId val="16576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66212736"/>
        <c:crosses val="autoZero"/>
        <c:auto val="1"/>
        <c:lblAlgn val="ctr"/>
        <c:lblOffset val="100"/>
        <c:noMultiLvlLbl val="0"/>
      </c:catAx>
      <c:valAx>
        <c:axId val="1662127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5768576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566.50900000000001</c:v>
                </c:pt>
                <c:pt idx="1">
                  <c:v>805.80600000000004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978880"/>
        <c:axId val="165980416"/>
      </c:barChart>
      <c:catAx>
        <c:axId val="165978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5980416"/>
        <c:crosses val="autoZero"/>
        <c:auto val="1"/>
        <c:lblAlgn val="ctr"/>
        <c:lblOffset val="100"/>
        <c:noMultiLvlLbl val="0"/>
      </c:catAx>
      <c:valAx>
        <c:axId val="16598041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5978880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74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1069.7239999999999</c:v>
                </c:pt>
                <c:pt idx="1">
                  <c:v>1074.558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000512"/>
        <c:axId val="166002048"/>
      </c:barChart>
      <c:catAx>
        <c:axId val="166000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6002048"/>
        <c:crosses val="autoZero"/>
        <c:auto val="1"/>
        <c:lblAlgn val="ctr"/>
        <c:lblOffset val="100"/>
        <c:noMultiLvlLbl val="0"/>
      </c:catAx>
      <c:valAx>
        <c:axId val="1660020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000512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74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54.69</c:v>
                </c:pt>
                <c:pt idx="1">
                  <c:v>54.69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140928"/>
        <c:axId val="166150912"/>
      </c:barChart>
      <c:catAx>
        <c:axId val="166140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6150912"/>
        <c:crosses val="autoZero"/>
        <c:auto val="1"/>
        <c:lblAlgn val="ctr"/>
        <c:lblOffset val="100"/>
        <c:noMultiLvlLbl val="0"/>
      </c:catAx>
      <c:valAx>
        <c:axId val="16615091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140928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74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57E-2"/>
          <c:y val="0.14397493249049506"/>
          <c:w val="0.94610937251366001"/>
          <c:h val="0.6681054712741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9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23245.699000000001</c:v>
                </c:pt>
                <c:pt idx="1">
                  <c:v>22571.73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6266752"/>
        <c:axId val="166268288"/>
      </c:barChart>
      <c:catAx>
        <c:axId val="16626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7"/>
            </a:pPr>
            <a:endParaRPr lang="ru-RU"/>
          </a:p>
        </c:txPr>
        <c:crossAx val="166268288"/>
        <c:crosses val="autoZero"/>
        <c:auto val="1"/>
        <c:lblAlgn val="ctr"/>
        <c:lblOffset val="100"/>
        <c:noMultiLvlLbl val="0"/>
      </c:catAx>
      <c:valAx>
        <c:axId val="166268288"/>
        <c:scaling>
          <c:orientation val="minMax"/>
          <c:min val="20000"/>
        </c:scaling>
        <c:delete val="1"/>
        <c:axPos val="l"/>
        <c:numFmt formatCode="#,##0" sourceLinked="1"/>
        <c:majorTickMark val="out"/>
        <c:minorTickMark val="none"/>
        <c:tickLblPos val="nextTo"/>
        <c:crossAx val="166266752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4924.7240000000002</c:v>
                </c:pt>
                <c:pt idx="1">
                  <c:v>5451.73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00672"/>
        <c:axId val="166281984"/>
      </c:barChart>
      <c:catAx>
        <c:axId val="166300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6281984"/>
        <c:crosses val="autoZero"/>
        <c:auto val="1"/>
        <c:lblAlgn val="ctr"/>
        <c:lblOffset val="100"/>
        <c:noMultiLvlLbl val="0"/>
      </c:catAx>
      <c:valAx>
        <c:axId val="1662819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300672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18320.974999999999</c:v>
                </c:pt>
                <c:pt idx="1">
                  <c:v>16620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707968"/>
        <c:axId val="166709504"/>
      </c:barChart>
      <c:catAx>
        <c:axId val="166707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6709504"/>
        <c:crosses val="autoZero"/>
        <c:auto val="1"/>
        <c:lblAlgn val="ctr"/>
        <c:lblOffset val="100"/>
        <c:noMultiLvlLbl val="0"/>
      </c:catAx>
      <c:valAx>
        <c:axId val="1667095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70796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388157295735361E-2"/>
                  <c:y val="1.74324714783490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729600"/>
        <c:axId val="166731136"/>
      </c:barChart>
      <c:catAx>
        <c:axId val="166729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6731136"/>
        <c:crosses val="autoZero"/>
        <c:auto val="1"/>
        <c:lblAlgn val="ctr"/>
        <c:lblOffset val="100"/>
        <c:noMultiLvlLbl val="0"/>
      </c:catAx>
      <c:valAx>
        <c:axId val="16673113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729600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19688028745837E-2"/>
          <c:y val="0.25918651707690449"/>
          <c:w val="0.94610937251366001"/>
          <c:h val="0.6681054712741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9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1323.2360000000001</c:v>
                </c:pt>
                <c:pt idx="1">
                  <c:v>1983.22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6433536"/>
        <c:axId val="166435072"/>
      </c:barChart>
      <c:catAx>
        <c:axId val="16643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66435072"/>
        <c:crosses val="autoZero"/>
        <c:auto val="1"/>
        <c:lblAlgn val="ctr"/>
        <c:lblOffset val="100"/>
        <c:noMultiLvlLbl val="0"/>
      </c:catAx>
      <c:valAx>
        <c:axId val="1664350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6433536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02029218238436"/>
          <c:y val="7.5718748461169355E-2"/>
          <c:w val="0.59059790383102206"/>
          <c:h val="0.42912811263346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1"/>
              <c:layout>
                <c:manualLayout>
                  <c:x val="0.11683283801537704"/>
                  <c:y val="6.61937317948743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7C-4BDF-BF06-BA0EEBC62188}"/>
                </c:ext>
              </c:extLst>
            </c:dLbl>
            <c:dLbl>
              <c:idx val="2"/>
              <c:layout>
                <c:manualLayout>
                  <c:x val="0.11226207491371325"/>
                  <c:y val="9.04418384397300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7C-4BDF-BF06-BA0EEBC62188}"/>
                </c:ext>
              </c:extLst>
            </c:dLbl>
            <c:dLbl>
              <c:idx val="3"/>
              <c:layout>
                <c:manualLayout>
                  <c:x val="-5.78943065736022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C-4BDF-BF06-BA0EEBC62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пәтер сату</c:v>
                </c:pt>
                <c:pt idx="1">
                  <c:v>пәтерлерді жекешелендіру</c:v>
                </c:pt>
                <c:pt idx="2">
                  <c:v>жер мен бейматериалдық активтер сату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12132.8</c:v>
                </c:pt>
                <c:pt idx="1">
                  <c:v>1100</c:v>
                </c:pt>
                <c:pt idx="2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7C-4BDF-BF06-BA0EEBC62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7"/>
          <c:y val="0.58209500019984095"/>
          <c:w val="0.76362620761293465"/>
          <c:h val="0.4010786112532329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479744"/>
        <c:axId val="166481280"/>
      </c:barChart>
      <c:catAx>
        <c:axId val="166479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6481280"/>
        <c:crosses val="autoZero"/>
        <c:auto val="1"/>
        <c:lblAlgn val="ctr"/>
        <c:lblOffset val="100"/>
        <c:noMultiLvlLbl val="0"/>
      </c:catAx>
      <c:valAx>
        <c:axId val="1664812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479744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74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140.452</c:v>
                </c:pt>
                <c:pt idx="1">
                  <c:v>500.43599999999998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513664"/>
        <c:axId val="166564608"/>
      </c:barChart>
      <c:catAx>
        <c:axId val="166513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6564608"/>
        <c:crosses val="autoZero"/>
        <c:auto val="1"/>
        <c:lblAlgn val="ctr"/>
        <c:lblOffset val="100"/>
        <c:noMultiLvlLbl val="0"/>
      </c:catAx>
      <c:valAx>
        <c:axId val="1665646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513664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74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3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23.472999999999999</c:v>
                </c:pt>
                <c:pt idx="1">
                  <c:v>23.472999999999999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588800"/>
        <c:axId val="166590336"/>
      </c:barChart>
      <c:catAx>
        <c:axId val="166588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45" b="1"/>
            </a:pPr>
            <a:endParaRPr lang="ru-RU"/>
          </a:p>
        </c:txPr>
        <c:crossAx val="166590336"/>
        <c:crosses val="autoZero"/>
        <c:auto val="1"/>
        <c:lblAlgn val="ctr"/>
        <c:lblOffset val="100"/>
        <c:noMultiLvlLbl val="0"/>
      </c:catAx>
      <c:valAx>
        <c:axId val="16659033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588800"/>
        <c:crosses val="autoZero"/>
        <c:crossBetween val="between"/>
      </c:valAx>
      <c:spPr>
        <a:noFill/>
        <a:ln w="24002">
          <a:noFill/>
        </a:ln>
      </c:spPr>
    </c:plotArea>
    <c:plotVisOnly val="1"/>
    <c:dispBlanksAs val="gap"/>
    <c:showDLblsOverMax val="0"/>
  </c:chart>
  <c:txPr>
    <a:bodyPr/>
    <a:lstStyle/>
    <a:p>
      <a:pPr>
        <a:defRPr sz="177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843904"/>
        <c:axId val="166845440"/>
      </c:barChart>
      <c:catAx>
        <c:axId val="166843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6845440"/>
        <c:crosses val="autoZero"/>
        <c:auto val="1"/>
        <c:lblAlgn val="ctr"/>
        <c:lblOffset val="100"/>
        <c:noMultiLvlLbl val="0"/>
      </c:catAx>
      <c:valAx>
        <c:axId val="1668454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84390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872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68511111509692E-2"/>
          <c:y val="0.14037463588878574"/>
          <c:w val="0.94610937251366001"/>
          <c:h val="0.6681054712741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9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8659.0830000000005</c:v>
                </c:pt>
                <c:pt idx="1">
                  <c:v>9746.1190000000006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6642432"/>
        <c:axId val="166643968"/>
      </c:barChart>
      <c:catAx>
        <c:axId val="1666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66643968"/>
        <c:crosses val="autoZero"/>
        <c:auto val="1"/>
        <c:lblAlgn val="ctr"/>
        <c:lblOffset val="100"/>
        <c:noMultiLvlLbl val="0"/>
      </c:catAx>
      <c:valAx>
        <c:axId val="1666439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6642432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4017.8</c:v>
                </c:pt>
                <c:pt idx="1">
                  <c:v>3995.297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01632"/>
        <c:axId val="166903168"/>
      </c:barChart>
      <c:catAx>
        <c:axId val="16690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6903168"/>
        <c:crosses val="autoZero"/>
        <c:auto val="1"/>
        <c:lblAlgn val="ctr"/>
        <c:lblOffset val="100"/>
        <c:noMultiLvlLbl val="0"/>
      </c:catAx>
      <c:valAx>
        <c:axId val="1669031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901632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74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1633.297</c:v>
                </c:pt>
                <c:pt idx="1">
                  <c:v>2044.1969999999999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214080"/>
        <c:axId val="167228160"/>
      </c:barChart>
      <c:catAx>
        <c:axId val="167214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7228160"/>
        <c:crosses val="autoZero"/>
        <c:auto val="1"/>
        <c:lblAlgn val="ctr"/>
        <c:lblOffset val="100"/>
        <c:noMultiLvlLbl val="0"/>
      </c:catAx>
      <c:valAx>
        <c:axId val="1672281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214080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4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5.7249999999999996</c:v>
                </c:pt>
                <c:pt idx="1">
                  <c:v>25.524999999999999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346560"/>
        <c:axId val="167348096"/>
      </c:barChart>
      <c:catAx>
        <c:axId val="16734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46" b="1"/>
            </a:pPr>
            <a:endParaRPr lang="ru-RU"/>
          </a:p>
        </c:txPr>
        <c:crossAx val="167348096"/>
        <c:crosses val="autoZero"/>
        <c:auto val="1"/>
        <c:lblAlgn val="ctr"/>
        <c:lblOffset val="100"/>
        <c:noMultiLvlLbl val="0"/>
      </c:catAx>
      <c:valAx>
        <c:axId val="16734809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346560"/>
        <c:crosses val="autoZero"/>
        <c:crossBetween val="between"/>
      </c:valAx>
      <c:spPr>
        <a:noFill/>
        <a:ln w="24027">
          <a:noFill/>
        </a:ln>
      </c:spPr>
    </c:plotArea>
    <c:plotVisOnly val="1"/>
    <c:dispBlanksAs val="gap"/>
    <c:showDLblsOverMax val="0"/>
  </c:chart>
  <c:txPr>
    <a:bodyPr/>
    <a:lstStyle/>
    <a:p>
      <a:pPr>
        <a:defRPr sz="1772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жыл (бек.)</c:v>
                </c:pt>
                <c:pt idx="1">
                  <c:v>2020 жыл (нақт)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2348.6849999999999</c:v>
                </c:pt>
                <c:pt idx="1">
                  <c:v>3027.5239999999999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372288"/>
        <c:axId val="167373824"/>
      </c:barChart>
      <c:catAx>
        <c:axId val="167372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7373824"/>
        <c:crosses val="autoZero"/>
        <c:auto val="1"/>
        <c:lblAlgn val="ctr"/>
        <c:lblOffset val="100"/>
        <c:noMultiLvlLbl val="0"/>
      </c:catAx>
      <c:valAx>
        <c:axId val="16737382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37228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872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95E-2"/>
          <c:y val="0.14397493249049456"/>
          <c:w val="0.94610937251365901"/>
          <c:h val="0.66810547127416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09</a:t>
                    </a:r>
                    <a:r>
                      <a:rPr lang="ru-RU" baseline="0" smtClean="0"/>
                      <a:t>100,4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 (нақт.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86069.2</c:v>
                </c:pt>
                <c:pt idx="1">
                  <c:v>114289.7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жергілікті бюджет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79307,3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 (нақт.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65458.2</c:v>
                </c:pt>
                <c:pt idx="1">
                  <c:v>80695.100000000006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Трансферттер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29793,1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 (нақт.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20611</c:v>
                </c:pt>
                <c:pt idx="1">
                  <c:v>33594.6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43594880"/>
        <c:axId val="43596416"/>
      </c:barChart>
      <c:catAx>
        <c:axId val="4359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3596416"/>
        <c:crosses val="autoZero"/>
        <c:auto val="1"/>
        <c:lblAlgn val="ctr"/>
        <c:lblOffset val="100"/>
        <c:noMultiLvlLbl val="0"/>
      </c:catAx>
      <c:valAx>
        <c:axId val="43596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5948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18675,9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15835.2</c:v>
                </c:pt>
                <c:pt idx="1">
                  <c:v>18285.900000000001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002189009774453E-2"/>
                  <c:y val="-8.2556629297332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616,5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1427.5</c:v>
                </c:pt>
                <c:pt idx="1">
                  <c:v>6427.5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0288"/>
        <c:axId val="54221824"/>
      </c:barChart>
      <c:catAx>
        <c:axId val="54220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4221824"/>
        <c:crosses val="autoZero"/>
        <c:auto val="1"/>
        <c:lblAlgn val="ctr"/>
        <c:lblOffset val="100"/>
        <c:noMultiLvlLbl val="0"/>
      </c:catAx>
      <c:valAx>
        <c:axId val="5422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220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46"/>
          <c:y val="0.71104413345205775"/>
          <c:w val="0.25318273248456491"/>
          <c:h val="0.169270342408495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r>
                      <a:rPr lang="ru-RU" smtClean="0"/>
                      <a:t>286,7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33219.1</c:v>
                </c:pt>
                <c:pt idx="1">
                  <c:v>42193.8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0542445335180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16088,3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13960.3</c:v>
                </c:pt>
                <c:pt idx="1">
                  <c:v>22876.2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872576"/>
        <c:axId val="100874112"/>
      </c:barChart>
      <c:catAx>
        <c:axId val="1008725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0874112"/>
        <c:crosses val="autoZero"/>
        <c:auto val="1"/>
        <c:lblAlgn val="ctr"/>
        <c:lblOffset val="100"/>
        <c:noMultiLvlLbl val="0"/>
      </c:catAx>
      <c:valAx>
        <c:axId val="100874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0872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46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841,1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5583</c:v>
                </c:pt>
                <c:pt idx="1">
                  <c:v>7931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1835,5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811</c:v>
                </c:pt>
                <c:pt idx="1">
                  <c:v>1727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86368"/>
        <c:axId val="36291328"/>
      </c:barChart>
      <c:catAx>
        <c:axId val="41386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6291328"/>
        <c:crosses val="autoZero"/>
        <c:auto val="1"/>
        <c:lblAlgn val="ctr"/>
        <c:lblOffset val="100"/>
        <c:noMultiLvlLbl val="0"/>
      </c:catAx>
      <c:valAx>
        <c:axId val="36291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138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46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8853533467193"/>
          <c:y val="4.2297530754150527E-2"/>
          <c:w val="0.78785332019914112"/>
          <c:h val="0.81967281413176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958729912040368E-3"/>
                  <c:y val="-0.14246931861524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5483,1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жылы</c:v>
                </c:pt>
                <c:pt idx="1">
                  <c:v>2020 жылы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6445.7</c:v>
                </c:pt>
                <c:pt idx="1">
                  <c:v>5483.1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62112"/>
        <c:axId val="142264192"/>
      </c:barChart>
      <c:catAx>
        <c:axId val="115162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2264192"/>
        <c:crosses val="autoZero"/>
        <c:auto val="1"/>
        <c:lblAlgn val="ctr"/>
        <c:lblOffset val="100"/>
        <c:noMultiLvlLbl val="0"/>
      </c:catAx>
      <c:valAx>
        <c:axId val="142264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16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0.21486</cdr:x>
      <cdr:y>0.07575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0" y="0"/>
          <a:ext cx="1872208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3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5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70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5878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054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229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405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endParaRPr lang="ru-RU" b="1" dirty="0" smtClean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endParaRPr lang="ru-RU" b="1" dirty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0.04725</cdr:x>
      <cdr:y>0</cdr:y>
    </cdr:from>
    <cdr:to>
      <cdr:x>0.99224</cdr:x>
      <cdr:y>0.16746</cdr:y>
    </cdr:to>
    <cdr:sp macro="" textlink="">
      <cdr:nvSpPr>
        <cdr:cNvPr id="8" name="TextBox 26"/>
        <cdr:cNvSpPr txBox="1"/>
      </cdr:nvSpPr>
      <cdr:spPr>
        <a:xfrm xmlns:a="http://schemas.openxmlformats.org/drawingml/2006/main">
          <a:off x="432048" y="0"/>
          <a:ext cx="8640960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3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5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70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5878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054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229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405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Кохлеарлық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импланттарға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сөйлеу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процессорларын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ауыстыру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жүйге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келтіру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қызметтерге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0.87743</cdr:x>
      <cdr:y>0.21874</cdr:y>
    </cdr:from>
    <cdr:to>
      <cdr:x>0.98237</cdr:x>
      <cdr:y>0.37551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023224" y="1246411"/>
          <a:ext cx="959571" cy="893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0.33462</cdr:x>
      <cdr:y>0.35802</cdr:y>
    </cdr:from>
    <cdr:to>
      <cdr:x>0.43956</cdr:x>
      <cdr:y>0.45679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915816" y="2088232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>
          <a:off x="0" y="-62068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0.63946</cdr:x>
      <cdr:y>0.02362</cdr:y>
    </cdr:from>
    <cdr:to>
      <cdr:x>0.97559</cdr:x>
      <cdr:y>0.14173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572132" y="142876"/>
          <a:ext cx="292895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0.7119</cdr:x>
      <cdr:y>0.20498</cdr:y>
    </cdr:from>
    <cdr:to>
      <cdr:x>0.99928</cdr:x>
      <cdr:y>0.34124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509614" y="1167854"/>
          <a:ext cx="2627803" cy="776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Мүгедек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арбалармен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сурдо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тифлоқұралдармен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(5 819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қаражат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0.80731</cdr:x>
      <cdr:y>0.34767</cdr:y>
    </cdr:from>
    <cdr:to>
      <cdr:x>0.98769</cdr:x>
      <cdr:y>0.50564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382024" y="1981058"/>
          <a:ext cx="1649369" cy="9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err="1">
              <a:latin typeface="Times New Roman" pitchFamily="18" charset="0"/>
              <a:cs typeface="Times New Roman" pitchFamily="18" charset="0"/>
            </a:rPr>
            <a:t>Протездік-ортопедиялық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бұйымдармен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(10 261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бұйым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0.1653</cdr:x>
      <cdr:y>0.13902</cdr:y>
    </cdr:from>
    <cdr:to>
      <cdr:x>0.42148</cdr:x>
      <cdr:y>0.22754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511503" y="792088"/>
          <a:ext cx="2342511" cy="504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Инватакси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қызметтерін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дамытуға</a:t>
          </a:r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</cdr:x>
      <cdr:y>0</cdr:y>
    </cdr:from>
    <cdr:to>
      <cdr:x>0.73202</cdr:x>
      <cdr:y>0.10505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107306" y="0"/>
          <a:ext cx="2428893" cy="642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0.04724</cdr:x>
      <cdr:y>0.39807</cdr:y>
    </cdr:from>
    <cdr:to>
      <cdr:x>0.28213</cdr:x>
      <cdr:y>0.59394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31924" y="2267992"/>
          <a:ext cx="2147886" cy="1116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ts val="1500"/>
            </a:lnSpc>
          </a:pPr>
          <a:r>
            <a:rPr lang="ru-RU" sz="1400" dirty="0" err="1">
              <a:latin typeface="Times New Roman" pitchFamily="18" charset="0"/>
              <a:cs typeface="Times New Roman" pitchFamily="18" charset="0"/>
            </a:rPr>
            <a:t>Үйде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тәрбиеленетін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оқытылатын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мүгедек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балаларды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материалдық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(232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0.74154</cdr:x>
      <cdr:y>0.61928</cdr:y>
    </cdr:from>
    <cdr:to>
      <cdr:x>1</cdr:x>
      <cdr:y>0.93524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6780643" y="3528392"/>
          <a:ext cx="2363358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itchFamily="18" charset="0"/>
              <a:cs typeface="Times New Roman" pitchFamily="18" charset="0"/>
            </a:rPr>
            <a:t>Міндетті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гигиеналық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құралдармен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көмекшінің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ымдау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тілі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маманының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қызметтеріне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(4 492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8" name="Прямая соединительная линия 37"/>
        <cdr:cNvSpPr/>
      </cdr:nvSpPr>
      <cdr:spPr>
        <a:xfrm xmlns:a="http://schemas.openxmlformats.org/drawingml/2006/main" flipV="1">
          <a:off x="-107504" y="-76470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0.31516</cdr:y>
    </cdr:from>
    <cdr:to>
      <cdr:x>0.25198</cdr:x>
      <cdr:y>0.58363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-215008" y="1928826"/>
          <a:ext cx="2249918" cy="1643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>
          <a:off x="-107504" y="-40466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0.07868</cdr:x>
      <cdr:y>0.69511</cdr:y>
    </cdr:from>
    <cdr:to>
      <cdr:x>0.3284</cdr:x>
      <cdr:y>0.85975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719450" y="3960439"/>
          <a:ext cx="2283440" cy="938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lnSpc>
              <a:spcPts val="1400"/>
            </a:lnSpc>
          </a:pPr>
          <a:r>
            <a:rPr lang="ru-RU" sz="1400" dirty="0" err="1">
              <a:latin typeface="Times New Roman" pitchFamily="18" charset="0"/>
              <a:cs typeface="Times New Roman" pitchFamily="18" charset="0"/>
            </a:rPr>
            <a:t>Үкіметтік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ұйымдарда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тапсырысты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орналастыру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0.04724</cdr:x>
      <cdr:y>0.23312</cdr:y>
    </cdr:from>
    <cdr:to>
      <cdr:x>0.33074</cdr:x>
      <cdr:y>0.36658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431924" y="1328192"/>
          <a:ext cx="2592386" cy="760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ru-RU" sz="1400" dirty="0" err="1">
              <a:latin typeface="Times New Roman" pitchFamily="18" charset="0"/>
              <a:cs typeface="Times New Roman" pitchFamily="18" charset="0"/>
            </a:rPr>
            <a:t>Мүгедектерді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мүгедек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балаларды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санаторлық-курорттық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емдеуге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(2 639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0.19056</cdr:x>
      <cdr:y>0.9189</cdr:y>
    </cdr:from>
    <cdr:to>
      <cdr:x>0.8048</cdr:x>
      <cdr:y>1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1742480" y="5293458"/>
          <a:ext cx="5616624" cy="4671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0.24568</cdr:x>
      <cdr:y>0.88656</cdr:y>
    </cdr:from>
    <cdr:to>
      <cdr:x>0.89774</cdr:x>
      <cdr:y>1</cdr:y>
    </cdr:to>
    <cdr:sp macro="" textlink="">
      <cdr:nvSpPr>
        <cdr:cNvPr id="39" name="TextBox 8"/>
        <cdr:cNvSpPr txBox="1"/>
      </cdr:nvSpPr>
      <cdr:spPr>
        <a:xfrm xmlns:a="http://schemas.openxmlformats.org/drawingml/2006/main">
          <a:off x="2246498" y="5051206"/>
          <a:ext cx="596241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endParaRPr lang="ru-RU" dirty="0" smtClean="0">
            <a:solidFill>
              <a:schemeClr val="bg1"/>
            </a:solidFill>
          </a:endParaRPr>
        </a:p>
        <a:p xmlns:a="http://schemas.openxmlformats.org/drawingml/2006/main">
          <a:pPr algn="just"/>
          <a:r>
            <a:rPr lang="ru-RU" dirty="0" smtClean="0">
              <a:solidFill>
                <a:schemeClr val="bg1"/>
              </a:solidFill>
            </a:rPr>
            <a:t>НҰР-СҰЛТАН </a:t>
          </a:r>
          <a:r>
            <a:rPr lang="ru-RU" dirty="0">
              <a:solidFill>
                <a:schemeClr val="bg1"/>
              </a:solidFill>
            </a:rPr>
            <a:t>ҚАЛАСЫНЫҢ АЗАМАТТЫҚ БЮДЖЕТІ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0.78461</cdr:x>
      <cdr:y>0.46084</cdr:y>
    </cdr:from>
    <cdr:to>
      <cdr:x>0.93502</cdr:x>
      <cdr:y>0.65134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629467" y="744556"/>
          <a:ext cx="504067" cy="3077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1,4</a:t>
          </a:r>
        </a:p>
      </cdr:txBody>
    </cdr:sp>
  </cdr:relSizeAnchor>
  <cdr:relSizeAnchor xmlns:cdr="http://schemas.openxmlformats.org/drawingml/2006/chartDrawing">
    <cdr:from>
      <cdr:x>0.78461</cdr:x>
      <cdr:y>0.16474</cdr:y>
    </cdr:from>
    <cdr:to>
      <cdr:x>0.93502</cdr:x>
      <cdr:y>0.35524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629467" y="266167"/>
          <a:ext cx="504067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2,5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2"/>
          </a:xfrm>
          <a:prstGeom prst="rect">
            <a:avLst/>
          </a:prstGeom>
        </p:spPr>
        <p:txBody>
          <a:bodyPr vert="horz" lIns="91008" tIns="45504" rIns="91008" bIns="455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2"/>
          </a:xfrm>
          <a:prstGeom prst="rect">
            <a:avLst/>
          </a:prstGeom>
        </p:spPr>
        <p:txBody>
          <a:bodyPr vert="horz" lIns="91008" tIns="45504" rIns="91008" bIns="45504" rtlCol="0"/>
          <a:lstStyle>
            <a:lvl1pPr algn="r">
              <a:defRPr sz="1200"/>
            </a:lvl1pPr>
          </a:lstStyle>
          <a:p>
            <a:fld id="{2D393652-B2BC-4558-9D8B-352F222772A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8" tIns="45504" rIns="91008" bIns="455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008" tIns="45504" rIns="91008" bIns="4550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008" tIns="45504" rIns="91008" bIns="455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008" tIns="45504" rIns="91008" bIns="45504" rtlCol="0" anchor="b"/>
          <a:lstStyle>
            <a:lvl1pPr algn="r">
              <a:defRPr sz="1200"/>
            </a:lvl1pPr>
          </a:lstStyle>
          <a:p>
            <a:fld id="{FC3F0589-4F06-45EE-A720-073D73DDF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0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4275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EC64-8FFC-4311-B2F2-73BA6EE8F781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2CC9-C786-4571-806E-DAAA0EE6C67F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E44F-FF41-4095-A8C4-9E4CF1376A79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1858-62F3-4F17-839F-FFCE41FB2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9C2D-3D94-49B5-863A-00CB1DA549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5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7D4-B6B6-46BC-8356-51A75462D7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2E6A-C9F6-4475-93B5-46DF753B6D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A5C-7F0F-4212-9370-60D4B261C8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6798-D16A-4AC6-AE3D-457EF3EFE8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84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1AA-0834-4EDD-96FE-973984C278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DD1A-94B5-4040-AB78-0665EFB4FC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0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42D-4E82-471E-A5CE-9132E7A9D674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8CAF-0136-41F2-A333-2CE1E5DDF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0A8D-FF6E-4635-B2E1-E3769B68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97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BACA-1E43-4B63-B529-DC46142BBD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13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D3C1-5BFC-48A9-971E-4F242D3643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5B36-A2FE-4D54-A064-372B8B2489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6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8118-E43F-43E0-8A34-751E413B3E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9F78-2D56-472A-A670-8DA5839997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5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8CCD-ABA3-4AAF-AF7D-B238B81726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94EA-4A5D-458F-A3B1-36EFA463E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31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22A4-E1C4-4BE9-BEB8-83BDA9825C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B670-9C3A-428C-BD8C-DDEBE82EFE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4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DBAA-05DD-4255-9C72-94FD8A8C50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E64F-403C-4612-85E3-356C39DA1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4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CDB4-70BA-4B58-B931-04D2F1B88D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FF01-D322-4589-B1F5-FF6F0B00F0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DD15-382D-4613-9475-2F670D11DD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AAA3-00E3-45F1-B7BC-E930D4F66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8FF-09E8-4411-83AC-0CC27F77B0FB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C452-249F-40D9-A2B0-A4A4C2844E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7868-6744-46CE-8A86-445BCDD37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2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2CAC-856A-47BA-8DB4-016D5DAAFF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9305-8753-4725-9F54-94D76E880B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36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823D-B51B-4722-B367-D204510A69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A227-71FA-441B-B43C-97840C92A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1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6D9E-A04F-448C-9496-D674288F0C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4D28-F45E-4F08-BD26-B96C164B2A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2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697F-1D57-41B8-A163-28D2177CBE0C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1882-BC0E-4899-B32C-3FA8E822867B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3F26-BCD0-4DE6-9152-A032FF6A7731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5D8D-02CD-4B88-B9E6-898074418874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E52-843A-4ABE-A217-2231C351922D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AE9-A696-46B8-A32D-DECE0F253E36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127A-DCB2-4AE3-933D-653ABCDCDD65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A623-75C8-40A7-AC95-8E782F9B5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3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FC4F0-D827-4E37-BD71-1FD1C433D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B63A20-4B78-45B2-8F32-F792657415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1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_____Microsoft_Excel_97-20034.xls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emf"/><Relationship Id="rId5" Type="http://schemas.openxmlformats.org/officeDocument/2006/relationships/image" Target="../media/image16.emf"/><Relationship Id="rId10" Type="http://schemas.openxmlformats.org/officeDocument/2006/relationships/oleObject" Target="../embeddings/_____Microsoft_Excel_97-20033.xls"/><Relationship Id="rId4" Type="http://schemas.openxmlformats.org/officeDocument/2006/relationships/oleObject" Target="../embeddings/_____Microsoft_Excel_97-20031.xls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612" y="132342"/>
            <a:ext cx="539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</a:t>
            </a:r>
            <a:r>
              <a:rPr lang="kk-KZ" sz="3600" dirty="0" smtClean="0"/>
              <a:t>ҰР-СҰЛТАН ҚАЛАСЫНЫҢ </a:t>
            </a:r>
            <a:r>
              <a:rPr lang="kk-KZ" sz="2400" dirty="0" smtClean="0"/>
              <a:t>2020 жылға арналған </a:t>
            </a:r>
            <a:r>
              <a:rPr lang="kk-KZ" sz="3600" dirty="0" smtClean="0"/>
              <a:t>АЗАМАТТЫҚ БЮДЖЕТІ</a:t>
            </a:r>
            <a:endParaRPr lang="ru-RU" sz="24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140610" y="416313"/>
            <a:ext cx="4359382" cy="2448272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3495089" y="1669477"/>
            <a:ext cx="5397390" cy="2448272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140610" y="3002082"/>
            <a:ext cx="4359382" cy="2448272"/>
          </a:xfrm>
          <a:prstGeom prst="homePlat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3495088" y="4298788"/>
            <a:ext cx="5397390" cy="2448272"/>
          </a:xfrm>
          <a:prstGeom prst="homePlat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БІЛІМ САЛАСЫН ҚАРЖЫЛАНДЫРУ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948" y="369784"/>
            <a:ext cx="490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1F497D"/>
                </a:solidFill>
              </a:rPr>
              <a:t>БІЛІМ САЛАСЫНДАҒЫ ШЫҒЫСТАР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90447"/>
              </p:ext>
            </p:extLst>
          </p:nvPr>
        </p:nvGraphicFramePr>
        <p:xfrm>
          <a:off x="94866" y="669177"/>
          <a:ext cx="10039369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21205"/>
                <a:gridCol w="936104"/>
                <a:gridCol w="4993828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ШЫҒЫСТАРДЫҢ БАҒЫТЫ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нақтыланған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нысыналы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мақсаты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823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Психологиялық-медициналық-педагогикалық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консультациялық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көмек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көрсету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119,9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133,8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психологиялық-медициналық-педагогикалық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консультацияны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басқа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шығындар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08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Күндізгі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нысанында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оқитындарды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қолдау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171,0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Жеңілдікпен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жол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жүруді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қамтамасыз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түрінде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қолдауға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жетім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мен аз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қамтылған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отбасылардан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шыққан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: 15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жастан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жоғары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- 7 474 бала.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08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Нәтижелі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жұмыспен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қамтуды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дамыту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бағдарламасы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кадрларды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даярлау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қайта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даярлау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объектілерін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1 777,5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1 775,2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кепілдік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жағдайында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ұлғайтуға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ТжКБ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– 1050 студент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қыркүйек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айынан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желтоқсан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айына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дейін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жаңа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қабылдауға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3100 студент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жалғастырушы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);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жасөспірімдерге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инновациялық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лицейін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(БИЛ)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аббаттандыру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көгалдандыру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56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Ведомстволық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бағынысты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мекемелердің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күрделі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3 800,2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636,1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ТжКБ-ны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техникалық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кәсіптік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берудің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құзыреттілік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орталығын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МТБ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жарақтандыруға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30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нысанына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ЖСҚ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әзірлеуге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№ 60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бөбекжай-бақшасын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ШАН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орнатуға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мектептерді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күрделі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: №3 , № 58, № 84, №48,,49,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бақшалар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: № 37,32, № 60,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басына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шаққандағы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қаржыландыру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шеңберіндегі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күрделі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6 АЕК),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маман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80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Өзге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1 251,7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1 317,7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олимпиадаларын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өткізу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мекемелерге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грант беру, 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қамқоршыларына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ай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сайынғы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төлемдер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10 АЕК (630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қамқорлық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75 АЕК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асырап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алғаны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біржолғы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ақшалай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төлеу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шамамен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65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асырап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алушы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беруді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жаңғырту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орталығы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» КММ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29-36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көш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3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8860" y="6381328"/>
            <a:ext cx="5616624" cy="4944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74874366"/>
              </p:ext>
            </p:extLst>
          </p:nvPr>
        </p:nvGraphicFramePr>
        <p:xfrm>
          <a:off x="2498288" y="2795041"/>
          <a:ext cx="4787196" cy="329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 flipH="1">
            <a:off x="2516746" y="2768018"/>
            <a:ext cx="4768738" cy="332527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БІЛІМ САЛАСЫН ҚАРЖЫЛАНДЫРУ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7350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1F497D"/>
                </a:solidFill>
                <a:latin typeface="Calibri" pitchFamily="34" charset="0"/>
              </a:rPr>
              <a:t>БЮДЖЕТТЕНДІРУ  БӨЛІГІНДЕ ОСЫ САЛАДА ҚАНДАЙ ӨЗГЕРІСТЕР БОЛДЫ?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624" y="752475"/>
            <a:ext cx="8213799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400" dirty="0" smtClean="0">
                <a:solidFill>
                  <a:prstClr val="black"/>
                </a:solidFill>
              </a:rPr>
              <a:t>Орта мектептерді жан басына шағын қаржыландыру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388" y="1196975"/>
            <a:ext cx="8209036" cy="12239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2020 </a:t>
            </a:r>
            <a:r>
              <a:rPr lang="ru-RU" sz="1600" dirty="0" err="1">
                <a:solidFill>
                  <a:prstClr val="black"/>
                </a:solidFill>
              </a:rPr>
              <a:t>жылы</a:t>
            </a:r>
            <a:r>
              <a:rPr lang="ru-RU" sz="1600" dirty="0">
                <a:solidFill>
                  <a:prstClr val="black"/>
                </a:solidFill>
              </a:rPr>
              <a:t> орта </a:t>
            </a:r>
            <a:r>
              <a:rPr lang="ru-RU" sz="1600" dirty="0" err="1">
                <a:solidFill>
                  <a:prstClr val="black"/>
                </a:solidFill>
              </a:rPr>
              <a:t>білім</a:t>
            </a:r>
            <a:r>
              <a:rPr lang="ru-RU" sz="1600" dirty="0">
                <a:solidFill>
                  <a:prstClr val="black"/>
                </a:solidFill>
              </a:rPr>
              <a:t> беру </a:t>
            </a:r>
            <a:r>
              <a:rPr lang="ru-RU" sz="1600" dirty="0" err="1">
                <a:solidFill>
                  <a:prstClr val="black"/>
                </a:solidFill>
              </a:rPr>
              <a:t>ұйымдарын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жан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басына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қаржыландыруға</a:t>
            </a:r>
            <a:r>
              <a:rPr lang="ru-RU" sz="1600" dirty="0">
                <a:solidFill>
                  <a:prstClr val="black"/>
                </a:solidFill>
              </a:rPr>
              <a:t> (84 </a:t>
            </a:r>
            <a:r>
              <a:rPr lang="ru-RU" sz="1600" dirty="0" err="1">
                <a:solidFill>
                  <a:prstClr val="black"/>
                </a:solidFill>
              </a:rPr>
              <a:t>мемлекеттік</a:t>
            </a:r>
            <a:r>
              <a:rPr lang="ru-RU" sz="1600" dirty="0">
                <a:solidFill>
                  <a:prstClr val="black"/>
                </a:solidFill>
              </a:rPr>
              <a:t>, 17 </a:t>
            </a:r>
            <a:r>
              <a:rPr lang="ru-RU" sz="1600" dirty="0" err="1">
                <a:solidFill>
                  <a:prstClr val="black"/>
                </a:solidFill>
              </a:rPr>
              <a:t>жеке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меншік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мектеп</a:t>
            </a:r>
            <a:r>
              <a:rPr lang="ru-RU" sz="1600" dirty="0">
                <a:solidFill>
                  <a:prstClr val="black"/>
                </a:solidFill>
              </a:rPr>
              <a:t>) 3,9 </a:t>
            </a:r>
            <a:r>
              <a:rPr lang="ru-RU" sz="1600" dirty="0" err="1">
                <a:solidFill>
                  <a:prstClr val="black"/>
                </a:solidFill>
              </a:rPr>
              <a:t>млрд.теңге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сомасында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күрделі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шығыстарға</a:t>
            </a:r>
            <a:r>
              <a:rPr lang="ru-RU" sz="1600" dirty="0">
                <a:solidFill>
                  <a:prstClr val="black"/>
                </a:solidFill>
              </a:rPr>
              <a:t> 1,6 млрд. </a:t>
            </a:r>
            <a:r>
              <a:rPr lang="ru-RU" sz="1600" dirty="0" err="1">
                <a:solidFill>
                  <a:prstClr val="black"/>
                </a:solidFill>
              </a:rPr>
              <a:t>теңге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сомасында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қаражат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бөлінді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90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260350" y="-26988"/>
            <a:ext cx="8272463" cy="3385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Көпбалалы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және</a:t>
            </a:r>
            <a:r>
              <a:rPr lang="ru-RU" sz="1600" b="1" dirty="0" smtClean="0">
                <a:solidFill>
                  <a:srgbClr val="FFFFFF"/>
                </a:solidFill>
              </a:rPr>
              <a:t> аз </a:t>
            </a:r>
            <a:r>
              <a:rPr lang="ru-RU" sz="1600" b="1" dirty="0" err="1" smtClean="0">
                <a:solidFill>
                  <a:srgbClr val="FFFFFF"/>
                </a:solidFill>
              </a:rPr>
              <a:t>қамтылған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отбасыларды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қолдаудың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жаңа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шаралары</a:t>
            </a:r>
            <a:endParaRPr lang="ru-RU"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3083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65464"/>
              </p:ext>
            </p:extLst>
          </p:nvPr>
        </p:nvGraphicFramePr>
        <p:xfrm>
          <a:off x="0" y="348615"/>
          <a:ext cx="8856663" cy="6509385"/>
        </p:xfrm>
        <a:graphic>
          <a:graphicData uri="http://schemas.openxmlformats.org/drawingml/2006/table">
            <a:tbl>
              <a:tblPr/>
              <a:tblGrid>
                <a:gridCol w="357188"/>
                <a:gridCol w="6642100"/>
                <a:gridCol w="928687"/>
                <a:gridCol w="928688"/>
              </a:tblGrid>
              <a:tr h="385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k-K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Атауы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бекіт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бюджет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қаражаты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есебінен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18 605,4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18 492,1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Тұрғын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көмегі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шығыстарының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шекті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жол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берілетін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деңгейінің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төмендеуі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(8%-дан 5% -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ға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дейін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 1 300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Үйлерінде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оқытылатын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мүгедек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төлемдерді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ұлғайту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(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6,5-тен 10 АЕК) 232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Көпбалалы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аз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қамтылған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балаларына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ЖОО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оқуға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гранттар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(150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Қатты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отын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(16 АЕК – 788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Көпбалалы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аналарды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стоматологтардың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қызметімен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жеңілдікпен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(АӘК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алушылар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-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900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Тұрғын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сертификаттары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(1 000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Жеңілдікті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жол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жүрумен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(125 829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Оқушылар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студенттердің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тегін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жол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жүруі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( 7 474 </a:t>
                      </a:r>
                      <a:r>
                        <a:rPr lang="ru-RU" sz="1100" b="0" i="1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568,6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163,7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Мектептердегі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тегін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ыстық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тамақтандыру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(90 080 </a:t>
                      </a:r>
                      <a:r>
                        <a:rPr lang="ru-RU" sz="1100" b="0" i="1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514,8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502,1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Оқушыларға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сауықтыру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лагері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(1 936 </a:t>
                      </a:r>
                      <a:r>
                        <a:rPr lang="ru-RU" sz="1100" b="0" i="1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96,8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96,8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ТжКО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-да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тегін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оқыту</a:t>
                      </a:r>
                      <a:endParaRPr lang="ru-RU" sz="11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1 558,5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1 748,5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Тегін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мектеп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киім-кешегі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мектеп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керек-жарақтары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</a:rPr>
                        <a:t>4 000 </a:t>
                      </a:r>
                      <a:r>
                        <a:rPr lang="ru-RU" sz="1100" b="0" i="1" baseline="0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180,0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180,0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АӘК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қаржыландыруға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бюджеттен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57,8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млн.теңге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тамақ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жиындары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тұрмыстық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химия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жиындары</a:t>
                      </a:r>
                      <a:r>
                        <a:rPr kumimoji="0" lang="kk-K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- 80,0 млн.теңге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Аз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қамтылған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көпбалалы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отбасылар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мен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жұмыс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істейтін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жастар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жалға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берілетін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пәтерлер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бюджеттен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қаржыландыру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Республикалық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бюджет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қаражаты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есебінен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12 563,9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9 862,9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Мемлекеттік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атаулы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(22 977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2 042,9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2 042,9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тамақ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жиындары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тұрмыстық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химия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жиындары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kk-K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(4 828 бала,  1-6 жас аралығы)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Жалға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берілетін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пәтерлер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Көпбалалы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аналарға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 2019 ж. ( 616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), 2020 ж.. (616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Жұмыс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істеп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жастар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– 2019 ж. (1050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), 2020 ж. (350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10 321,0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7 620,0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829" name="Прямоугольник 5"/>
          <p:cNvSpPr>
            <a:spLocks noChangeArrowheads="1"/>
          </p:cNvSpPr>
          <p:nvPr/>
        </p:nvSpPr>
        <p:spPr bwMode="auto">
          <a:xfrm>
            <a:off x="8509825" y="260350"/>
            <a:ext cx="604774" cy="18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ru-RU" sz="800" b="1" dirty="0">
                <a:solidFill>
                  <a:srgbClr val="10253F"/>
                </a:solidFill>
              </a:rPr>
              <a:t>млн. </a:t>
            </a:r>
            <a:r>
              <a:rPr lang="ru-RU" sz="800" b="1" dirty="0" err="1" smtClean="0">
                <a:solidFill>
                  <a:srgbClr val="10253F"/>
                </a:solidFill>
              </a:rPr>
              <a:t>теңге</a:t>
            </a:r>
            <a:endParaRPr lang="ru-RU" sz="800" b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 txBox="1">
            <a:spLocks/>
          </p:cNvSpPr>
          <p:nvPr/>
        </p:nvSpPr>
        <p:spPr bwMode="auto">
          <a:xfrm>
            <a:off x="539750" y="0"/>
            <a:ext cx="7777163" cy="692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  <a:latin typeface="Calibri" pitchFamily="34" charset="0"/>
              </a:rPr>
              <a:t>Нұр-Сұлтан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  <a:latin typeface="Calibri" pitchFamily="34" charset="0"/>
              </a:rPr>
              <a:t>қаласы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  <a:latin typeface="Calibri" pitchFamily="34" charset="0"/>
              </a:rPr>
              <a:t>мәслихатының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шешімі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бойынша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2020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жылға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жеке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санаттағы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азаматтарға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әлеуметтік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көмек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көрсету</a:t>
            </a:r>
            <a:endParaRPr lang="ru-RU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179388" y="6092825"/>
            <a:ext cx="8713787" cy="75406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35150" y="6489700"/>
            <a:ext cx="6697663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421" name="TextBox 32"/>
          <p:cNvSpPr txBox="1">
            <a:spLocks noChangeArrowheads="1"/>
          </p:cNvSpPr>
          <p:nvPr/>
        </p:nvSpPr>
        <p:spPr bwMode="auto">
          <a:xfrm>
            <a:off x="2195513" y="6524625"/>
            <a:ext cx="5761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56325" name="Номер слайда 4"/>
          <p:cNvSpPr txBox="1">
            <a:spLocks noGrp="1"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17C8DC90-58FD-4ECE-A171-8E5A824729B0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13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60423" name="Группа 7"/>
          <p:cNvGrpSpPr>
            <a:grpSpLocks/>
          </p:cNvGrpSpPr>
          <p:nvPr/>
        </p:nvGrpSpPr>
        <p:grpSpPr bwMode="auto">
          <a:xfrm>
            <a:off x="1547813" y="1125538"/>
            <a:ext cx="6303962" cy="4646612"/>
            <a:chOff x="1472213" y="1290411"/>
            <a:chExt cx="6304143" cy="4646945"/>
          </a:xfrm>
        </p:grpSpPr>
        <p:sp>
          <p:nvSpPr>
            <p:cNvPr id="41" name="Шестиугольник 40"/>
            <p:cNvSpPr/>
            <p:nvPr/>
          </p:nvSpPr>
          <p:spPr>
            <a:xfrm>
              <a:off x="5502991" y="3662306"/>
              <a:ext cx="2273365" cy="1509820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5502991" y="2100094"/>
              <a:ext cx="2273365" cy="1509820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3537609" y="4427536"/>
              <a:ext cx="2273365" cy="1509820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427" name="Прямоугольник 70"/>
            <p:cNvSpPr>
              <a:spLocks noChangeArrowheads="1"/>
            </p:cNvSpPr>
            <p:nvPr/>
          </p:nvSpPr>
          <p:spPr bwMode="auto">
            <a:xfrm>
              <a:off x="3513796" y="4853016"/>
              <a:ext cx="2320992" cy="73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Естелік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күндерге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әлеуметтік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көмек</a:t>
              </a:r>
              <a:endParaRPr lang="ru-RU" sz="14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>
                  <a:solidFill>
                    <a:srgbClr val="1F497D"/>
                  </a:solidFill>
                </a:rPr>
                <a:t>1 124,5 </a:t>
              </a:r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1580166" y="3671832"/>
              <a:ext cx="2273365" cy="1509820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Шестиугольник 34"/>
            <p:cNvSpPr/>
            <p:nvPr/>
          </p:nvSpPr>
          <p:spPr>
            <a:xfrm>
              <a:off x="1561116" y="2076279"/>
              <a:ext cx="2273365" cy="150982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513797" y="1298349"/>
              <a:ext cx="2273365" cy="1509821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513797" y="2854210"/>
              <a:ext cx="2273365" cy="1511408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432" name="Прямоугольник 14"/>
            <p:cNvSpPr>
              <a:spLocks noChangeArrowheads="1"/>
            </p:cNvSpPr>
            <p:nvPr/>
          </p:nvSpPr>
          <p:spPr bwMode="auto">
            <a:xfrm>
              <a:off x="3848769" y="2858973"/>
              <a:ext cx="1587545" cy="692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i="1" dirty="0" smtClean="0">
                  <a:solidFill>
                    <a:schemeClr val="bg1"/>
                  </a:solidFill>
                  <a:latin typeface="Calibri" pitchFamily="34" charset="0"/>
                </a:rPr>
                <a:t>2020 </a:t>
              </a:r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жылға</a:t>
              </a:r>
              <a:r>
                <a:rPr lang="ru-RU" sz="1300" b="1" i="1" dirty="0" smtClean="0">
                  <a:solidFill>
                    <a:schemeClr val="bg1"/>
                  </a:solidFill>
                  <a:latin typeface="Calibri" pitchFamily="34" charset="0"/>
                </a:rPr>
                <a:t> 3342,1 млн. </a:t>
              </a:r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теңге</a:t>
              </a:r>
              <a:r>
                <a:rPr lang="ru-RU" sz="1300" b="1" i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қарастырылды</a:t>
              </a:r>
              <a:endParaRPr lang="ru-RU" sz="13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0433" name="Прямоугольник 57"/>
            <p:cNvSpPr>
              <a:spLocks noChangeArrowheads="1"/>
            </p:cNvSpPr>
            <p:nvPr/>
          </p:nvSpPr>
          <p:spPr bwMode="auto">
            <a:xfrm>
              <a:off x="5855426" y="3855995"/>
              <a:ext cx="1587545" cy="73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Дәрі-дәрмекпен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қамтамасыз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ету</a:t>
              </a:r>
              <a:endParaRPr lang="ru-RU" sz="14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34,0 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4" name="Прямоугольник 71"/>
            <p:cNvSpPr>
              <a:spLocks noChangeArrowheads="1"/>
            </p:cNvSpPr>
            <p:nvPr/>
          </p:nvSpPr>
          <p:spPr bwMode="auto">
            <a:xfrm>
              <a:off x="3466170" y="1730180"/>
              <a:ext cx="2320992" cy="95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Азаматтардың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жеңілдікпен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жүретін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санаттарын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тасымалдау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1424,8 млн.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5" name="Прямоугольник 72"/>
            <p:cNvSpPr>
              <a:spLocks noChangeArrowheads="1"/>
            </p:cNvSpPr>
            <p:nvPr/>
          </p:nvSpPr>
          <p:spPr bwMode="auto">
            <a:xfrm>
              <a:off x="5814150" y="2444606"/>
              <a:ext cx="1587545" cy="52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Оқу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гранттары</a:t>
              </a:r>
              <a:endParaRPr lang="ru-RU" sz="14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75,0 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6" name="Прямоугольник 73"/>
            <p:cNvSpPr>
              <a:spLocks noChangeArrowheads="1"/>
            </p:cNvSpPr>
            <p:nvPr/>
          </p:nvSpPr>
          <p:spPr bwMode="auto">
            <a:xfrm>
              <a:off x="1696057" y="4057622"/>
              <a:ext cx="2039996" cy="73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Санаторлық-курорттық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емдеу</a:t>
              </a:r>
              <a:endParaRPr lang="ru-RU" sz="14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318,8 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7" name="Прямоугольник 74"/>
            <p:cNvSpPr>
              <a:spLocks noChangeArrowheads="1"/>
            </p:cNvSpPr>
            <p:nvPr/>
          </p:nvSpPr>
          <p:spPr bwMode="auto">
            <a:xfrm>
              <a:off x="1472213" y="2512873"/>
              <a:ext cx="2451170" cy="73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Тісті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протездеу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және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санациялау</a:t>
              </a:r>
              <a:endParaRPr lang="ru-RU" sz="1400" b="1" i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 smtClean="0">
                  <a:solidFill>
                    <a:srgbClr val="1F497D"/>
                  </a:solidFill>
                </a:rPr>
                <a:t>365,0</a:t>
              </a:r>
              <a:r>
                <a:rPr lang="ru-RU" sz="1400" b="1" i="1" dirty="0" smtClean="0">
                  <a:solidFill>
                    <a:srgbClr val="1F497D"/>
                  </a:solidFill>
                  <a:latin typeface="Calibri" pitchFamily="34" charset="0"/>
                </a:rPr>
                <a:t> </a:t>
              </a:r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8" name="Прямоугольник 77"/>
            <p:cNvSpPr>
              <a:spLocks noChangeArrowheads="1"/>
            </p:cNvSpPr>
            <p:nvPr/>
          </p:nvSpPr>
          <p:spPr bwMode="auto">
            <a:xfrm>
              <a:off x="3968445" y="5592384"/>
              <a:ext cx="1411638" cy="33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101 062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39" name="Прямоугольник 41"/>
            <p:cNvSpPr>
              <a:spLocks noChangeArrowheads="1"/>
            </p:cNvSpPr>
            <p:nvPr/>
          </p:nvSpPr>
          <p:spPr bwMode="auto">
            <a:xfrm>
              <a:off x="3902185" y="1290411"/>
              <a:ext cx="1411638" cy="33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125 829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0" name="Прямоугольник 42"/>
            <p:cNvSpPr>
              <a:spLocks noChangeArrowheads="1"/>
            </p:cNvSpPr>
            <p:nvPr/>
          </p:nvSpPr>
          <p:spPr bwMode="auto">
            <a:xfrm>
              <a:off x="5933919" y="4817923"/>
              <a:ext cx="14116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2 300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1" name="Прямоугольник 43"/>
            <p:cNvSpPr>
              <a:spLocks noChangeArrowheads="1"/>
            </p:cNvSpPr>
            <p:nvPr/>
          </p:nvSpPr>
          <p:spPr bwMode="auto">
            <a:xfrm>
              <a:off x="5933919" y="2099765"/>
              <a:ext cx="14116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150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2" name="Прямоугольник 44"/>
            <p:cNvSpPr>
              <a:spLocks noChangeArrowheads="1"/>
            </p:cNvSpPr>
            <p:nvPr/>
          </p:nvSpPr>
          <p:spPr bwMode="auto">
            <a:xfrm>
              <a:off x="1992928" y="4853016"/>
              <a:ext cx="1411328" cy="33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2 860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3" name="Прямоугольник 45"/>
            <p:cNvSpPr>
              <a:spLocks noChangeArrowheads="1"/>
            </p:cNvSpPr>
            <p:nvPr/>
          </p:nvSpPr>
          <p:spPr bwMode="auto">
            <a:xfrm>
              <a:off x="2010723" y="2099765"/>
              <a:ext cx="1411638" cy="33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</a:rPr>
                <a:t>4 300</a:t>
              </a:r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4" name="Прямоугольник 46"/>
            <p:cNvSpPr>
              <a:spLocks noChangeArrowheads="1"/>
            </p:cNvSpPr>
            <p:nvPr/>
          </p:nvSpPr>
          <p:spPr bwMode="auto">
            <a:xfrm>
              <a:off x="3791617" y="3944901"/>
              <a:ext cx="1765350" cy="2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Көмектің</a:t>
              </a:r>
              <a:r>
                <a:rPr lang="ru-RU" sz="1300" b="1" i="1" dirty="0" smtClean="0">
                  <a:solidFill>
                    <a:schemeClr val="bg1"/>
                  </a:solidFill>
                  <a:latin typeface="Calibri" pitchFamily="34" charset="0"/>
                </a:rPr>
                <a:t> 30 </a:t>
              </a:r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түрі</a:t>
              </a:r>
              <a:endParaRPr lang="ru-RU" sz="13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9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34147"/>
              </p:ext>
            </p:extLst>
          </p:nvPr>
        </p:nvGraphicFramePr>
        <p:xfrm>
          <a:off x="-252536" y="692696"/>
          <a:ext cx="9144001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8" name="Заголовок 1"/>
          <p:cNvSpPr txBox="1">
            <a:spLocks/>
          </p:cNvSpPr>
          <p:nvPr/>
        </p:nvSpPr>
        <p:spPr bwMode="auto">
          <a:xfrm>
            <a:off x="3348038" y="2636913"/>
            <a:ext cx="2519362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3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762,0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қарастырылды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348038" y="2852738"/>
            <a:ext cx="2376487" cy="24479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62" y="491295"/>
            <a:ext cx="8785225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srgbClr val="C0504D">
                    <a:lumMod val="75000"/>
                  </a:srgbClr>
                </a:solidFill>
              </a:rPr>
              <a:t>Орталықтандырылған</a:t>
            </a:r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мүгедектер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базасының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мәліметтері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бойынша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елордада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26 714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мүгедек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тұрады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,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оның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ішінде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5 770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мүгедек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балалар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.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Мүмкіндігі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шектеулі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адамдарды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әлеуметтік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қолдауға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2020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жылға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3 млрд.762 млн.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теңге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қарастырылған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.</a:t>
            </a:r>
            <a:endParaRPr lang="ru-RU" sz="12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395288" y="-26988"/>
            <a:ext cx="813117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Мүгедектерді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әлеуметтік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қолдауға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бағытталған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шығыстар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5530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E9A15-12A6-43DF-AC1C-ADDC7877712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87675" y="2097088"/>
            <a:ext cx="576263" cy="1793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27275" y="2781300"/>
            <a:ext cx="444500" cy="1793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08175" y="3649663"/>
            <a:ext cx="6413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28850" y="4941888"/>
            <a:ext cx="542925" cy="142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18238" y="5591175"/>
            <a:ext cx="4445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15138" y="3630613"/>
            <a:ext cx="4445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867400" y="1989138"/>
            <a:ext cx="350838" cy="2873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494213" y="1700213"/>
            <a:ext cx="41275" cy="320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39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9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6970"/>
              </p:ext>
            </p:extLst>
          </p:nvPr>
        </p:nvGraphicFramePr>
        <p:xfrm>
          <a:off x="179388" y="614363"/>
          <a:ext cx="8634412" cy="5509261"/>
        </p:xfrm>
        <a:graphic>
          <a:graphicData uri="http://schemas.openxmlformats.org/drawingml/2006/table">
            <a:tbl>
              <a:tblPr/>
              <a:tblGrid>
                <a:gridCol w="4835525"/>
                <a:gridCol w="828675"/>
                <a:gridCol w="898525"/>
                <a:gridCol w="2071687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(бек.)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нысаналы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мақсаты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БАРЛЫҒЫ,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оның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ішінде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7 914,5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8 392,1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Республикалық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бюджеттен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трансферттер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2 345,6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2 675,4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бюджет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5 568,9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5 716,7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кадрларының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біліктілігін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арттыру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қайта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даярлау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Кадрлардың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біліктілігін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арттыруға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қайта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даярлауға:Оқу-клиникалық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жүргізеді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(4 500 медицина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қызметкеріне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Халыққа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иммундық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алдын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алуды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жүргізу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вакциналарды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басқа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да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иммундық-биологиялық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препараттарды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орталықтандырылған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2 012,9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2 112,9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Халыққа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иммундық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алдын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жүргізу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вакциналарды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Вакциналар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саны – 354 177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бірлік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өкілетті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органдардың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шешімі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дәрі-дәрмекпен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етуге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қарастырылды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сирек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аурулар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дәрілік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препараттарды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саласының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ведомстволық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бағыныстағы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мекемелерінің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қызметін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етуге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Мамандандырылған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колледж,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Арнайы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жабдықтау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базасы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7392" name="TextBox 3"/>
          <p:cNvSpPr txBox="1">
            <a:spLocks noChangeArrowheads="1"/>
          </p:cNvSpPr>
          <p:nvPr/>
        </p:nvSpPr>
        <p:spPr bwMode="auto">
          <a:xfrm>
            <a:off x="971550" y="0"/>
            <a:ext cx="7056438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Денсаулық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сақтау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саласын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қаржыландыру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57393" name="TextBox 4"/>
          <p:cNvSpPr txBox="1">
            <a:spLocks noChangeArrowheads="1"/>
          </p:cNvSpPr>
          <p:nvPr/>
        </p:nvSpPr>
        <p:spPr bwMode="auto">
          <a:xfrm>
            <a:off x="8316913" y="3746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381750"/>
            <a:ext cx="669607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395" name="TextBox 6"/>
          <p:cNvSpPr txBox="1">
            <a:spLocks noChangeArrowheads="1"/>
          </p:cNvSpPr>
          <p:nvPr/>
        </p:nvSpPr>
        <p:spPr bwMode="auto">
          <a:xfrm>
            <a:off x="2195513" y="6381750"/>
            <a:ext cx="5761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5739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89356-9670-47F4-A798-35C2CDE60E1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2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31919"/>
              </p:ext>
            </p:extLst>
          </p:nvPr>
        </p:nvGraphicFramePr>
        <p:xfrm>
          <a:off x="34925" y="593725"/>
          <a:ext cx="9001125" cy="5526405"/>
        </p:xfrm>
        <a:graphic>
          <a:graphicData uri="http://schemas.openxmlformats.org/drawingml/2006/table">
            <a:tbl>
              <a:tblPr/>
              <a:tblGrid>
                <a:gridCol w="3744913"/>
                <a:gridCol w="935037"/>
                <a:gridCol w="865188"/>
                <a:gridCol w="3455987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(бек.)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нысаналы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мақсаты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Автономиялық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жылытуға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арналған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(6 объект)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Мед.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объектілерді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автономды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жылытуға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«Наркология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психотерапия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орталығы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2.»№3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көпсалалы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ауруханасы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фтизиопульмонология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орталығы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«№2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көпбейінді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аурухана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жедел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жәрдем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станциясы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«№12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емхана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Ведомстволық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бағынысты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ұйымдардың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шығыстары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1 641,3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1 979,1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жабдықтар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күрделі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жөндеу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жүргізуге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Салауатты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өмір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салтын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насихаттау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салауатты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өмір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салтын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насихаттау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іс-шаралар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өткізу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ЖҚТБ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алдын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оған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қарсы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күресі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іс-шараларды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іске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асыру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«ЖҚТБ-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алдын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оған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қарсы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күрес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жөніндегі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МКҚК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мемлекеттік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тапсырысты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орналастыруға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Санитарлық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автокөлікті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лизингтік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төлемдерді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өтеу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қаржы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лизингі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шарттарында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жедел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жәрдем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станциясы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бірлік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санитарлық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автокөлік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саласындағы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ақпараттық-талдау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қызметтері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Республикалық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дамыту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орталығымен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саласындағы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статистикалық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деректерді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өңдеу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қызметтер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8411" name="TextBox 3"/>
          <p:cNvSpPr txBox="1">
            <a:spLocks noChangeArrowheads="1"/>
          </p:cNvSpPr>
          <p:nvPr/>
        </p:nvSpPr>
        <p:spPr bwMode="auto">
          <a:xfrm>
            <a:off x="971550" y="0"/>
            <a:ext cx="7056438" cy="3381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>
                <a:solidFill>
                  <a:srgbClr val="FFFFFF"/>
                </a:solidFill>
              </a:rPr>
              <a:t>Денсаулық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сақтау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саласын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қаржыландыру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58412" name="TextBox 4"/>
          <p:cNvSpPr txBox="1">
            <a:spLocks noChangeArrowheads="1"/>
          </p:cNvSpPr>
          <p:nvPr/>
        </p:nvSpPr>
        <p:spPr bwMode="auto">
          <a:xfrm>
            <a:off x="8316913" y="3746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489700"/>
            <a:ext cx="561657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414" name="TextBox 6"/>
          <p:cNvSpPr txBox="1">
            <a:spLocks noChangeArrowheads="1"/>
          </p:cNvSpPr>
          <p:nvPr/>
        </p:nvSpPr>
        <p:spPr bwMode="auto">
          <a:xfrm>
            <a:off x="2195513" y="6507163"/>
            <a:ext cx="612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5841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AF5E8-3AEA-4085-8EA7-26CC146655E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1229"/>
              </p:ext>
            </p:extLst>
          </p:nvPr>
        </p:nvGraphicFramePr>
        <p:xfrm>
          <a:off x="34925" y="549275"/>
          <a:ext cx="9001125" cy="2865120"/>
        </p:xfrm>
        <a:graphic>
          <a:graphicData uri="http://schemas.openxmlformats.org/drawingml/2006/table">
            <a:tbl>
              <a:tblPr/>
              <a:tblGrid>
                <a:gridCol w="3960813"/>
                <a:gridCol w="935037"/>
                <a:gridCol w="1008063"/>
                <a:gridCol w="3097212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(бек.)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нысаналы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мақсаты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Аудандық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маңызы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бар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ауылдың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субъектілерінің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халыққа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көрсетуі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тегін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көмектің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кепілдік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берілген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көлемі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шеңберінде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амбулаториялық-емханалық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көрсетуі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әскерге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шақырылушылар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мен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тіркелушілерге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көрсетуге-27 200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152 739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2)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спортшыларға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көрсетуге-42 227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3)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Арнайы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МКК - 2 432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(65 бала).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Өзгелер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Республика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шегінде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емделуге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көрсеткіштер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жіберілетін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науқастардың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жол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құнын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өзге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де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шығыстарға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9415" name="TextBox 3"/>
          <p:cNvSpPr txBox="1">
            <a:spLocks noChangeArrowheads="1"/>
          </p:cNvSpPr>
          <p:nvPr/>
        </p:nvSpPr>
        <p:spPr bwMode="auto">
          <a:xfrm>
            <a:off x="971550" y="0"/>
            <a:ext cx="7056438" cy="3381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>
                <a:solidFill>
                  <a:srgbClr val="FFFFFF"/>
                </a:solidFill>
              </a:rPr>
              <a:t>Денсаулық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сақтау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саласын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қаржыландыру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59416" name="TextBox 4"/>
          <p:cNvSpPr txBox="1">
            <a:spLocks noChangeArrowheads="1"/>
          </p:cNvSpPr>
          <p:nvPr/>
        </p:nvSpPr>
        <p:spPr bwMode="auto">
          <a:xfrm>
            <a:off x="8316913" y="2603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453188"/>
            <a:ext cx="5616575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18" name="TextBox 6"/>
          <p:cNvSpPr txBox="1">
            <a:spLocks noChangeArrowheads="1"/>
          </p:cNvSpPr>
          <p:nvPr/>
        </p:nvSpPr>
        <p:spPr bwMode="auto">
          <a:xfrm>
            <a:off x="2195512" y="6453188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5941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7B675-2C0A-497B-B92D-5FC690FCEC6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5" y="6507163"/>
            <a:ext cx="561657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2195512" y="6507163"/>
            <a:ext cx="6408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935038" y="0"/>
            <a:ext cx="7345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НҰР-СҰЛТАН ҚАЛАСЫ АУДАНДАРЫ ӘКІМДЕРІНІҢ АППАРАТТАРЫ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4464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  <a:latin typeface="Calibri" pitchFamily="34" charset="0"/>
              </a:rPr>
              <a:t>ТКШ </a:t>
            </a:r>
            <a:r>
              <a:rPr lang="ru-RU" sz="1400" b="1" i="1" dirty="0" err="1" smtClean="0">
                <a:solidFill>
                  <a:schemeClr val="tx2"/>
                </a:solidFill>
                <a:latin typeface="Calibri" pitchFamily="34" charset="0"/>
              </a:rPr>
              <a:t>саласын</a:t>
            </a:r>
            <a:r>
              <a:rPr lang="ru-RU" sz="14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400" b="1" i="1" dirty="0" err="1" smtClean="0">
                <a:solidFill>
                  <a:schemeClr val="tx2"/>
                </a:solidFill>
                <a:latin typeface="Calibri" pitchFamily="34" charset="0"/>
              </a:rPr>
              <a:t>қаржыландыру</a:t>
            </a:r>
            <a:endParaRPr lang="ru-RU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625" y="752475"/>
            <a:ext cx="511810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1033" name="TextBox 10"/>
          <p:cNvSpPr txBox="1">
            <a:spLocks noChangeArrowheads="1"/>
          </p:cNvSpPr>
          <p:nvPr/>
        </p:nvSpPr>
        <p:spPr bwMode="auto">
          <a:xfrm>
            <a:off x="250825" y="4292600"/>
            <a:ext cx="5041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400" dirty="0" smtClean="0">
                <a:latin typeface="Calibri" pitchFamily="34" charset="0"/>
              </a:rPr>
              <a:t>2020 </a:t>
            </a:r>
            <a:r>
              <a:rPr lang="ru-RU" sz="1400" dirty="0" err="1">
                <a:latin typeface="Calibri" pitchFamily="34" charset="0"/>
              </a:rPr>
              <a:t>жылдың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нақтыланған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жоспары</a:t>
            </a:r>
            <a:r>
              <a:rPr lang="ru-RU" sz="1400" dirty="0">
                <a:latin typeface="Calibri" pitchFamily="34" charset="0"/>
              </a:rPr>
              <a:t> 2020 </a:t>
            </a:r>
            <a:r>
              <a:rPr lang="ru-RU" sz="1400" dirty="0" err="1">
                <a:latin typeface="Calibri" pitchFamily="34" charset="0"/>
              </a:rPr>
              <a:t>жылдың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бекітілген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бюджетіне</a:t>
            </a:r>
            <a:r>
              <a:rPr lang="ru-RU" sz="1400" dirty="0">
                <a:latin typeface="Calibri" pitchFamily="34" charset="0"/>
              </a:rPr>
              <a:t> 21,4% </a:t>
            </a:r>
            <a:r>
              <a:rPr lang="ru-RU" sz="1400" dirty="0" err="1">
                <a:latin typeface="Calibri" pitchFamily="34" charset="0"/>
              </a:rPr>
              <a:t>өсіммен</a:t>
            </a:r>
            <a:r>
              <a:rPr lang="ru-RU" sz="1400" dirty="0">
                <a:latin typeface="Calibri" pitchFamily="34" charset="0"/>
              </a:rPr>
              <a:t> 43 927,5 млн. </a:t>
            </a:r>
            <a:r>
              <a:rPr lang="ru-RU" sz="1400" dirty="0" err="1">
                <a:latin typeface="Calibri" pitchFamily="34" charset="0"/>
              </a:rPr>
              <a:t>теңгені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құрады</a:t>
            </a:r>
            <a:r>
              <a:rPr lang="ru-RU" sz="1400" dirty="0" smtClean="0">
                <a:latin typeface="Calibri" pitchFamily="34" charset="0"/>
              </a:rPr>
              <a:t> </a:t>
            </a:r>
            <a:endParaRPr lang="ru-RU" sz="1400" dirty="0">
              <a:latin typeface="Calibri" pitchFamily="34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5481638" y="757238"/>
            <a:ext cx="3490912" cy="1612900"/>
            <a:chOff x="5525923" y="1046531"/>
            <a:chExt cx="3490919" cy="1518076"/>
          </a:xfrm>
        </p:grpSpPr>
        <p:sp>
          <p:nvSpPr>
            <p:cNvPr id="18" name="TextBox 17"/>
            <p:cNvSpPr txBox="1"/>
            <p:nvPr/>
          </p:nvSpPr>
          <p:spPr>
            <a:xfrm>
              <a:off x="5527510" y="1046531"/>
              <a:ext cx="3489332" cy="289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 smtClean="0">
                  <a:latin typeface="+mn-lt"/>
                </a:rPr>
                <a:t>Жарықтандыру</a:t>
              </a:r>
              <a:r>
                <a:rPr lang="ru-RU" sz="1400" dirty="0" smtClean="0">
                  <a:latin typeface="+mn-lt"/>
                </a:rPr>
                <a:t> 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923" y="1354330"/>
              <a:ext cx="3489332" cy="121027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34"/>
          <p:cNvGrpSpPr>
            <a:grpSpLocks/>
          </p:cNvGrpSpPr>
          <p:nvPr/>
        </p:nvGrpSpPr>
        <p:grpSpPr bwMode="auto">
          <a:xfrm>
            <a:off x="5473700" y="2508250"/>
            <a:ext cx="3487738" cy="1685925"/>
            <a:chOff x="5539473" y="2762935"/>
            <a:chExt cx="3489326" cy="1511175"/>
          </a:xfrm>
        </p:grpSpPr>
        <p:sp>
          <p:nvSpPr>
            <p:cNvPr id="24" name="TextBox 23"/>
            <p:cNvSpPr txBox="1"/>
            <p:nvPr/>
          </p:nvSpPr>
          <p:spPr>
            <a:xfrm>
              <a:off x="5539473" y="2762935"/>
              <a:ext cx="3489326" cy="275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 smtClean="0">
                  <a:latin typeface="+mn-lt"/>
                </a:rPr>
                <a:t>Санитарияны</a:t>
              </a:r>
              <a:r>
                <a:rPr lang="ru-RU" sz="1400" dirty="0" smtClean="0">
                  <a:latin typeface="+mn-lt"/>
                </a:rPr>
                <a:t> </a:t>
              </a:r>
              <a:r>
                <a:rPr lang="ru-RU" sz="1400" dirty="0" err="1" smtClean="0">
                  <a:latin typeface="+mn-lt"/>
                </a:rPr>
                <a:t>қамтамасыз</a:t>
              </a:r>
              <a:r>
                <a:rPr lang="ru-RU" sz="1400" dirty="0" smtClean="0">
                  <a:latin typeface="+mn-lt"/>
                </a:rPr>
                <a:t> </a:t>
              </a:r>
              <a:r>
                <a:rPr lang="ru-RU" sz="1400" dirty="0" err="1" smtClean="0">
                  <a:latin typeface="+mn-lt"/>
                </a:rPr>
                <a:t>ету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39473" y="3063178"/>
              <a:ext cx="3489326" cy="1210932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" name="Группа 35"/>
          <p:cNvGrpSpPr>
            <a:grpSpLocks/>
          </p:cNvGrpSpPr>
          <p:nvPr/>
        </p:nvGrpSpPr>
        <p:grpSpPr bwMode="auto">
          <a:xfrm>
            <a:off x="5491163" y="4292600"/>
            <a:ext cx="3492500" cy="1766888"/>
            <a:chOff x="5520376" y="4540746"/>
            <a:chExt cx="3494107" cy="1569327"/>
          </a:xfrm>
        </p:grpSpPr>
        <p:sp>
          <p:nvSpPr>
            <p:cNvPr id="29" name="TextBox 28"/>
            <p:cNvSpPr txBox="1"/>
            <p:nvPr/>
          </p:nvSpPr>
          <p:spPr>
            <a:xfrm>
              <a:off x="5525140" y="4540746"/>
              <a:ext cx="3489343" cy="2733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 smtClean="0">
                  <a:latin typeface="+mn-lt"/>
                </a:rPr>
                <a:t>Абаттандыру</a:t>
              </a:r>
              <a:r>
                <a:rPr lang="ru-RU" sz="1400" dirty="0" smtClean="0">
                  <a:latin typeface="+mn-lt"/>
                </a:rPr>
                <a:t> </a:t>
              </a:r>
              <a:r>
                <a:rPr lang="ru-RU" sz="1400" dirty="0" err="1" smtClean="0">
                  <a:latin typeface="+mn-lt"/>
                </a:rPr>
                <a:t>және</a:t>
              </a:r>
              <a:r>
                <a:rPr lang="ru-RU" sz="1400" dirty="0" smtClean="0">
                  <a:latin typeface="+mn-lt"/>
                </a:rPr>
                <a:t> </a:t>
              </a:r>
              <a:r>
                <a:rPr lang="ru-RU" sz="1400" dirty="0" err="1" smtClean="0">
                  <a:latin typeface="+mn-lt"/>
                </a:rPr>
                <a:t>көгалдандыру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76" y="4848125"/>
              <a:ext cx="3489342" cy="1261948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625" y="1060450"/>
            <a:ext cx="5118100" cy="499903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8" name="TextBox 36"/>
          <p:cNvSpPr txBox="1">
            <a:spLocks noChangeArrowheads="1"/>
          </p:cNvSpPr>
          <p:nvPr/>
        </p:nvSpPr>
        <p:spPr bwMode="auto">
          <a:xfrm>
            <a:off x="4427538" y="1065213"/>
            <a:ext cx="865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Calibri" pitchFamily="34" charset="0"/>
              </a:rPr>
              <a:t>млн. тенге</a:t>
            </a:r>
          </a:p>
        </p:txBody>
      </p:sp>
      <p:graphicFrame>
        <p:nvGraphicFramePr>
          <p:cNvPr id="102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555785"/>
              </p:ext>
            </p:extLst>
          </p:nvPr>
        </p:nvGraphicFramePr>
        <p:xfrm>
          <a:off x="128588" y="795338"/>
          <a:ext cx="507365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6" name="Лист" r:id="rId4" imgW="5076735" imgH="2895578" progId="Excel.Sheet.8">
                  <p:embed/>
                </p:oleObj>
              </mc:Choice>
              <mc:Fallback>
                <p:oleObj name="Лист" r:id="rId4" imgW="5076735" imgH="2895578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795338"/>
                        <a:ext cx="5073650" cy="289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115339"/>
              </p:ext>
            </p:extLst>
          </p:nvPr>
        </p:nvGraphicFramePr>
        <p:xfrm>
          <a:off x="5534025" y="1001713"/>
          <a:ext cx="32829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" name="Лист" r:id="rId7" imgW="3286234" imgH="1571553" progId="Excel.Sheet.8">
                  <p:embed/>
                </p:oleObj>
              </mc:Choice>
              <mc:Fallback>
                <p:oleObj name="Лист" r:id="rId7" imgW="3286234" imgH="1571553" progId="Excel.Sheet.8">
                  <p:embed/>
                  <p:pic>
                    <p:nvPicPr>
                      <p:cNvPr id="0" name="Диаграмма 2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001713"/>
                        <a:ext cx="3282950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396213"/>
              </p:ext>
            </p:extLst>
          </p:nvPr>
        </p:nvGraphicFramePr>
        <p:xfrm>
          <a:off x="5548313" y="2862263"/>
          <a:ext cx="32829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8" name="Лист" r:id="rId10" imgW="3286234" imgH="1571553" progId="Excel.Sheet.8">
                  <p:embed/>
                </p:oleObj>
              </mc:Choice>
              <mc:Fallback>
                <p:oleObj name="Лист" r:id="rId10" imgW="3286234" imgH="1571553" progId="Excel.Sheet.8">
                  <p:embed/>
                  <p:pic>
                    <p:nvPicPr>
                      <p:cNvPr id="0" name="Диаграмма 3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2862263"/>
                        <a:ext cx="3282950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565602"/>
              </p:ext>
            </p:extLst>
          </p:nvPr>
        </p:nvGraphicFramePr>
        <p:xfrm>
          <a:off x="5532438" y="4673600"/>
          <a:ext cx="328453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9" name="Лист" r:id="rId13" imgW="3286234" imgH="1571553" progId="Excel.Sheet.8">
                  <p:embed/>
                </p:oleObj>
              </mc:Choice>
              <mc:Fallback>
                <p:oleObj name="Лист" r:id="rId13" imgW="3286234" imgH="1571553" progId="Excel.Sheet.8">
                  <p:embed/>
                  <p:pic>
                    <p:nvPicPr>
                      <p:cNvPr id="0" name="Диаграмма 4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4673600"/>
                        <a:ext cx="3284537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5" y="6507163"/>
            <a:ext cx="561657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195512" y="6507163"/>
            <a:ext cx="6264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35038" y="0"/>
            <a:ext cx="7345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НҰР-СҰЛТАН ҚАЛАСЫ АУДАНДАРЫ ӘКІМДЕРІНІҢ АППАРАТТАРЫ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490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Calibri" pitchFamily="34" charset="0"/>
              </a:rPr>
              <a:t>БЮДЖЕТ ҚАРАЖАТЫ НАҚТЫ ҚАЙДА ЖҰМСАЛАДЫ?</a:t>
            </a:r>
            <a:endParaRPr lang="ru-RU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61475"/>
              </p:ext>
            </p:extLst>
          </p:nvPr>
        </p:nvGraphicFramePr>
        <p:xfrm>
          <a:off x="250825" y="750888"/>
          <a:ext cx="8568952" cy="579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721"/>
                <a:gridCol w="928694"/>
                <a:gridCol w="996017"/>
                <a:gridCol w="4680520"/>
              </a:tblGrid>
              <a:tr h="504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(бек.)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нысаналы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мақсаты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531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мекендердің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көшелерін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жарықтандыру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2 714,7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3 514,7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көше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кварталішілік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парктік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жарықтандыруды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(10 000 дана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шамды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жарықдиодты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жарықтандыруға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ауыстыру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электр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энергиясының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алаңдарды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электр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энергиясымен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жабдықтауға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АБЖ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жабдығын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орнатуға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көрсетуге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ғимараттар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имараттардың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декоративті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жарықтандыруын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(620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56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мекендердің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санитариясын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қамтамасыз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ету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19 890,9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19 907,6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көшелерді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қолмен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механикаландырылған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кварталішілік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аумақтарды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саябақтар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скверлерді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(12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паркті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116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скверді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жинау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нөсерлік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кәріздерді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пайдалануға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(277,3 км.),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тасқынға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іс-шаралар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қазылған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шұңқырлардан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тазарту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жұмыстарын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жүргізуге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соруға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кварталішілік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аумақтарды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рұқсат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етілмеген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қоқыс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тастайтын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жерлерді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жоюға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көпірлерді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көпірлерді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жол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айрықтарын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37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т. б.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қарастырылған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8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Жерлеу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орындарын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196,6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192,8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20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жерлеу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орындарын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туысы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адамдарды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жерлеуге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669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мекендерді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абаттандыру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көгалдандыру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13 325,0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312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абаттандыру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элементтерін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субұрқақтарды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консервациялау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(37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қаланы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мерекелерге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безендіру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жасыл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желектерді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көгалдарды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8 815 801 ш. м.,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гүлзарларды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162 641 ш. м.,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ағаштарды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446 714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гүлден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қоршауларды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183 579 п/м)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кварталішілік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аумақтарды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143 аула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аумағын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абаттандыру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25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жалпы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кеңістікті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9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скверді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жайластыру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жоспарлануда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537">
                <a:tc>
                  <a:txBody>
                    <a:bodyPr/>
                    <a:lstStyle/>
                    <a:p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</a:rPr>
                        <a:t>о.і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</a:rPr>
                        <a:t>Қатысу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</a:rPr>
                        <a:t>бюджеті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598,8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598,8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5865067" y="3234748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97873" y="2005390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568" y="747316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650642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НҰР-СҰЛТАН ҚАЛАСЫНЫҢ АЗАМАТТЫҚ БЮДЖЕТІ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СТРАТЕГИЯЛЫҚ ЖӘНЕ БЮДЖЕТТІК ЖОСПАРЛАУДЫҢ ӨЗАРА БАЙЛАНЫСЫ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532" y="1251372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НҰР-СҰЛТАН ҚАЛАСЫН 2050 ЖЫЛҒА ДЕЙІН ДАМЫТУ СТРАТЕГИЯСЫ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97873" y="2474893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2016-2020 </a:t>
            </a:r>
            <a:r>
              <a:rPr lang="kk-KZ" sz="1600" dirty="0" smtClean="0"/>
              <a:t>ЖЫЛДАРҒА АРНАЛҒАН НҰР-СҰЛТАН ҚАЛАСЫН ДАМЫТУ БАҒДАРЛАМАСЫ</a:t>
            </a:r>
            <a:endParaRPr lang="ru-RU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73951" y="382736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НҰР-СҰЛТАН ҚАЛАСЫНЫҢ 2020-2022 ЖЫЛДАРҒА АРНАЛҒАН БЮДЖЕТІ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38758" y="512708"/>
            <a:ext cx="232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Мәслихаттың</a:t>
            </a:r>
            <a:r>
              <a:rPr lang="ru-RU" sz="1400" i="1" dirty="0" smtClean="0"/>
              <a:t> 2019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15 </a:t>
            </a:r>
            <a:r>
              <a:rPr lang="ru-RU" sz="1400" i="1" dirty="0" err="1" smtClean="0"/>
              <a:t>қарашадағы</a:t>
            </a:r>
            <a:r>
              <a:rPr lang="ru-RU" sz="1400" i="1" dirty="0" smtClean="0"/>
              <a:t> № 450/57-V</a:t>
            </a:r>
            <a:r>
              <a:rPr lang="en-US" sz="1400" i="1" dirty="0" smtClean="0"/>
              <a:t>I</a:t>
            </a:r>
            <a:r>
              <a:rPr lang="kk-KZ" sz="1400" i="1" dirty="0" smtClean="0"/>
              <a:t> шешімімен бекітілді</a:t>
            </a:r>
            <a:endParaRPr lang="ru-RU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05985" y="1295317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мәслихаттың</a:t>
            </a:r>
            <a:r>
              <a:rPr lang="ru-RU" sz="1400" i="1" dirty="0" smtClean="0"/>
              <a:t> 2015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11 </a:t>
            </a:r>
            <a:r>
              <a:rPr lang="ru-RU" sz="1400" i="1" dirty="0" err="1" smtClean="0"/>
              <a:t>желтоқсандағы</a:t>
            </a:r>
            <a:r>
              <a:rPr lang="ru-RU" sz="1400" i="1" dirty="0" smtClean="0"/>
              <a:t>                       № 427/61-v</a:t>
            </a:r>
            <a:r>
              <a:rPr lang="en-US" sz="1400" i="1" dirty="0" smtClean="0"/>
              <a:t>i</a:t>
            </a:r>
            <a:r>
              <a:rPr lang="kk-KZ" sz="1400" i="1" dirty="0" smtClean="0"/>
              <a:t> шешімімен бекітілді</a:t>
            </a:r>
            <a:endParaRPr lang="ru-RU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73671" y="2448273"/>
            <a:ext cx="21703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Мәслихаттың</a:t>
            </a:r>
            <a:r>
              <a:rPr lang="ru-RU" sz="1400" i="1" dirty="0" smtClean="0"/>
              <a:t> 2019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12 </a:t>
            </a:r>
            <a:r>
              <a:rPr lang="ru-RU" sz="1400" i="1" dirty="0" err="1" smtClean="0"/>
              <a:t>желтоқсандағы</a:t>
            </a:r>
            <a:r>
              <a:rPr lang="ru-RU" sz="1400" i="1" dirty="0" smtClean="0"/>
              <a:t>                         № 456/58-</a:t>
            </a:r>
            <a:r>
              <a:rPr lang="en-US" sz="1400" i="1" dirty="0" smtClean="0"/>
              <a:t>VI</a:t>
            </a:r>
            <a:r>
              <a:rPr lang="kk-KZ" sz="1400" i="1" dirty="0" smtClean="0"/>
              <a:t> шешімімен бекітілді</a:t>
            </a:r>
            <a:endParaRPr lang="ru-RU" sz="1400" i="1" dirty="0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3346138" y="1020303"/>
            <a:ext cx="435011" cy="144064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325" y="2832465"/>
            <a:ext cx="22973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 smtClean="0"/>
              <a:t>Астананы</a:t>
            </a:r>
            <a:r>
              <a:rPr lang="ru-RU" sz="1400" i="1" dirty="0" smtClean="0"/>
              <a:t> </a:t>
            </a:r>
            <a:r>
              <a:rPr lang="ru-RU" sz="1400" i="1" dirty="0" err="1"/>
              <a:t>дамытудың</a:t>
            </a:r>
            <a:r>
              <a:rPr lang="ru-RU" sz="1400" i="1" dirty="0"/>
              <a:t> </a:t>
            </a:r>
            <a:r>
              <a:rPr lang="ru-RU" sz="1400" i="1" dirty="0" err="1"/>
              <a:t>негізгі</a:t>
            </a:r>
            <a:r>
              <a:rPr lang="ru-RU" sz="1400" i="1" dirty="0"/>
              <a:t> </a:t>
            </a:r>
            <a:r>
              <a:rPr lang="ru-RU" sz="1400" i="1" dirty="0" err="1"/>
              <a:t>ұзақ</a:t>
            </a:r>
            <a:r>
              <a:rPr lang="ru-RU" sz="1400" i="1" dirty="0"/>
              <a:t> </a:t>
            </a:r>
            <a:r>
              <a:rPr lang="ru-RU" sz="1400" i="1" dirty="0" err="1"/>
              <a:t>мерзімді</a:t>
            </a:r>
            <a:r>
              <a:rPr lang="ru-RU" sz="1400" i="1" dirty="0"/>
              <a:t> </a:t>
            </a:r>
            <a:r>
              <a:rPr lang="ru-RU" sz="1400" i="1" dirty="0" err="1"/>
              <a:t>бағыттарын</a:t>
            </a:r>
            <a:r>
              <a:rPr lang="ru-RU" sz="1400" i="1" dirty="0"/>
              <a:t>, </a:t>
            </a:r>
            <a:r>
              <a:rPr lang="ru-RU" sz="1400" i="1" dirty="0" err="1"/>
              <a:t>қалалық</a:t>
            </a:r>
            <a:r>
              <a:rPr lang="ru-RU" sz="1400" i="1" dirty="0"/>
              <a:t> </a:t>
            </a:r>
            <a:r>
              <a:rPr lang="ru-RU" sz="1400" i="1" dirty="0" err="1"/>
              <a:t>және</a:t>
            </a:r>
            <a:r>
              <a:rPr lang="ru-RU" sz="1400" i="1" dirty="0"/>
              <a:t> </a:t>
            </a:r>
            <a:r>
              <a:rPr lang="ru-RU" sz="1400" i="1" dirty="0" err="1"/>
              <a:t>қоғамдық</a:t>
            </a:r>
            <a:r>
              <a:rPr lang="ru-RU" sz="1400" i="1" dirty="0"/>
              <a:t> </a:t>
            </a:r>
            <a:r>
              <a:rPr lang="ru-RU" sz="1400" i="1" dirty="0" err="1"/>
              <a:t>өмірдің</a:t>
            </a:r>
            <a:r>
              <a:rPr lang="ru-RU" sz="1400" i="1" dirty="0"/>
              <a:t> </a:t>
            </a:r>
            <a:r>
              <a:rPr lang="ru-RU" sz="1400" i="1" dirty="0" err="1"/>
              <a:t>негізгі</a:t>
            </a:r>
            <a:r>
              <a:rPr lang="ru-RU" sz="1400" i="1" dirty="0"/>
              <a:t> </a:t>
            </a:r>
            <a:r>
              <a:rPr lang="ru-RU" sz="1400" i="1" dirty="0" err="1"/>
              <a:t>салаларын</a:t>
            </a:r>
            <a:r>
              <a:rPr lang="ru-RU" sz="1400" i="1" dirty="0"/>
              <a:t> </a:t>
            </a:r>
            <a:r>
              <a:rPr lang="ru-RU" sz="1400" i="1" dirty="0" err="1"/>
              <a:t>трансформациялау</a:t>
            </a:r>
            <a:r>
              <a:rPr lang="ru-RU" sz="1400" i="1" dirty="0"/>
              <a:t> </a:t>
            </a:r>
            <a:r>
              <a:rPr lang="ru-RU" sz="1400" i="1" dirty="0" err="1"/>
              <a:t>көрінісін</a:t>
            </a:r>
            <a:r>
              <a:rPr lang="ru-RU" sz="1400" i="1" dirty="0"/>
              <a:t> </a:t>
            </a:r>
            <a:r>
              <a:rPr lang="ru-RU" sz="1400" i="1" dirty="0" err="1"/>
              <a:t>айқындайды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03867" y="4024777"/>
            <a:ext cx="260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 smtClean="0"/>
              <a:t>Нақты</a:t>
            </a:r>
            <a:r>
              <a:rPr lang="ru-RU" sz="1400" i="1" dirty="0" smtClean="0"/>
              <a:t> </a:t>
            </a:r>
            <a:r>
              <a:rPr lang="ru-RU" sz="1400" i="1" dirty="0" err="1"/>
              <a:t>жобаларға</a:t>
            </a:r>
            <a:r>
              <a:rPr lang="ru-RU" sz="1400" i="1" dirty="0"/>
              <a:t>, </a:t>
            </a:r>
            <a:r>
              <a:rPr lang="ru-RU" sz="1400" i="1" dirty="0" err="1"/>
              <a:t>іс-шараларға</a:t>
            </a:r>
            <a:r>
              <a:rPr lang="ru-RU" sz="1400" i="1" dirty="0"/>
              <a:t> </a:t>
            </a:r>
            <a:r>
              <a:rPr lang="ru-RU" sz="1400" i="1" dirty="0" err="1"/>
              <a:t>және</a:t>
            </a:r>
            <a:r>
              <a:rPr lang="ru-RU" sz="1400" i="1" dirty="0"/>
              <a:t> даму </a:t>
            </a:r>
            <a:r>
              <a:rPr lang="ru-RU" sz="1400" i="1" dirty="0" err="1"/>
              <a:t>индикаторларына</a:t>
            </a:r>
            <a:r>
              <a:rPr lang="ru-RU" sz="1400" i="1" dirty="0"/>
              <a:t> </a:t>
            </a:r>
            <a:r>
              <a:rPr lang="ru-RU" sz="1400" i="1" dirty="0" err="1"/>
              <a:t>байланыстыра</a:t>
            </a:r>
            <a:r>
              <a:rPr lang="ru-RU" sz="1400" i="1" dirty="0"/>
              <a:t> </a:t>
            </a:r>
            <a:r>
              <a:rPr lang="ru-RU" sz="1400" i="1" dirty="0" err="1"/>
              <a:t>отырып</a:t>
            </a:r>
            <a:r>
              <a:rPr lang="ru-RU" sz="1400" i="1" dirty="0"/>
              <a:t>, Орта </a:t>
            </a:r>
            <a:r>
              <a:rPr lang="ru-RU" sz="1400" i="1" dirty="0" err="1"/>
              <a:t>мерзімді</a:t>
            </a:r>
            <a:r>
              <a:rPr lang="ru-RU" sz="1400" i="1" dirty="0"/>
              <a:t> </a:t>
            </a:r>
            <a:r>
              <a:rPr lang="ru-RU" sz="1400" i="1" dirty="0" err="1"/>
              <a:t>кезеңге</a:t>
            </a:r>
            <a:r>
              <a:rPr lang="ru-RU" sz="1400" i="1" dirty="0"/>
              <a:t> </a:t>
            </a:r>
            <a:r>
              <a:rPr lang="ru-RU" sz="1400" i="1" dirty="0" err="1"/>
              <a:t>арналған</a:t>
            </a:r>
            <a:r>
              <a:rPr lang="ru-RU" sz="1400" i="1" dirty="0"/>
              <a:t> </a:t>
            </a:r>
            <a:r>
              <a:rPr lang="ru-RU" sz="1400" i="1" dirty="0" err="1"/>
              <a:t>стратегиялық</a:t>
            </a:r>
            <a:r>
              <a:rPr lang="ru-RU" sz="1400" i="1" dirty="0"/>
              <a:t> </a:t>
            </a:r>
            <a:r>
              <a:rPr lang="ru-RU" sz="1400" i="1" dirty="0" err="1"/>
              <a:t>пайымды</a:t>
            </a:r>
            <a:r>
              <a:rPr lang="ru-RU" sz="1400" i="1" dirty="0"/>
              <a:t> </a:t>
            </a:r>
            <a:r>
              <a:rPr lang="ru-RU" sz="1400" i="1" dirty="0" err="1"/>
              <a:t>іске</a:t>
            </a:r>
            <a:r>
              <a:rPr lang="ru-RU" sz="1400" i="1" dirty="0"/>
              <a:t> </a:t>
            </a:r>
            <a:r>
              <a:rPr lang="ru-RU" sz="1400" i="1" dirty="0" err="1"/>
              <a:t>асырудың</a:t>
            </a:r>
            <a:r>
              <a:rPr lang="ru-RU" sz="1400" i="1" dirty="0"/>
              <a:t> </a:t>
            </a:r>
            <a:r>
              <a:rPr lang="ru-RU" sz="1400" i="1" dirty="0" err="1"/>
              <a:t>жолдары</a:t>
            </a:r>
            <a:r>
              <a:rPr lang="ru-RU" sz="1400" i="1" dirty="0"/>
              <a:t> мен </a:t>
            </a:r>
            <a:r>
              <a:rPr lang="ru-RU" sz="1400" i="1" dirty="0" err="1"/>
              <a:t>тетіктерін</a:t>
            </a:r>
            <a:r>
              <a:rPr lang="ru-RU" sz="1400" i="1" dirty="0"/>
              <a:t> </a:t>
            </a:r>
            <a:r>
              <a:rPr lang="ru-RU" sz="1400" i="1" dirty="0" err="1" smtClean="0"/>
              <a:t>нақтылайды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08104" y="5256784"/>
            <a:ext cx="3168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 smtClean="0"/>
              <a:t>Стратегиялық</a:t>
            </a:r>
            <a:r>
              <a:rPr lang="ru-RU" sz="1400" i="1" dirty="0" smtClean="0"/>
              <a:t> </a:t>
            </a:r>
            <a:r>
              <a:rPr lang="ru-RU" sz="1400" i="1" dirty="0"/>
              <a:t>даму </a:t>
            </a:r>
            <a:r>
              <a:rPr lang="ru-RU" sz="1400" i="1" dirty="0" err="1" smtClean="0"/>
              <a:t>басымдық-тарын</a:t>
            </a:r>
            <a:r>
              <a:rPr lang="ru-RU" sz="1400" i="1" dirty="0" smtClean="0"/>
              <a:t> </a:t>
            </a:r>
            <a:r>
              <a:rPr lang="ru-RU" sz="1400" i="1" dirty="0" err="1"/>
              <a:t>негізге</a:t>
            </a:r>
            <a:r>
              <a:rPr lang="ru-RU" sz="1400" i="1" dirty="0"/>
              <a:t> ала </a:t>
            </a:r>
            <a:r>
              <a:rPr lang="ru-RU" sz="1400" i="1" dirty="0" err="1"/>
              <a:t>отырып</a:t>
            </a:r>
            <a:r>
              <a:rPr lang="ru-RU" sz="1400" i="1" dirty="0"/>
              <a:t> </a:t>
            </a:r>
            <a:r>
              <a:rPr lang="ru-RU" sz="1400" i="1" dirty="0" err="1"/>
              <a:t>бөлінген</a:t>
            </a:r>
            <a:r>
              <a:rPr lang="ru-RU" sz="1400" i="1" dirty="0"/>
              <a:t> </a:t>
            </a:r>
            <a:r>
              <a:rPr lang="ru-RU" sz="1400" i="1" dirty="0" err="1"/>
              <a:t>жергілікті</a:t>
            </a:r>
            <a:r>
              <a:rPr lang="ru-RU" sz="1400" i="1" dirty="0"/>
              <a:t> бюджет </a:t>
            </a:r>
            <a:r>
              <a:rPr lang="ru-RU" sz="1400" i="1" dirty="0" err="1"/>
              <a:t>кірістері</a:t>
            </a:r>
            <a:r>
              <a:rPr lang="ru-RU" sz="1400" i="1" dirty="0"/>
              <a:t> мен </a:t>
            </a:r>
            <a:r>
              <a:rPr lang="ru-RU" sz="1400" i="1" dirty="0" err="1"/>
              <a:t>шығыстарының</a:t>
            </a:r>
            <a:r>
              <a:rPr lang="ru-RU" sz="1400" i="1" dirty="0"/>
              <a:t> </a:t>
            </a:r>
            <a:r>
              <a:rPr lang="ru-RU" sz="1400" i="1" dirty="0" err="1"/>
              <a:t>негізгі</a:t>
            </a:r>
            <a:r>
              <a:rPr lang="ru-RU" sz="1400" i="1" dirty="0"/>
              <a:t> </a:t>
            </a:r>
            <a:r>
              <a:rPr lang="ru-RU" sz="1400" i="1" dirty="0" err="1"/>
              <a:t>баптары</a:t>
            </a:r>
            <a:r>
              <a:rPr lang="ru-RU" sz="1400" i="1" dirty="0"/>
              <a:t> </a:t>
            </a:r>
            <a:r>
              <a:rPr lang="ru-RU" sz="1400" i="1" dirty="0" err="1"/>
              <a:t>туралы</a:t>
            </a:r>
            <a:r>
              <a:rPr lang="ru-RU" sz="1400" i="1" dirty="0"/>
              <a:t> </a:t>
            </a:r>
            <a:r>
              <a:rPr lang="ru-RU" sz="1400" i="1" dirty="0" err="1"/>
              <a:t>қаржылық</a:t>
            </a:r>
            <a:r>
              <a:rPr lang="ru-RU" sz="1400" i="1" dirty="0"/>
              <a:t> </a:t>
            </a:r>
            <a:r>
              <a:rPr lang="ru-RU" sz="1400" i="1" dirty="0" err="1"/>
              <a:t>құжат</a:t>
            </a:r>
            <a:endParaRPr lang="ru-RU" sz="1400" i="1" dirty="0"/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5963834" y="2177100"/>
            <a:ext cx="435011" cy="158466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2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ДАМУ БЮДЖЕТІ ШЫҒЫСТАРЫНЫҢ ҚҰРЫЛЫМЫ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9" y="3697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ТКШ САЛАСЫН ҚАРЖЫЛАНДЫРУ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3827114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ЖИЫНТЫҚ ШЫҒЫНДАР КӨЛЕМІНІҢ СЕРПІНІ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949" y="4295831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нақтыланған</a:t>
            </a:r>
            <a:r>
              <a:rPr lang="ru-RU" sz="1400" dirty="0"/>
              <a:t> </a:t>
            </a:r>
            <a:r>
              <a:rPr lang="ru-RU" sz="1400" dirty="0" err="1"/>
              <a:t>жоспары</a:t>
            </a:r>
            <a:r>
              <a:rPr lang="ru-RU" sz="1400" dirty="0"/>
              <a:t> 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бюджетіне</a:t>
            </a:r>
            <a:r>
              <a:rPr lang="ru-RU" sz="1400" dirty="0"/>
              <a:t> 1,3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ұлғаюмен</a:t>
            </a:r>
            <a:r>
              <a:rPr lang="ru-RU" sz="1400" dirty="0"/>
              <a:t> 72,2 млрд.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құрады</a:t>
            </a:r>
            <a:r>
              <a:rPr lang="ru-RU" sz="1400" dirty="0"/>
              <a:t>, </a:t>
            </a:r>
            <a:r>
              <a:rPr lang="ru-RU" sz="1400" dirty="0" err="1"/>
              <a:t>оның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 </a:t>
            </a:r>
            <a:r>
              <a:rPr lang="ru-RU" sz="1400" dirty="0" err="1"/>
              <a:t>қаржыландыру</a:t>
            </a:r>
            <a:r>
              <a:rPr lang="ru-RU" sz="1400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ЖБ </a:t>
            </a:r>
            <a:r>
              <a:rPr lang="ru-RU" sz="1400" dirty="0" err="1"/>
              <a:t>есебінен</a:t>
            </a:r>
            <a:r>
              <a:rPr lang="ru-RU" sz="1400" dirty="0"/>
              <a:t> </a:t>
            </a:r>
            <a:r>
              <a:rPr lang="ru-RU" sz="1400" dirty="0" err="1"/>
              <a:t>бірлесіп</a:t>
            </a:r>
            <a:r>
              <a:rPr lang="ru-RU" sz="1400" dirty="0"/>
              <a:t> </a:t>
            </a:r>
            <a:r>
              <a:rPr lang="ru-RU" sz="1400" dirty="0" err="1"/>
              <a:t>қаржыландыру</a:t>
            </a:r>
            <a:r>
              <a:rPr lang="ru-RU" sz="1400" dirty="0"/>
              <a:t> </a:t>
            </a:r>
            <a:r>
              <a:rPr lang="ru-RU" sz="1400" dirty="0" err="1"/>
              <a:t>үлесінің</a:t>
            </a:r>
            <a:r>
              <a:rPr lang="ru-RU" sz="1400" dirty="0"/>
              <a:t> </a:t>
            </a:r>
            <a:r>
              <a:rPr lang="ru-RU" sz="1400" dirty="0" err="1"/>
              <a:t>ұлғаюына</a:t>
            </a:r>
            <a:r>
              <a:rPr lang="ru-RU" sz="1400" dirty="0"/>
              <a:t>, </a:t>
            </a:r>
            <a:r>
              <a:rPr lang="ru-RU" sz="1400" dirty="0" err="1" smtClean="0"/>
              <a:t>сондай-ақ</a:t>
            </a:r>
            <a:r>
              <a:rPr lang="ru-RU" sz="1400" dirty="0" smtClean="0"/>
              <a:t> </a:t>
            </a:r>
            <a:r>
              <a:rPr lang="ru-RU" sz="1400" dirty="0" err="1"/>
              <a:t>Жұмыспен</a:t>
            </a:r>
            <a:r>
              <a:rPr lang="ru-RU" sz="1400" dirty="0"/>
              <a:t> </a:t>
            </a:r>
            <a:r>
              <a:rPr lang="ru-RU" sz="1400" dirty="0" err="1"/>
              <a:t>қамтудың</a:t>
            </a:r>
            <a:r>
              <a:rPr lang="ru-RU" sz="1400" dirty="0"/>
              <a:t> </a:t>
            </a:r>
            <a:r>
              <a:rPr lang="ru-RU" sz="1400" dirty="0" err="1"/>
              <a:t>жол</a:t>
            </a:r>
            <a:r>
              <a:rPr lang="ru-RU" sz="1400" dirty="0"/>
              <a:t> </a:t>
            </a:r>
            <a:r>
              <a:rPr lang="ru-RU" sz="1400" dirty="0" err="1"/>
              <a:t>картасы</a:t>
            </a:r>
            <a:r>
              <a:rPr lang="ru-RU" sz="1400" dirty="0"/>
              <a:t> </a:t>
            </a:r>
            <a:r>
              <a:rPr lang="ru-RU" sz="1400" dirty="0" err="1"/>
              <a:t>шеңберінде</a:t>
            </a:r>
            <a:r>
              <a:rPr lang="ru-RU" sz="1400" dirty="0"/>
              <a:t> </a:t>
            </a:r>
            <a:r>
              <a:rPr lang="ru-RU" sz="1400" dirty="0" err="1"/>
              <a:t>жобаларды</a:t>
            </a:r>
            <a:r>
              <a:rPr lang="ru-RU" sz="1400" dirty="0"/>
              <a:t> </a:t>
            </a:r>
            <a:r>
              <a:rPr lang="ru-RU" sz="1400" dirty="0" err="1"/>
              <a:t>іске</a:t>
            </a:r>
            <a:r>
              <a:rPr lang="ru-RU" sz="1400" dirty="0"/>
              <a:t> </a:t>
            </a:r>
            <a:r>
              <a:rPr lang="ru-RU" sz="1400" dirty="0" err="1"/>
              <a:t>асыруға</a:t>
            </a:r>
            <a:r>
              <a:rPr lang="ru-RU" sz="1400" dirty="0"/>
              <a:t> </a:t>
            </a:r>
            <a:r>
              <a:rPr lang="ru-RU" sz="1400" dirty="0" err="1"/>
              <a:t>байланысты</a:t>
            </a:r>
            <a:r>
              <a:rPr lang="ru-RU" sz="1400" dirty="0"/>
              <a:t> 29,4 млрд. </a:t>
            </a:r>
            <a:r>
              <a:rPr lang="ru-RU" sz="1400" dirty="0" err="1"/>
              <a:t>теңгеге</a:t>
            </a:r>
            <a:r>
              <a:rPr lang="ru-RU" sz="1400" dirty="0"/>
              <a:t> (үлесі-41%) 2,3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өсті</a:t>
            </a:r>
            <a:r>
              <a:rPr lang="ru-RU" sz="14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 smtClean="0"/>
              <a:t>трансферттер</a:t>
            </a:r>
            <a:r>
              <a:rPr lang="ru-RU" sz="1400" dirty="0" smtClean="0"/>
              <a:t> </a:t>
            </a:r>
            <a:r>
              <a:rPr lang="ru-RU" sz="1400" dirty="0" err="1"/>
              <a:t>есебінен</a:t>
            </a:r>
            <a:r>
              <a:rPr lang="ru-RU" sz="1400" dirty="0"/>
              <a:t> 42,8 </a:t>
            </a:r>
            <a:r>
              <a:rPr lang="ru-RU" sz="1400" dirty="0" err="1"/>
              <a:t>млрд.теңге</a:t>
            </a:r>
            <a:r>
              <a:rPr lang="ru-RU" sz="1400" dirty="0"/>
              <a:t> </a:t>
            </a:r>
            <a:r>
              <a:rPr lang="ru-RU" sz="1400" dirty="0" err="1"/>
              <a:t>сомасында</a:t>
            </a:r>
            <a:r>
              <a:rPr lang="ru-RU" sz="1400" dirty="0"/>
              <a:t> </a:t>
            </a:r>
            <a:r>
              <a:rPr lang="ru-RU" sz="1400" dirty="0" err="1"/>
              <a:t>бұрынғы</a:t>
            </a:r>
            <a:r>
              <a:rPr lang="ru-RU" sz="1400" dirty="0"/>
              <a:t> </a:t>
            </a:r>
            <a:r>
              <a:rPr lang="ru-RU" sz="1400" dirty="0" err="1"/>
              <a:t>деңгейде</a:t>
            </a:r>
            <a:r>
              <a:rPr lang="ru-RU" sz="1400" dirty="0"/>
              <a:t> </a:t>
            </a:r>
            <a:r>
              <a:rPr lang="ru-RU" sz="1400" dirty="0" err="1"/>
              <a:t>қалды</a:t>
            </a:r>
            <a:r>
              <a:rPr lang="ru-RU" sz="1400" dirty="0"/>
              <a:t> (</a:t>
            </a:r>
            <a:r>
              <a:rPr lang="ru-RU" sz="1400" dirty="0" err="1"/>
              <a:t>үлесі</a:t>
            </a:r>
            <a:r>
              <a:rPr lang="ru-RU" sz="1400" dirty="0"/>
              <a:t> 59</a:t>
            </a:r>
            <a:r>
              <a:rPr lang="ru-RU" sz="1400" dirty="0" smtClean="0"/>
              <a:t>%). </a:t>
            </a:r>
            <a:endParaRPr lang="ru-RU" sz="1400" dirty="0"/>
          </a:p>
        </p:txBody>
      </p:sp>
      <p:grpSp>
        <p:nvGrpSpPr>
          <p:cNvPr id="8" name="Группа 33"/>
          <p:cNvGrpSpPr/>
          <p:nvPr/>
        </p:nvGrpSpPr>
        <p:grpSpPr>
          <a:xfrm>
            <a:off x="5494838" y="743372"/>
            <a:ext cx="3490785" cy="2016225"/>
            <a:chOff x="5525717" y="850323"/>
            <a:chExt cx="3490785" cy="1898088"/>
          </a:xfrm>
        </p:grpSpPr>
        <p:grpSp>
          <p:nvGrpSpPr>
            <p:cNvPr id="12" name="Группа 18"/>
            <p:cNvGrpSpPr/>
            <p:nvPr/>
          </p:nvGrpSpPr>
          <p:grpSpPr>
            <a:xfrm>
              <a:off x="5565576" y="1300209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2435131127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7766307" y="1215802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10,0</a:t>
                </a:r>
                <a:endParaRPr lang="ru-RU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715901" y="1673631"/>
                <a:ext cx="554462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6,2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492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Абаттандыру</a:t>
              </a:r>
              <a:r>
                <a:rPr lang="ru-RU" sz="1400" dirty="0" smtClean="0"/>
                <a:t> мен </a:t>
              </a:r>
              <a:r>
                <a:rPr lang="ru-RU" sz="1400" dirty="0" err="1" smtClean="0"/>
                <a:t>коммуналдық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шаруашылықты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дамыту</a:t>
              </a:r>
              <a:endParaRPr lang="ru-RU" sz="1400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34"/>
          <p:cNvGrpSpPr/>
          <p:nvPr/>
        </p:nvGrpSpPr>
        <p:grpSpPr>
          <a:xfrm>
            <a:off x="5511825" y="2623189"/>
            <a:ext cx="3488407" cy="2058514"/>
            <a:chOff x="5540040" y="2619631"/>
            <a:chExt cx="3488407" cy="184518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1283019352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039730" y="1230786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11,6</a:t>
                </a:r>
                <a:endParaRPr lang="ru-RU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018664" y="1686699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7,4</a:t>
                </a:r>
                <a:endParaRPr lang="ru-RU" sz="1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619631"/>
              <a:ext cx="3488407" cy="468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Инженерлік-коммуникациялық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инфрақұрылым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3206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млрд. </a:t>
            </a:r>
            <a:r>
              <a:rPr lang="ru-RU" sz="1100" dirty="0" err="1" smtClean="0"/>
              <a:t>теңге</a:t>
            </a:r>
            <a:endParaRPr lang="ru-RU" sz="1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Группа 26"/>
          <p:cNvGrpSpPr/>
          <p:nvPr/>
        </p:nvGrpSpPr>
        <p:grpSpPr>
          <a:xfrm>
            <a:off x="5548089" y="4610846"/>
            <a:ext cx="3488407" cy="2058514"/>
            <a:chOff x="5540040" y="2619631"/>
            <a:chExt cx="3488407" cy="1845184"/>
          </a:xfrm>
        </p:grpSpPr>
        <p:grpSp>
          <p:nvGrpSpPr>
            <p:cNvPr id="20" name="Группа 27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36" name="Диаграмма 35"/>
              <p:cNvGraphicFramePr/>
              <p:nvPr>
                <p:extLst>
                  <p:ext uri="{D42A27DB-BD31-4B8C-83A1-F6EECF244321}">
                    <p14:modId xmlns:p14="http://schemas.microsoft.com/office/powerpoint/2010/main" val="2682337555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8" name="TextBox 37"/>
              <p:cNvSpPr txBox="1"/>
              <p:nvPr/>
            </p:nvSpPr>
            <p:spPr>
              <a:xfrm>
                <a:off x="8003466" y="1230786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50,6</a:t>
                </a:r>
                <a:endParaRPr lang="ru-RU" sz="1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018664" y="1686699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41,9</a:t>
                </a:r>
                <a:endParaRPr lang="ru-RU" sz="14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540040" y="2619631"/>
              <a:ext cx="3488407" cy="468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Инженерлік-коммуникациялық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инфрақұрылым</a:t>
              </a:r>
              <a:endParaRPr lang="ru-RU" sz="1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7666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08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ДАМУ БЮДЖЕТІ ШЫҒЫСТАРЫНЫҢ ҚҰРЫЛЫМЫ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8" y="369784"/>
            <a:ext cx="554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ҚҰРЫЛЫС САЛАСЫН ҚАРЖЫЛАНДЫРУ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7915432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651867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ЖИЫНТЫҚ ШЫҒЫНДАР КӨЛЕМІНІҢ СЕРПІНІ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234" y="4302968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нақтыланған</a:t>
            </a:r>
            <a:r>
              <a:rPr lang="ru-RU" sz="1400" dirty="0"/>
              <a:t> </a:t>
            </a:r>
            <a:r>
              <a:rPr lang="ru-RU" sz="1400" dirty="0" err="1"/>
              <a:t>жоспары</a:t>
            </a:r>
            <a:r>
              <a:rPr lang="ru-RU" sz="1400" dirty="0"/>
              <a:t> 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бюджетіне</a:t>
            </a:r>
            <a:r>
              <a:rPr lang="ru-RU" sz="1400" dirty="0"/>
              <a:t> 2,35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ұлғаюмен</a:t>
            </a:r>
            <a:r>
              <a:rPr lang="ru-RU" sz="1400" dirty="0"/>
              <a:t> 78,9 млрд.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құрады</a:t>
            </a:r>
            <a:r>
              <a:rPr lang="ru-RU" sz="1400" dirty="0"/>
              <a:t>, </a:t>
            </a:r>
            <a:r>
              <a:rPr lang="ru-RU" sz="1400" dirty="0" err="1"/>
              <a:t>оның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 </a:t>
            </a:r>
            <a:r>
              <a:rPr lang="ru-RU" sz="1400" dirty="0" err="1"/>
              <a:t>қаржыландыру</a:t>
            </a:r>
            <a:r>
              <a:rPr lang="ru-RU" sz="1400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 smtClean="0"/>
              <a:t>жергілікті</a:t>
            </a:r>
            <a:r>
              <a:rPr lang="ru-RU" sz="1400" dirty="0" smtClean="0"/>
              <a:t> </a:t>
            </a:r>
            <a:r>
              <a:rPr lang="ru-RU" sz="1400" dirty="0"/>
              <a:t>бюджет </a:t>
            </a:r>
            <a:r>
              <a:rPr lang="ru-RU" sz="1400" dirty="0" err="1"/>
              <a:t>қаражаты</a:t>
            </a:r>
            <a:r>
              <a:rPr lang="ru-RU" sz="1400" dirty="0"/>
              <a:t> </a:t>
            </a:r>
            <a:r>
              <a:rPr lang="ru-RU" sz="1400" dirty="0" err="1"/>
              <a:t>есебінен</a:t>
            </a:r>
            <a:r>
              <a:rPr lang="ru-RU" sz="1400" dirty="0"/>
              <a:t> </a:t>
            </a:r>
            <a:r>
              <a:rPr lang="ru-RU" sz="1400" dirty="0" err="1"/>
              <a:t>мектептер</a:t>
            </a:r>
            <a:r>
              <a:rPr lang="ru-RU" sz="1400" dirty="0"/>
              <a:t> </a:t>
            </a:r>
            <a:r>
              <a:rPr lang="ru-RU" sz="1400" dirty="0" err="1"/>
              <a:t>құрылысына</a:t>
            </a:r>
            <a:r>
              <a:rPr lang="ru-RU" sz="1400" dirty="0"/>
              <a:t>, </a:t>
            </a:r>
            <a:r>
              <a:rPr lang="ru-RU" sz="1400" dirty="0" err="1" smtClean="0"/>
              <a:t>сондай-ақ</a:t>
            </a:r>
            <a:r>
              <a:rPr lang="ru-RU" sz="1400" dirty="0" smtClean="0"/>
              <a:t> </a:t>
            </a:r>
            <a:r>
              <a:rPr lang="ru-RU" sz="1400" dirty="0" err="1"/>
              <a:t>Жұмыспен</a:t>
            </a:r>
            <a:r>
              <a:rPr lang="ru-RU" sz="1400" dirty="0"/>
              <a:t> </a:t>
            </a:r>
            <a:r>
              <a:rPr lang="ru-RU" sz="1400" dirty="0" err="1"/>
              <a:t>қамтудың</a:t>
            </a:r>
            <a:r>
              <a:rPr lang="ru-RU" sz="1400" dirty="0"/>
              <a:t> </a:t>
            </a:r>
            <a:r>
              <a:rPr lang="ru-RU" sz="1400" dirty="0" err="1"/>
              <a:t>жол</a:t>
            </a:r>
            <a:r>
              <a:rPr lang="ru-RU" sz="1400" dirty="0"/>
              <a:t> </a:t>
            </a:r>
            <a:r>
              <a:rPr lang="ru-RU" sz="1400" dirty="0" err="1"/>
              <a:t>картасы</a:t>
            </a:r>
            <a:r>
              <a:rPr lang="ru-RU" sz="1400" dirty="0"/>
              <a:t> </a:t>
            </a:r>
            <a:r>
              <a:rPr lang="ru-RU" sz="1400" dirty="0" err="1"/>
              <a:t>шеңберінде</a:t>
            </a:r>
            <a:r>
              <a:rPr lang="ru-RU" sz="1400" dirty="0"/>
              <a:t> </a:t>
            </a:r>
            <a:r>
              <a:rPr lang="ru-RU" sz="1400" dirty="0" err="1"/>
              <a:t>жобаларды</a:t>
            </a:r>
            <a:r>
              <a:rPr lang="ru-RU" sz="1400" dirty="0"/>
              <a:t> </a:t>
            </a:r>
            <a:r>
              <a:rPr lang="ru-RU" sz="1400" dirty="0" err="1"/>
              <a:t>іске</a:t>
            </a:r>
            <a:r>
              <a:rPr lang="ru-RU" sz="1400" dirty="0"/>
              <a:t> </a:t>
            </a:r>
            <a:r>
              <a:rPr lang="ru-RU" sz="1400" dirty="0" err="1"/>
              <a:t>асыруға</a:t>
            </a:r>
            <a:r>
              <a:rPr lang="ru-RU" sz="1400" dirty="0"/>
              <a:t> </a:t>
            </a:r>
            <a:r>
              <a:rPr lang="ru-RU" sz="1400" dirty="0" err="1"/>
              <a:t>байланысты</a:t>
            </a:r>
            <a:r>
              <a:rPr lang="ru-RU" sz="1400" dirty="0"/>
              <a:t> ЖБ </a:t>
            </a:r>
            <a:r>
              <a:rPr lang="ru-RU" sz="1400" dirty="0" err="1"/>
              <a:t>есебінен</a:t>
            </a:r>
            <a:r>
              <a:rPr lang="ru-RU" sz="1400" dirty="0"/>
              <a:t> 2,46 </a:t>
            </a:r>
            <a:r>
              <a:rPr lang="ru-RU" sz="1400" dirty="0" err="1"/>
              <a:t>есе</a:t>
            </a:r>
            <a:r>
              <a:rPr lang="ru-RU" sz="1400" dirty="0"/>
              <a:t> 76,4 млрд. </a:t>
            </a:r>
            <a:r>
              <a:rPr lang="ru-RU" sz="1400" dirty="0" err="1"/>
              <a:t>теңгеге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</a:t>
            </a:r>
            <a:r>
              <a:rPr lang="ru-RU" sz="1400" dirty="0" err="1"/>
              <a:t>өсті</a:t>
            </a:r>
            <a:r>
              <a:rPr lang="ru-RU" sz="1400" dirty="0"/>
              <a:t> (үлесі-97</a:t>
            </a:r>
            <a:r>
              <a:rPr lang="ru-RU" sz="1400" dirty="0" smtClean="0"/>
              <a:t>%);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 smtClean="0"/>
              <a:t>трансферттер</a:t>
            </a:r>
            <a:r>
              <a:rPr lang="ru-RU" sz="1400" dirty="0" smtClean="0"/>
              <a:t> </a:t>
            </a:r>
            <a:r>
              <a:rPr lang="ru-RU" sz="1400" dirty="0" err="1"/>
              <a:t>есебінен</a:t>
            </a:r>
            <a:r>
              <a:rPr lang="ru-RU" sz="1400" dirty="0"/>
              <a:t> </a:t>
            </a:r>
            <a:r>
              <a:rPr lang="ru-RU" sz="1400" dirty="0" err="1"/>
              <a:t>бұрынғы</a:t>
            </a:r>
            <a:r>
              <a:rPr lang="ru-RU" sz="1400" dirty="0"/>
              <a:t> </a:t>
            </a:r>
            <a:r>
              <a:rPr lang="ru-RU" sz="1400" dirty="0" err="1"/>
              <a:t>деңгейде</a:t>
            </a:r>
            <a:r>
              <a:rPr lang="ru-RU" sz="1400" dirty="0"/>
              <a:t> 2,4 </a:t>
            </a:r>
            <a:r>
              <a:rPr lang="ru-RU" sz="1400" dirty="0" err="1"/>
              <a:t>млрд.теңге</a:t>
            </a:r>
            <a:r>
              <a:rPr lang="ru-RU" sz="1400" dirty="0"/>
              <a:t> </a:t>
            </a:r>
            <a:r>
              <a:rPr lang="ru-RU" sz="1400" dirty="0" err="1"/>
              <a:t>сомасында</a:t>
            </a:r>
            <a:r>
              <a:rPr lang="ru-RU" sz="1400" dirty="0"/>
              <a:t> </a:t>
            </a:r>
            <a:r>
              <a:rPr lang="ru-RU" sz="1400" dirty="0" err="1"/>
              <a:t>қалды</a:t>
            </a:r>
            <a:r>
              <a:rPr lang="ru-RU" sz="1400" dirty="0"/>
              <a:t> (</a:t>
            </a:r>
            <a:r>
              <a:rPr lang="ru-RU" sz="1400" dirty="0" err="1"/>
              <a:t>үлесі</a:t>
            </a:r>
            <a:r>
              <a:rPr lang="ru-RU" sz="1400" dirty="0"/>
              <a:t> 3%).</a:t>
            </a:r>
          </a:p>
        </p:txBody>
      </p:sp>
      <p:grpSp>
        <p:nvGrpSpPr>
          <p:cNvPr id="8" name="Группа 33"/>
          <p:cNvGrpSpPr/>
          <p:nvPr/>
        </p:nvGrpSpPr>
        <p:grpSpPr>
          <a:xfrm>
            <a:off x="5482138" y="641772"/>
            <a:ext cx="3490785" cy="1941135"/>
            <a:chOff x="5525717" y="766631"/>
            <a:chExt cx="3490785" cy="1827399"/>
          </a:xfrm>
        </p:grpSpPr>
        <p:grpSp>
          <p:nvGrpSpPr>
            <p:cNvPr id="12" name="Группа 18"/>
            <p:cNvGrpSpPr/>
            <p:nvPr/>
          </p:nvGrpSpPr>
          <p:grpSpPr>
            <a:xfrm>
              <a:off x="5561356" y="1145828"/>
              <a:ext cx="3351287" cy="1448202"/>
              <a:chOff x="5628440" y="859854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1337012649"/>
                  </p:ext>
                </p:extLst>
              </p:nvPr>
            </p:nvGraphicFramePr>
            <p:xfrm>
              <a:off x="5628440" y="859854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355071" y="1070931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58,3</a:t>
                </a:r>
                <a:endParaRPr lang="ru-RU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55071" y="1532192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19,3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766631"/>
              <a:ext cx="3488407" cy="289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ТҰРҒЫН ҮЙ ҚҰРЫЛЫСЫ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160956"/>
              <a:ext cx="3488407" cy="1403948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34"/>
          <p:cNvGrpSpPr/>
          <p:nvPr/>
        </p:nvGrpSpPr>
        <p:grpSpPr>
          <a:xfrm>
            <a:off x="5473370" y="2696919"/>
            <a:ext cx="3488589" cy="1901622"/>
            <a:chOff x="5540040" y="2760264"/>
            <a:chExt cx="3488589" cy="1704551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3305265749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324040" y="1230858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18,1</a:t>
                </a:r>
                <a:endParaRPr lang="ru-RU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318682" y="1693695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12,8</a:t>
                </a:r>
                <a:endParaRPr lang="ru-RU" sz="1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222" y="2760264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Әлеуметтік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объектілер</a:t>
              </a:r>
              <a:r>
                <a:rPr lang="ru-RU" sz="1400" dirty="0" smtClean="0"/>
                <a:t> салу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35"/>
          <p:cNvGrpSpPr/>
          <p:nvPr/>
        </p:nvGrpSpPr>
        <p:grpSpPr>
          <a:xfrm>
            <a:off x="5470723" y="4593587"/>
            <a:ext cx="3493765" cy="1767708"/>
            <a:chOff x="5520359" y="4539249"/>
            <a:chExt cx="3493765" cy="1570719"/>
          </a:xfrm>
        </p:grpSpPr>
        <p:sp>
          <p:nvSpPr>
            <p:cNvPr id="29" name="TextBox 28"/>
            <p:cNvSpPr txBox="1"/>
            <p:nvPr/>
          </p:nvSpPr>
          <p:spPr>
            <a:xfrm>
              <a:off x="5525717" y="4539249"/>
              <a:ext cx="3488407" cy="273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Әкімшілік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ғимараттарын</a:t>
              </a:r>
              <a:r>
                <a:rPr lang="ru-RU" sz="1400" dirty="0" smtClean="0"/>
                <a:t> салу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3206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млрд. </a:t>
            </a:r>
            <a:r>
              <a:rPr lang="ru-RU" sz="1100" dirty="0" err="1" smtClean="0"/>
              <a:t>теңге</a:t>
            </a:r>
            <a:endParaRPr lang="ru-RU" sz="1100" dirty="0"/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882087323"/>
              </p:ext>
            </p:extLst>
          </p:nvPr>
        </p:nvGraphicFramePr>
        <p:xfrm>
          <a:off x="5539282" y="4890789"/>
          <a:ext cx="3351287" cy="161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05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ДАМУ БЮДЖЕТІ ШЫҒЫСТАРЫНЫҢ ҚҰРЫЛЫМЫ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9" y="3697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КӨЛІК САЛАСЫН ҚАРЖЫЛАНДЫРУ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82096874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ЖИЫНТЫҚ ШЫҒЫНДАР КӨЛЕМІНІҢ СЕРПІНІ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293096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нақтыланған</a:t>
            </a:r>
            <a:r>
              <a:rPr lang="ru-RU" sz="1400" dirty="0"/>
              <a:t> </a:t>
            </a:r>
            <a:r>
              <a:rPr lang="ru-RU" sz="1400" dirty="0" err="1" smtClean="0"/>
              <a:t>жоспары</a:t>
            </a:r>
            <a:r>
              <a:rPr lang="ru-RU" sz="1400" dirty="0" smtClean="0"/>
              <a:t> </a:t>
            </a:r>
            <a:r>
              <a:rPr lang="ru-RU" sz="1400" dirty="0"/>
              <a:t>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бюджетіне</a:t>
            </a:r>
            <a:r>
              <a:rPr lang="ru-RU" sz="1400" dirty="0"/>
              <a:t> 1,16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ұлғаюмен</a:t>
            </a:r>
            <a:r>
              <a:rPr lang="ru-RU" sz="1400" dirty="0"/>
              <a:t> 29,9 млрд.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құрады</a:t>
            </a:r>
            <a:r>
              <a:rPr lang="ru-RU" sz="1400" dirty="0"/>
              <a:t>, </a:t>
            </a:r>
            <a:r>
              <a:rPr lang="ru-RU" sz="1400" dirty="0" err="1"/>
              <a:t>оның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 </a:t>
            </a:r>
            <a:r>
              <a:rPr lang="ru-RU" sz="1400" dirty="0" err="1"/>
              <a:t>қаржыландыру</a:t>
            </a:r>
            <a:r>
              <a:rPr lang="ru-RU" sz="1400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 smtClean="0"/>
              <a:t>ортақ</a:t>
            </a:r>
            <a:r>
              <a:rPr lang="ru-RU" sz="1400" dirty="0" smtClean="0"/>
              <a:t> </a:t>
            </a:r>
            <a:r>
              <a:rPr lang="ru-RU" sz="1400" dirty="0" err="1" smtClean="0"/>
              <a:t>қаржыландыру</a:t>
            </a:r>
            <a:r>
              <a:rPr lang="ru-RU" sz="1400" dirty="0" smtClean="0"/>
              <a:t> </a:t>
            </a:r>
            <a:r>
              <a:rPr lang="ru-RU" sz="1400" dirty="0" err="1" smtClean="0"/>
              <a:t>үлесінің</a:t>
            </a:r>
            <a:r>
              <a:rPr lang="ru-RU" sz="1400" dirty="0" smtClean="0"/>
              <a:t> </a:t>
            </a:r>
            <a:r>
              <a:rPr lang="ru-RU" sz="1400" dirty="0" err="1" smtClean="0"/>
              <a:t>ұлғаюына</a:t>
            </a:r>
            <a:r>
              <a:rPr lang="ru-RU" sz="1400" dirty="0" smtClean="0"/>
              <a:t>, </a:t>
            </a:r>
            <a:r>
              <a:rPr lang="ru-RU" sz="1400" dirty="0" err="1"/>
              <a:t>сонымен</a:t>
            </a:r>
            <a:r>
              <a:rPr lang="ru-RU" sz="1400" dirty="0"/>
              <a:t> </a:t>
            </a:r>
            <a:r>
              <a:rPr lang="ru-RU" sz="1400" dirty="0" err="1"/>
              <a:t>қатар</a:t>
            </a:r>
            <a:r>
              <a:rPr lang="ru-RU" sz="1400" dirty="0"/>
              <a:t> </a:t>
            </a:r>
            <a:r>
              <a:rPr lang="ru-RU" sz="1400" dirty="0" err="1"/>
              <a:t>Жұмыспен</a:t>
            </a:r>
            <a:r>
              <a:rPr lang="ru-RU" sz="1400" dirty="0"/>
              <a:t> </a:t>
            </a:r>
            <a:r>
              <a:rPr lang="ru-RU" sz="1400" dirty="0" err="1"/>
              <a:t>қамтудың</a:t>
            </a:r>
            <a:r>
              <a:rPr lang="ru-RU" sz="1400" dirty="0"/>
              <a:t> </a:t>
            </a:r>
            <a:r>
              <a:rPr lang="ru-RU" sz="1400" dirty="0" err="1"/>
              <a:t>жол</a:t>
            </a:r>
            <a:r>
              <a:rPr lang="ru-RU" sz="1400" dirty="0"/>
              <a:t> </a:t>
            </a:r>
            <a:r>
              <a:rPr lang="ru-RU" sz="1400" dirty="0" err="1"/>
              <a:t>картасы</a:t>
            </a:r>
            <a:r>
              <a:rPr lang="ru-RU" sz="1400" dirty="0"/>
              <a:t> </a:t>
            </a:r>
            <a:r>
              <a:rPr lang="ru-RU" sz="1400" dirty="0" err="1"/>
              <a:t>шеңберінде</a:t>
            </a:r>
            <a:r>
              <a:rPr lang="ru-RU" sz="1400" dirty="0"/>
              <a:t> </a:t>
            </a:r>
            <a:r>
              <a:rPr lang="ru-RU" sz="1400" dirty="0" err="1"/>
              <a:t>жобаларды</a:t>
            </a:r>
            <a:r>
              <a:rPr lang="ru-RU" sz="1400" dirty="0"/>
              <a:t> </a:t>
            </a:r>
            <a:r>
              <a:rPr lang="ru-RU" sz="1400" dirty="0" err="1"/>
              <a:t>іске</a:t>
            </a:r>
            <a:r>
              <a:rPr lang="ru-RU" sz="1400" dirty="0"/>
              <a:t> </a:t>
            </a:r>
            <a:r>
              <a:rPr lang="ru-RU" sz="1400" dirty="0" err="1" smtClean="0"/>
              <a:t>асыруға</a:t>
            </a:r>
            <a:r>
              <a:rPr lang="ru-RU" sz="1400" dirty="0" smtClean="0"/>
              <a:t> </a:t>
            </a:r>
            <a:r>
              <a:rPr lang="ru-RU" sz="1400" dirty="0" err="1" smtClean="0"/>
              <a:t>байланысты</a:t>
            </a:r>
            <a:r>
              <a:rPr lang="ru-RU" sz="1400" dirty="0" smtClean="0"/>
              <a:t> ЖБ </a:t>
            </a:r>
            <a:r>
              <a:rPr lang="ru-RU" sz="1400" dirty="0" err="1"/>
              <a:t>есебінен</a:t>
            </a:r>
            <a:r>
              <a:rPr lang="ru-RU" sz="1400" dirty="0"/>
              <a:t> 10,0 млрд. </a:t>
            </a:r>
            <a:r>
              <a:rPr lang="ru-RU" sz="1400" dirty="0" err="1"/>
              <a:t>теңгеге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1,7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өсті</a:t>
            </a:r>
            <a:r>
              <a:rPr lang="ru-RU" sz="1400" dirty="0"/>
              <a:t> (үлесі-33</a:t>
            </a:r>
            <a:r>
              <a:rPr lang="ru-RU" sz="1400" dirty="0" smtClean="0"/>
              <a:t>%),;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 smtClean="0"/>
              <a:t>трансферттер</a:t>
            </a:r>
            <a:r>
              <a:rPr lang="ru-RU" sz="1400" dirty="0" smtClean="0"/>
              <a:t> </a:t>
            </a:r>
            <a:r>
              <a:rPr lang="ru-RU" sz="1400" dirty="0" err="1"/>
              <a:t>есебінен</a:t>
            </a:r>
            <a:r>
              <a:rPr lang="ru-RU" sz="1400" dirty="0"/>
              <a:t> </a:t>
            </a:r>
            <a:r>
              <a:rPr lang="ru-RU" sz="1400" dirty="0" err="1"/>
              <a:t>бұрынғы</a:t>
            </a:r>
            <a:r>
              <a:rPr lang="ru-RU" sz="1400" dirty="0"/>
              <a:t> </a:t>
            </a:r>
            <a:r>
              <a:rPr lang="ru-RU" sz="1400" dirty="0" err="1"/>
              <a:t>деңгейде</a:t>
            </a:r>
            <a:r>
              <a:rPr lang="ru-RU" sz="1400" dirty="0"/>
              <a:t> 19,9 </a:t>
            </a:r>
            <a:r>
              <a:rPr lang="ru-RU" sz="1400" dirty="0" err="1"/>
              <a:t>млрд.теңге</a:t>
            </a:r>
            <a:r>
              <a:rPr lang="ru-RU" sz="1400" dirty="0"/>
              <a:t> </a:t>
            </a:r>
            <a:r>
              <a:rPr lang="ru-RU" sz="1400" dirty="0" err="1"/>
              <a:t>сомасында</a:t>
            </a:r>
            <a:r>
              <a:rPr lang="ru-RU" sz="1400" dirty="0"/>
              <a:t> </a:t>
            </a:r>
            <a:r>
              <a:rPr lang="ru-RU" sz="1400" dirty="0" err="1"/>
              <a:t>қалды</a:t>
            </a:r>
            <a:r>
              <a:rPr lang="ru-RU" sz="1400" dirty="0"/>
              <a:t> (</a:t>
            </a:r>
            <a:r>
              <a:rPr lang="ru-RU" sz="1400" dirty="0" err="1"/>
              <a:t>үлесі</a:t>
            </a:r>
            <a:r>
              <a:rPr lang="ru-RU" sz="1400" dirty="0"/>
              <a:t> 67%).</a:t>
            </a:r>
          </a:p>
        </p:txBody>
      </p:sp>
      <p:grpSp>
        <p:nvGrpSpPr>
          <p:cNvPr id="8" name="Группа 33"/>
          <p:cNvGrpSpPr/>
          <p:nvPr/>
        </p:nvGrpSpPr>
        <p:grpSpPr>
          <a:xfrm>
            <a:off x="5482138" y="752004"/>
            <a:ext cx="3490785" cy="1937361"/>
            <a:chOff x="5525717" y="838367"/>
            <a:chExt cx="3490785" cy="1823845"/>
          </a:xfrm>
        </p:grpSpPr>
        <p:grpSp>
          <p:nvGrpSpPr>
            <p:cNvPr id="12" name="Группа 18"/>
            <p:cNvGrpSpPr/>
            <p:nvPr/>
          </p:nvGrpSpPr>
          <p:grpSpPr>
            <a:xfrm>
              <a:off x="5584772" y="1214010"/>
              <a:ext cx="3351287" cy="1448202"/>
              <a:chOff x="5651856" y="928036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746168104"/>
                  </p:ext>
                </p:extLst>
              </p:nvPr>
            </p:nvGraphicFramePr>
            <p:xfrm>
              <a:off x="5651856" y="928036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364157" y="1119031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29,9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64157" y="1602326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25,8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38367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Көлік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инфрақұрылымын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дамыту</a:t>
              </a:r>
              <a:endParaRPr lang="ru-RU" sz="1400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155390"/>
              <a:ext cx="3488407" cy="1409514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8" y="1088759"/>
            <a:ext cx="5117131" cy="523566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млрд. </a:t>
            </a:r>
            <a:r>
              <a:rPr lang="ru-RU" sz="1100" dirty="0" err="1" smtClean="0"/>
              <a:t>теңге</a:t>
            </a:r>
            <a:endParaRPr lang="ru-RU" sz="1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6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35038" y="0"/>
            <a:ext cx="7345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rgbClr val="FFFFFF"/>
                </a:solidFill>
              </a:rPr>
              <a:t>ИНВЕСТИЦИЯЛАР ЖӘНЕ КӘСІПКЕРЛІКТІ ДАМЫТУ БАСҚАРМАСЫ</a:t>
            </a:r>
            <a:endParaRPr lang="ru-RU" altLang="ru-RU" sz="1800" dirty="0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733147"/>
              </p:ext>
            </p:extLst>
          </p:nvPr>
        </p:nvGraphicFramePr>
        <p:xfrm>
          <a:off x="174625" y="573088"/>
          <a:ext cx="4484688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560388"/>
            <a:ext cx="511810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/>
              <a:t>ЖИЫНТЫҚ ШЫҒЫНДАР КӨЛЕМІНІҢ СЕРПІНІ</a:t>
            </a:r>
          </a:p>
        </p:txBody>
      </p:sp>
      <p:grpSp>
        <p:nvGrpSpPr>
          <p:cNvPr id="4102" name="Группа 33"/>
          <p:cNvGrpSpPr>
            <a:grpSpLocks/>
          </p:cNvGrpSpPr>
          <p:nvPr/>
        </p:nvGrpSpPr>
        <p:grpSpPr bwMode="auto">
          <a:xfrm>
            <a:off x="5221322" y="583813"/>
            <a:ext cx="3930585" cy="1678350"/>
            <a:chOff x="5327606" y="808902"/>
            <a:chExt cx="3752673" cy="2091931"/>
          </a:xfrm>
        </p:grpSpPr>
        <p:graphicFrame>
          <p:nvGraphicFramePr>
            <p:cNvPr id="3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7935988"/>
                </p:ext>
              </p:extLst>
            </p:nvPr>
          </p:nvGraphicFramePr>
          <p:xfrm>
            <a:off x="5327606" y="831216"/>
            <a:ext cx="3752673" cy="20696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480654" y="808902"/>
              <a:ext cx="3489013" cy="3452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Кәсіпкерлікті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дамыту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480654" y="1197208"/>
              <a:ext cx="3489013" cy="11674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103" name="Группа 34"/>
          <p:cNvGrpSpPr>
            <a:grpSpLocks/>
          </p:cNvGrpSpPr>
          <p:nvPr/>
        </p:nvGrpSpPr>
        <p:grpSpPr bwMode="auto">
          <a:xfrm>
            <a:off x="5313395" y="2060575"/>
            <a:ext cx="3881373" cy="1592226"/>
            <a:chOff x="5539106" y="2788881"/>
            <a:chExt cx="3754159" cy="1887312"/>
          </a:xfrm>
        </p:grpSpPr>
        <p:graphicFrame>
          <p:nvGraphicFramePr>
            <p:cNvPr id="5" name="Диаграмма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1228030"/>
                </p:ext>
              </p:extLst>
            </p:nvPr>
          </p:nvGraphicFramePr>
          <p:xfrm>
            <a:off x="5539106" y="2805238"/>
            <a:ext cx="3754159" cy="18709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5643487" y="2788881"/>
              <a:ext cx="3488585" cy="291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Облигациялар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бойынша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купондық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сыйақыны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субсидиялау</a:t>
              </a:r>
              <a:endPara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643487" y="3065493"/>
              <a:ext cx="3488585" cy="120993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04" name="Группа 35"/>
          <p:cNvGrpSpPr>
            <a:grpSpLocks/>
          </p:cNvGrpSpPr>
          <p:nvPr/>
        </p:nvGrpSpPr>
        <p:grpSpPr bwMode="auto">
          <a:xfrm>
            <a:off x="5303872" y="3573463"/>
            <a:ext cx="3890897" cy="1677930"/>
            <a:chOff x="5379450" y="4547956"/>
            <a:chExt cx="3753928" cy="2073747"/>
          </a:xfrm>
        </p:grpSpPr>
        <p:graphicFrame>
          <p:nvGraphicFramePr>
            <p:cNvPr id="6" name="Диаграмма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71108403"/>
                </p:ext>
              </p:extLst>
            </p:nvPr>
          </p:nvGraphicFramePr>
          <p:xfrm>
            <a:off x="5379450" y="4742274"/>
            <a:ext cx="3753928" cy="1879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5524921" y="4547956"/>
              <a:ext cx="3489022" cy="342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Туристік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қызметті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реттеу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06542" y="4848139"/>
              <a:ext cx="3489022" cy="140870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625" y="868363"/>
            <a:ext cx="5118100" cy="416083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6" name="TextBox 36"/>
          <p:cNvSpPr txBox="1">
            <a:spLocks noChangeArrowheads="1"/>
          </p:cNvSpPr>
          <p:nvPr/>
        </p:nvSpPr>
        <p:spPr bwMode="auto">
          <a:xfrm>
            <a:off x="4427538" y="865188"/>
            <a:ext cx="8651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>
                <a:solidFill>
                  <a:srgbClr val="000000"/>
                </a:solidFill>
              </a:rPr>
              <a:t>млн. </a:t>
            </a:r>
            <a:r>
              <a:rPr lang="ru-RU" altLang="ru-RU" sz="1100" dirty="0" err="1" smtClean="0">
                <a:solidFill>
                  <a:srgbClr val="000000"/>
                </a:solidFill>
              </a:rPr>
              <a:t>теңге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grpSp>
        <p:nvGrpSpPr>
          <p:cNvPr id="4107" name="Группа 35"/>
          <p:cNvGrpSpPr>
            <a:grpSpLocks/>
          </p:cNvGrpSpPr>
          <p:nvPr/>
        </p:nvGrpSpPr>
        <p:grpSpPr bwMode="auto">
          <a:xfrm>
            <a:off x="5334032" y="5157788"/>
            <a:ext cx="3860735" cy="1612878"/>
            <a:chOff x="5379057" y="4459015"/>
            <a:chExt cx="3754715" cy="2174126"/>
          </a:xfrm>
        </p:grpSpPr>
        <p:graphicFrame>
          <p:nvGraphicFramePr>
            <p:cNvPr id="7" name="Диаграмма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91463"/>
                </p:ext>
              </p:extLst>
            </p:nvPr>
          </p:nvGraphicFramePr>
          <p:xfrm>
            <a:off x="5379057" y="4730836"/>
            <a:ext cx="3754715" cy="1902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5525697" y="4459015"/>
              <a:ext cx="3489226" cy="342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«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Бизнестің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жол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картасы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2025»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бағдарламасын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іске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асыру</a:t>
              </a:r>
              <a:endParaRPr lang="ru-RU" sz="105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521064" y="4797122"/>
              <a:ext cx="3489226" cy="140806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108" name="Группа 35"/>
          <p:cNvGrpSpPr>
            <a:grpSpLocks/>
          </p:cNvGrpSpPr>
          <p:nvPr/>
        </p:nvGrpSpPr>
        <p:grpSpPr bwMode="auto">
          <a:xfrm>
            <a:off x="173705" y="5211326"/>
            <a:ext cx="5406407" cy="1679553"/>
            <a:chOff x="5391650" y="5066866"/>
            <a:chExt cx="3729529" cy="2451481"/>
          </a:xfrm>
        </p:grpSpPr>
        <p:graphicFrame>
          <p:nvGraphicFramePr>
            <p:cNvPr id="2" name="Диаграмма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46694106"/>
                </p:ext>
              </p:extLst>
            </p:nvPr>
          </p:nvGraphicFramePr>
          <p:xfrm>
            <a:off x="5391650" y="5593214"/>
            <a:ext cx="3729529" cy="1925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5525892" y="5066866"/>
              <a:ext cx="3488973" cy="381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 smtClean="0">
                  <a:solidFill>
                    <a:prstClr val="black"/>
                  </a:solidFill>
                </a:rPr>
                <a:t>Инновациялық</a:t>
              </a:r>
              <a:r>
                <a:rPr lang="ru-RU" sz="1100" dirty="0" smtClean="0">
                  <a:solidFill>
                    <a:prstClr val="black"/>
                  </a:solidFill>
                </a:rPr>
                <a:t> </a:t>
              </a:r>
              <a:r>
                <a:rPr lang="ru-RU" sz="1100" dirty="0" err="1" smtClean="0">
                  <a:solidFill>
                    <a:prstClr val="black"/>
                  </a:solidFill>
                </a:rPr>
                <a:t>және</a:t>
              </a:r>
              <a:r>
                <a:rPr lang="ru-RU" sz="1100" dirty="0" smtClean="0">
                  <a:solidFill>
                    <a:prstClr val="black"/>
                  </a:solidFill>
                </a:rPr>
                <a:t> </a:t>
              </a:r>
              <a:r>
                <a:rPr lang="ru-RU" sz="1100" dirty="0" err="1" smtClean="0">
                  <a:solidFill>
                    <a:prstClr val="black"/>
                  </a:solidFill>
                </a:rPr>
                <a:t>инвестициялық</a:t>
              </a:r>
              <a:r>
                <a:rPr lang="ru-RU" sz="1100" dirty="0" smtClean="0">
                  <a:solidFill>
                    <a:prstClr val="black"/>
                  </a:solidFill>
                </a:rPr>
                <a:t> </a:t>
              </a:r>
              <a:r>
                <a:rPr lang="ru-RU" sz="1100" dirty="0" err="1" smtClean="0">
                  <a:solidFill>
                    <a:prstClr val="black"/>
                  </a:solidFill>
                </a:rPr>
                <a:t>қызметті</a:t>
              </a:r>
              <a:r>
                <a:rPr lang="ru-RU" sz="1100" dirty="0" smtClean="0">
                  <a:solidFill>
                    <a:prstClr val="black"/>
                  </a:solidFill>
                </a:rPr>
                <a:t> </a:t>
              </a:r>
              <a:r>
                <a:rPr lang="ru-RU" sz="1100" dirty="0" err="1" smtClean="0">
                  <a:solidFill>
                    <a:prstClr val="black"/>
                  </a:solidFill>
                </a:rPr>
                <a:t>дамыту</a:t>
              </a:r>
              <a:endParaRPr lang="ru-RU" sz="11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520522" y="5655414"/>
              <a:ext cx="3487899" cy="140880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9388" y="4068669"/>
            <a:ext cx="5113337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нақтыланған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бюджеті</a:t>
            </a:r>
            <a:r>
              <a:rPr lang="ru-RU" sz="1400" dirty="0">
                <a:latin typeface="+mj-lt"/>
              </a:rPr>
              <a:t> 30 039 млн. </a:t>
            </a:r>
            <a:r>
              <a:rPr lang="ru-RU" sz="1400" dirty="0" err="1">
                <a:latin typeface="+mj-lt"/>
              </a:rPr>
              <a:t>теңгені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құрады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бұл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республикалық</a:t>
            </a:r>
            <a:r>
              <a:rPr lang="ru-RU" sz="1400" dirty="0">
                <a:latin typeface="+mj-lt"/>
              </a:rPr>
              <a:t> бюджет </a:t>
            </a:r>
            <a:r>
              <a:rPr lang="ru-RU" sz="1400" dirty="0" err="1">
                <a:latin typeface="+mj-lt"/>
              </a:rPr>
              <a:t>трансферттері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есебінен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облигациялар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бойынша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купондық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сыйақыны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субсидиялаудың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азаюына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 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бекітілген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жоспарының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деңгейінен</a:t>
            </a:r>
            <a:r>
              <a:rPr lang="ru-RU" sz="1400" dirty="0">
                <a:latin typeface="+mj-lt"/>
              </a:rPr>
              <a:t> 19,3% - </a:t>
            </a:r>
            <a:r>
              <a:rPr lang="ru-RU" sz="1400" dirty="0" err="1">
                <a:latin typeface="+mj-lt"/>
              </a:rPr>
              <a:t>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төмен</a:t>
            </a:r>
            <a:r>
              <a:rPr lang="ru-RU" sz="1400" dirty="0">
                <a:latin typeface="+mj-lt"/>
              </a:rPr>
              <a:t>.</a:t>
            </a:r>
            <a:endParaRPr lang="ru-RU" sz="14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0" y="349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chemeClr val="bg1"/>
                </a:solidFill>
              </a:rPr>
              <a:t>КӨЛІК ЖӘНЕ ЖОЛ-КӨЛІК ИНФРАҚҰРЫЛЫМЫН ДАМЫТУ БАСҚАРМАСЫ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284901"/>
              </p:ext>
            </p:extLst>
          </p:nvPr>
        </p:nvGraphicFramePr>
        <p:xfrm>
          <a:off x="174625" y="1101725"/>
          <a:ext cx="4484688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6688" y="836613"/>
            <a:ext cx="4484687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/>
              <a:t>ЖИЫНТЫҚ ШЫҒЫНДАР КӨЛЕМІНІҢ СЕРПІНІ</a:t>
            </a:r>
          </a:p>
        </p:txBody>
      </p:sp>
      <p:grpSp>
        <p:nvGrpSpPr>
          <p:cNvPr id="5126" name="Группа 33"/>
          <p:cNvGrpSpPr>
            <a:grpSpLocks/>
          </p:cNvGrpSpPr>
          <p:nvPr/>
        </p:nvGrpSpPr>
        <p:grpSpPr bwMode="auto">
          <a:xfrm>
            <a:off x="4587914" y="930682"/>
            <a:ext cx="4478981" cy="1552147"/>
            <a:chOff x="5465728" y="372699"/>
            <a:chExt cx="3605488" cy="2401552"/>
          </a:xfrm>
        </p:grpSpPr>
        <p:graphicFrame>
          <p:nvGraphicFramePr>
            <p:cNvPr id="2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69311363"/>
                </p:ext>
              </p:extLst>
            </p:nvPr>
          </p:nvGraphicFramePr>
          <p:xfrm>
            <a:off x="5465728" y="770431"/>
            <a:ext cx="3605488" cy="2003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581986" y="372699"/>
              <a:ext cx="3488680" cy="428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latin typeface="+mn-lt"/>
                  <a:cs typeface="+mn-cs"/>
                </a:rPr>
                <a:t>Автомобиль </a:t>
              </a:r>
              <a:r>
                <a:rPr lang="ru-RU" sz="1200" dirty="0" err="1" smtClean="0">
                  <a:latin typeface="+mn-lt"/>
                  <a:cs typeface="+mn-cs"/>
                </a:rPr>
                <a:t>жолдарының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қызмет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етуін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қамтамасыз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ету</a:t>
              </a:r>
              <a:endParaRPr lang="ru-RU" sz="1200" dirty="0">
                <a:latin typeface="+mn-lt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01154" y="951744"/>
              <a:ext cx="3465678" cy="147620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58750" y="1125538"/>
            <a:ext cx="4484688" cy="44831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8" name="TextBox 36"/>
          <p:cNvSpPr txBox="1">
            <a:spLocks noChangeArrowheads="1"/>
          </p:cNvSpPr>
          <p:nvPr/>
        </p:nvSpPr>
        <p:spPr bwMode="auto">
          <a:xfrm>
            <a:off x="3794125" y="1196975"/>
            <a:ext cx="8651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46050" y="4024313"/>
            <a:ext cx="4468813" cy="1601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нақтыланған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бюджеті</a:t>
            </a:r>
            <a:r>
              <a:rPr lang="ru-RU" sz="1400" dirty="0">
                <a:latin typeface="+mj-lt"/>
              </a:rPr>
              <a:t> 29 113 </a:t>
            </a:r>
            <a:r>
              <a:rPr lang="ru-RU" sz="1400" dirty="0" err="1">
                <a:latin typeface="+mj-lt"/>
              </a:rPr>
              <a:t>млн.теңгені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құрайды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бұл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әлеуметтік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маңызы</a:t>
            </a:r>
            <a:r>
              <a:rPr lang="ru-RU" sz="1400" dirty="0">
                <a:latin typeface="+mj-lt"/>
              </a:rPr>
              <a:t> бар </a:t>
            </a:r>
            <a:r>
              <a:rPr lang="ru-RU" sz="1400" dirty="0" err="1">
                <a:latin typeface="+mj-lt"/>
              </a:rPr>
              <a:t>ішкі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қатынастар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бойынша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жолаушылар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тасымалдарын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субсидиялау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көлемінің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ұлғаюына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сондай-ақ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қала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көшелеріне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орташа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жөндеу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жүргізуге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ішкі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қарыздар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есебінен</a:t>
            </a:r>
            <a:r>
              <a:rPr lang="ru-RU" sz="1400" dirty="0">
                <a:latin typeface="+mj-lt"/>
              </a:rPr>
              <a:t> 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бекітілген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жоспарының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деңгейінен</a:t>
            </a:r>
            <a:r>
              <a:rPr lang="ru-RU" sz="1400" dirty="0">
                <a:latin typeface="+mj-lt"/>
              </a:rPr>
              <a:t> 51,6% - </a:t>
            </a:r>
            <a:r>
              <a:rPr lang="ru-RU" sz="1400" dirty="0" err="1">
                <a:latin typeface="+mj-lt"/>
              </a:rPr>
              <a:t>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жоғары</a:t>
            </a:r>
            <a:r>
              <a:rPr lang="ru-RU" sz="1400" dirty="0" smtClean="0">
                <a:latin typeface="+mj-lt"/>
              </a:rPr>
              <a:t>. 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5130" name="TextBox 24"/>
          <p:cNvSpPr txBox="1">
            <a:spLocks noChangeArrowheads="1"/>
          </p:cNvSpPr>
          <p:nvPr/>
        </p:nvSpPr>
        <p:spPr bwMode="auto">
          <a:xfrm>
            <a:off x="174625" y="404813"/>
            <a:ext cx="446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i="1" dirty="0" smtClean="0">
                <a:solidFill>
                  <a:schemeClr val="tx2"/>
                </a:solidFill>
              </a:rPr>
              <a:t>КӨЛІК САЛАСЫН ҚАРЖЫЛАНДЫРУ</a:t>
            </a:r>
            <a:endParaRPr lang="ru-RU" altLang="ru-RU" sz="1400" b="1" i="1" dirty="0">
              <a:solidFill>
                <a:schemeClr val="tx2"/>
              </a:solidFill>
            </a:endParaRPr>
          </a:p>
        </p:txBody>
      </p:sp>
      <p:grpSp>
        <p:nvGrpSpPr>
          <p:cNvPr id="5131" name="Группа 35"/>
          <p:cNvGrpSpPr>
            <a:grpSpLocks/>
          </p:cNvGrpSpPr>
          <p:nvPr/>
        </p:nvGrpSpPr>
        <p:grpSpPr bwMode="auto">
          <a:xfrm>
            <a:off x="4592671" y="2565402"/>
            <a:ext cx="4570348" cy="1916062"/>
            <a:chOff x="5407804" y="4481938"/>
            <a:chExt cx="3719665" cy="2239169"/>
          </a:xfrm>
        </p:grpSpPr>
        <p:graphicFrame>
          <p:nvGraphicFramePr>
            <p:cNvPr id="3" name="Диаграмма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07489344"/>
                </p:ext>
              </p:extLst>
            </p:nvPr>
          </p:nvGraphicFramePr>
          <p:xfrm>
            <a:off x="5407804" y="4855264"/>
            <a:ext cx="3719665" cy="18658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5575740" y="4481938"/>
              <a:ext cx="3471650" cy="5035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 smtClean="0">
                  <a:latin typeface="+mn-lt"/>
                  <a:cs typeface="+mn-cs"/>
                </a:rPr>
                <a:t>Әлеуметтік</a:t>
              </a:r>
              <a:r>
                <a:rPr lang="ru-RU" sz="1100" dirty="0" smtClean="0">
                  <a:latin typeface="+mn-lt"/>
                  <a:cs typeface="+mn-cs"/>
                </a:rPr>
                <a:t> </a:t>
              </a:r>
              <a:r>
                <a:rPr lang="ru-RU" sz="1100" dirty="0" err="1" smtClean="0">
                  <a:latin typeface="+mn-lt"/>
                  <a:cs typeface="+mn-cs"/>
                </a:rPr>
                <a:t>маңызы</a:t>
              </a:r>
              <a:r>
                <a:rPr lang="ru-RU" sz="1100" dirty="0" smtClean="0">
                  <a:latin typeface="+mn-lt"/>
                  <a:cs typeface="+mn-cs"/>
                </a:rPr>
                <a:t> бар </a:t>
              </a:r>
              <a:r>
                <a:rPr lang="ru-RU" sz="1100" dirty="0" err="1" smtClean="0">
                  <a:latin typeface="+mn-lt"/>
                  <a:cs typeface="+mn-cs"/>
                </a:rPr>
                <a:t>ішкі</a:t>
              </a:r>
              <a:r>
                <a:rPr lang="ru-RU" sz="1100" dirty="0" smtClean="0">
                  <a:latin typeface="+mn-lt"/>
                  <a:cs typeface="+mn-cs"/>
                </a:rPr>
                <a:t> </a:t>
              </a:r>
              <a:r>
                <a:rPr lang="ru-RU" sz="1100" dirty="0" err="1" smtClean="0">
                  <a:latin typeface="+mn-lt"/>
                  <a:cs typeface="+mn-cs"/>
                </a:rPr>
                <a:t>қатынастар</a:t>
              </a:r>
              <a:r>
                <a:rPr lang="ru-RU" sz="1100" dirty="0" smtClean="0">
                  <a:latin typeface="+mn-lt"/>
                  <a:cs typeface="+mn-cs"/>
                </a:rPr>
                <a:t> </a:t>
              </a:r>
              <a:r>
                <a:rPr lang="ru-RU" sz="1100" dirty="0" err="1" smtClean="0">
                  <a:latin typeface="+mn-lt"/>
                  <a:cs typeface="+mn-cs"/>
                </a:rPr>
                <a:t>бойынша</a:t>
              </a:r>
              <a:r>
                <a:rPr lang="ru-RU" sz="1100" dirty="0" smtClean="0">
                  <a:latin typeface="+mn-lt"/>
                  <a:cs typeface="+mn-cs"/>
                </a:rPr>
                <a:t> </a:t>
              </a:r>
              <a:r>
                <a:rPr lang="ru-RU" sz="1100" dirty="0" err="1" smtClean="0">
                  <a:latin typeface="+mn-lt"/>
                  <a:cs typeface="+mn-cs"/>
                </a:rPr>
                <a:t>жолаушылар</a:t>
              </a:r>
              <a:r>
                <a:rPr lang="ru-RU" sz="1100" dirty="0" smtClean="0">
                  <a:latin typeface="+mn-lt"/>
                  <a:cs typeface="+mn-cs"/>
                </a:rPr>
                <a:t> </a:t>
              </a:r>
              <a:r>
                <a:rPr lang="ru-RU" sz="1100" dirty="0" err="1" smtClean="0">
                  <a:latin typeface="+mn-lt"/>
                  <a:cs typeface="+mn-cs"/>
                </a:rPr>
                <a:t>тасымалын</a:t>
              </a:r>
              <a:r>
                <a:rPr lang="ru-RU" sz="1100" dirty="0" smtClean="0">
                  <a:latin typeface="+mn-lt"/>
                  <a:cs typeface="+mn-cs"/>
                </a:rPr>
                <a:t> </a:t>
              </a:r>
              <a:r>
                <a:rPr lang="ru-RU" sz="1100" dirty="0" err="1" smtClean="0">
                  <a:latin typeface="+mn-lt"/>
                  <a:cs typeface="+mn-cs"/>
                </a:rPr>
                <a:t>субсидиялау</a:t>
              </a:r>
              <a:endParaRPr lang="ru-RU" sz="1100" dirty="0">
                <a:latin typeface="+mn-lt"/>
                <a:cs typeface="+mn-cs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575740" y="4958726"/>
              <a:ext cx="3466482" cy="139325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32" name="Группа 33"/>
          <p:cNvGrpSpPr>
            <a:grpSpLocks/>
          </p:cNvGrpSpPr>
          <p:nvPr/>
        </p:nvGrpSpPr>
        <p:grpSpPr bwMode="auto">
          <a:xfrm>
            <a:off x="4665702" y="4510237"/>
            <a:ext cx="4478980" cy="1644486"/>
            <a:chOff x="5465728" y="230068"/>
            <a:chExt cx="3605488" cy="2544184"/>
          </a:xfrm>
        </p:grpSpPr>
        <p:graphicFrame>
          <p:nvGraphicFramePr>
            <p:cNvPr id="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5859510"/>
                </p:ext>
              </p:extLst>
            </p:nvPr>
          </p:nvGraphicFramePr>
          <p:xfrm>
            <a:off x="5465728" y="770432"/>
            <a:ext cx="3605488" cy="2003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581985" y="230068"/>
              <a:ext cx="3488681" cy="7142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latin typeface="+mn-lt"/>
                  <a:cs typeface="+mn-cs"/>
                </a:rPr>
                <a:t>Елді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мекендерде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жол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қозғалысының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қауіпсіздігін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қамтамасыз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ету</a:t>
              </a:r>
              <a:endParaRPr lang="ru-RU" sz="1200" dirty="0">
                <a:latin typeface="+mn-lt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01154" y="951908"/>
              <a:ext cx="3465679" cy="147606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946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chemeClr val="bg1"/>
                </a:solidFill>
              </a:rPr>
              <a:t>ҚОРШАҒАН ОРТАНЫ ҚОРҒАУ ЖӘНЕ ТАБИҒАТТЫ ПАЙДАЛАНУ БАСҚАРМАСЫ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358"/>
              </p:ext>
            </p:extLst>
          </p:nvPr>
        </p:nvGraphicFramePr>
        <p:xfrm>
          <a:off x="174625" y="620713"/>
          <a:ext cx="4181475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3838" y="804863"/>
            <a:ext cx="4252912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/>
              <a:t>ЖИЫНТЫҚ ШЫҒЫНДАР КӨЛЕМІНІҢ СЕРПІНІ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4640263" y="3844925"/>
            <a:ext cx="432435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latin typeface="+mn-lt"/>
                <a:cs typeface="+mn-cs"/>
              </a:rPr>
              <a:t>Нұр-Сұлтан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қаласының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әкімшілік-аумақтық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шекарасы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шегінде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Есіл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өзенінің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кеме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жүзетін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учаскесінде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жол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жөндеу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жұмыстарын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қамтамасыз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ету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838" y="804863"/>
            <a:ext cx="4252912" cy="47847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2" name="TextBox 36"/>
          <p:cNvSpPr txBox="1">
            <a:spLocks noChangeArrowheads="1"/>
          </p:cNvSpPr>
          <p:nvPr/>
        </p:nvSpPr>
        <p:spPr bwMode="auto">
          <a:xfrm>
            <a:off x="3635375" y="1081088"/>
            <a:ext cx="8651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23838" y="4135438"/>
            <a:ext cx="4252912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нақтыланған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бюджеті</a:t>
            </a:r>
            <a:r>
              <a:rPr lang="ru-RU" sz="1400" dirty="0">
                <a:latin typeface="+mj-lt"/>
              </a:rPr>
              <a:t> 2 673 млн. </a:t>
            </a:r>
            <a:r>
              <a:rPr lang="ru-RU" sz="1400" dirty="0" err="1">
                <a:latin typeface="+mj-lt"/>
              </a:rPr>
              <a:t>теңгені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құрайды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бұл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жасыл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желектер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алаңының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және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қоршаған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ортаны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қорғау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жөніндегі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іс-шаралардың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ұлғаюына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 2020 </a:t>
            </a:r>
            <a:r>
              <a:rPr lang="ru-RU" sz="1400" dirty="0" err="1">
                <a:latin typeface="+mj-lt"/>
              </a:rPr>
              <a:t>жылға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бекітілген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жоспар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деңгейінен</a:t>
            </a:r>
            <a:r>
              <a:rPr lang="ru-RU" sz="1400" dirty="0">
                <a:latin typeface="+mj-lt"/>
              </a:rPr>
              <a:t> 10,5% - </a:t>
            </a:r>
            <a:r>
              <a:rPr lang="ru-RU" sz="1400" dirty="0" err="1">
                <a:latin typeface="+mj-lt"/>
              </a:rPr>
              <a:t>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жоғары</a:t>
            </a:r>
            <a:r>
              <a:rPr lang="ru-RU" sz="1400" dirty="0" smtClean="0">
                <a:latin typeface="+mj-lt"/>
              </a:rPr>
              <a:t>. 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223838" y="414338"/>
            <a:ext cx="5549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i="1" dirty="0" smtClean="0">
                <a:solidFill>
                  <a:schemeClr val="tx2"/>
                </a:solidFill>
              </a:rPr>
              <a:t>ҚОРШАҒАН ОРТАНЫ ҚОРҒАУ САЛАСЫН ҚАРЖЫЛАНДЫРУ</a:t>
            </a:r>
            <a:endParaRPr lang="ru-RU" altLang="ru-RU" sz="1400" b="1" i="1" dirty="0">
              <a:solidFill>
                <a:schemeClr val="tx2"/>
              </a:solidFill>
            </a:endParaRPr>
          </a:p>
        </p:txBody>
      </p:sp>
      <p:grpSp>
        <p:nvGrpSpPr>
          <p:cNvPr id="6155" name="Группа 33"/>
          <p:cNvGrpSpPr>
            <a:grpSpLocks/>
          </p:cNvGrpSpPr>
          <p:nvPr/>
        </p:nvGrpSpPr>
        <p:grpSpPr bwMode="auto">
          <a:xfrm>
            <a:off x="4521248" y="836226"/>
            <a:ext cx="4483003" cy="1706910"/>
            <a:chOff x="5383322" y="709410"/>
            <a:chExt cx="3641239" cy="2128136"/>
          </a:xfrm>
        </p:grpSpPr>
        <p:graphicFrame>
          <p:nvGraphicFramePr>
            <p:cNvPr id="2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65993538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479989" y="709410"/>
              <a:ext cx="3490455" cy="3453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Қоршаған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ортаны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қорғау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іс-шаралары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479989" y="1054283"/>
              <a:ext cx="3490455" cy="136173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156" name="Группа 33"/>
          <p:cNvGrpSpPr>
            <a:grpSpLocks/>
          </p:cNvGrpSpPr>
          <p:nvPr/>
        </p:nvGrpSpPr>
        <p:grpSpPr bwMode="auto">
          <a:xfrm>
            <a:off x="4521248" y="2349500"/>
            <a:ext cx="4483003" cy="1706524"/>
            <a:chOff x="5383322" y="709892"/>
            <a:chExt cx="3641239" cy="2127654"/>
          </a:xfrm>
        </p:grpSpPr>
        <p:graphicFrame>
          <p:nvGraphicFramePr>
            <p:cNvPr id="3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3644617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479989" y="709892"/>
              <a:ext cx="3490455" cy="3443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«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Жасыл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белдеу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»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құру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79989" y="1054283"/>
              <a:ext cx="3490455" cy="13617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157" name="Группа 37"/>
          <p:cNvGrpSpPr>
            <a:grpSpLocks/>
          </p:cNvGrpSpPr>
          <p:nvPr/>
        </p:nvGrpSpPr>
        <p:grpSpPr bwMode="auto">
          <a:xfrm>
            <a:off x="4521248" y="4368816"/>
            <a:ext cx="4483003" cy="1558893"/>
            <a:chOff x="5383322" y="894816"/>
            <a:chExt cx="3641239" cy="1942730"/>
          </a:xfrm>
        </p:grpSpPr>
        <p:graphicFrame>
          <p:nvGraphicFramePr>
            <p:cNvPr id="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85262082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1" name="Прямоугольник 40"/>
            <p:cNvSpPr/>
            <p:nvPr/>
          </p:nvSpPr>
          <p:spPr>
            <a:xfrm>
              <a:off x="5479989" y="1055045"/>
              <a:ext cx="3490455" cy="136112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021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2550" y="0"/>
            <a:ext cx="906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chemeClr val="bg1"/>
                </a:solidFill>
              </a:rPr>
              <a:t>ҚҰРЫЛЫС БАСҚАРМАСЫ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896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i="1" dirty="0" smtClean="0">
                <a:solidFill>
                  <a:schemeClr val="tx2"/>
                </a:solidFill>
              </a:rPr>
              <a:t>ҚҰРЫЛЫС САЛАСЫН ҚАРЖЫЛАНДЫРУ</a:t>
            </a:r>
            <a:endParaRPr lang="ru-RU" alt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15283"/>
              </p:ext>
            </p:extLst>
          </p:nvPr>
        </p:nvGraphicFramePr>
        <p:xfrm>
          <a:off x="174625" y="765175"/>
          <a:ext cx="3986213" cy="324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752475"/>
            <a:ext cx="4181475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/>
              <a:t>ЖИЫНТЫҚ ШЫҒЫНДАР КӨЛЕМІНІҢ СЕРПІНІ</a:t>
            </a:r>
          </a:p>
        </p:txBody>
      </p:sp>
      <p:sp>
        <p:nvSpPr>
          <p:cNvPr id="7175" name="TextBox 36"/>
          <p:cNvSpPr txBox="1">
            <a:spLocks noChangeArrowheads="1"/>
          </p:cNvSpPr>
          <p:nvPr/>
        </p:nvSpPr>
        <p:spPr bwMode="auto">
          <a:xfrm>
            <a:off x="3346450" y="1060450"/>
            <a:ext cx="8651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825" y="3860800"/>
            <a:ext cx="3960813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нақтыланған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бюджеті</a:t>
            </a:r>
            <a:r>
              <a:rPr lang="ru-RU" sz="1400" dirty="0">
                <a:latin typeface="+mj-lt"/>
              </a:rPr>
              <a:t> 22 572 млн. </a:t>
            </a:r>
            <a:r>
              <a:rPr lang="ru-RU" sz="1400" dirty="0" err="1">
                <a:latin typeface="+mj-lt"/>
              </a:rPr>
              <a:t>теңгені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құрайды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бұл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қаланың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коммуналдық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тұрғын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үй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қорының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тұрғын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үйін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сатып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алуға</a:t>
            </a:r>
            <a:r>
              <a:rPr lang="ru-RU" sz="1400" dirty="0">
                <a:latin typeface="+mj-lt"/>
              </a:rPr>
              <a:t> РБ </a:t>
            </a:r>
            <a:r>
              <a:rPr lang="ru-RU" sz="1400" dirty="0" err="1">
                <a:latin typeface="+mj-lt"/>
              </a:rPr>
              <a:t>қаржыландыруының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азаюына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 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бекітілген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жоспарының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деңгейінен</a:t>
            </a:r>
            <a:r>
              <a:rPr lang="ru-RU" sz="1400" dirty="0">
                <a:latin typeface="+mj-lt"/>
              </a:rPr>
              <a:t> 2,9% </a:t>
            </a:r>
            <a:r>
              <a:rPr lang="ru-RU" sz="1400" dirty="0" err="1">
                <a:latin typeface="+mj-lt"/>
              </a:rPr>
              <a:t>төмен</a:t>
            </a:r>
            <a:r>
              <a:rPr lang="ru-RU" sz="1400" dirty="0" smtClean="0">
                <a:latin typeface="+mj-lt"/>
              </a:rPr>
              <a:t>. 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625" y="1082675"/>
            <a:ext cx="4181475" cy="41640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178" name="Группа 33"/>
          <p:cNvGrpSpPr>
            <a:grpSpLocks/>
          </p:cNvGrpSpPr>
          <p:nvPr/>
        </p:nvGrpSpPr>
        <p:grpSpPr bwMode="auto">
          <a:xfrm>
            <a:off x="4503768" y="752475"/>
            <a:ext cx="4484627" cy="2076431"/>
            <a:chOff x="5393549" y="479714"/>
            <a:chExt cx="3641239" cy="2587836"/>
          </a:xfrm>
        </p:grpSpPr>
        <p:graphicFrame>
          <p:nvGraphicFramePr>
            <p:cNvPr id="2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7724347"/>
                </p:ext>
              </p:extLst>
            </p:nvPr>
          </p:nvGraphicFramePr>
          <p:xfrm>
            <a:off x="5393549" y="1124820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481173" y="479714"/>
              <a:ext cx="3489192" cy="8052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>
                  <a:solidFill>
                    <a:prstClr val="black"/>
                  </a:solidFill>
                </a:rPr>
                <a:t>Мемлекеттік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қажеттіліктер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үшін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жер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учаскелерін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алып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қою</a:t>
              </a:r>
              <a:r>
                <a:rPr lang="ru-RU" sz="1200" dirty="0">
                  <a:solidFill>
                    <a:prstClr val="black"/>
                  </a:solidFill>
                </a:rPr>
                <a:t>, </a:t>
              </a:r>
              <a:r>
                <a:rPr lang="ru-RU" sz="1200" dirty="0" err="1">
                  <a:solidFill>
                    <a:prstClr val="black"/>
                  </a:solidFill>
                </a:rPr>
                <a:t>оның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ішінде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сатып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алу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жолымен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алып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қою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және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осыған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байланысты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жылжымайтын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мүлікті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иеліктен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шығару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481173" y="1288915"/>
              <a:ext cx="3489192" cy="135921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179" name="Группа 33"/>
          <p:cNvGrpSpPr>
            <a:grpSpLocks/>
          </p:cNvGrpSpPr>
          <p:nvPr/>
        </p:nvGrpSpPr>
        <p:grpSpPr bwMode="auto">
          <a:xfrm>
            <a:off x="4521248" y="2708682"/>
            <a:ext cx="4483003" cy="1891889"/>
            <a:chOff x="5393549" y="710400"/>
            <a:chExt cx="3641239" cy="2357150"/>
          </a:xfrm>
        </p:grpSpPr>
        <p:graphicFrame>
          <p:nvGraphicFramePr>
            <p:cNvPr id="3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38715265"/>
                </p:ext>
              </p:extLst>
            </p:nvPr>
          </p:nvGraphicFramePr>
          <p:xfrm>
            <a:off x="5393549" y="1124820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481190" y="710400"/>
              <a:ext cx="3489166" cy="345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Коммуналдық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тұрғын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үй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қорының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тұрғын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үйін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сатып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алу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8296" y="1069872"/>
              <a:ext cx="3490456" cy="1716821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180" name="Группа 33"/>
          <p:cNvGrpSpPr>
            <a:grpSpLocks/>
          </p:cNvGrpSpPr>
          <p:nvPr/>
        </p:nvGrpSpPr>
        <p:grpSpPr bwMode="auto">
          <a:xfrm>
            <a:off x="4535536" y="4581674"/>
            <a:ext cx="4483003" cy="2066747"/>
            <a:chOff x="5393549" y="491308"/>
            <a:chExt cx="3641239" cy="2576242"/>
          </a:xfrm>
        </p:grpSpPr>
        <p:graphicFrame>
          <p:nvGraphicFramePr>
            <p:cNvPr id="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3363255"/>
                </p:ext>
              </p:extLst>
            </p:nvPr>
          </p:nvGraphicFramePr>
          <p:xfrm>
            <a:off x="5393549" y="1124820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5482479" y="491308"/>
              <a:ext cx="3489166" cy="575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Тұрғын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үй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займдарын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беру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үшін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«ТҮҚЖБ» АҚ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бюджеттік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несиелендіру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468296" y="1068946"/>
              <a:ext cx="3490455" cy="1717642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05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chemeClr val="bg1"/>
                </a:solidFill>
              </a:rPr>
              <a:t>ТҰРҒЫН ҮЙ ЖӘНЕ ТҰРҒЫН ҮЙ ИНСПЕКЦИЯСЫ БАСҚАРМАСЫ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190342"/>
              </p:ext>
            </p:extLst>
          </p:nvPr>
        </p:nvGraphicFramePr>
        <p:xfrm>
          <a:off x="174625" y="620713"/>
          <a:ext cx="4181475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3838" y="804863"/>
            <a:ext cx="4252912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/>
              <a:t>ЖИЫНТЫҚ ШЫҒЫНДАР КӨЛЕМІНІҢ СЕРПІНІ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4640263" y="3760788"/>
            <a:ext cx="4324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latin typeface="+mn-lt"/>
                <a:cs typeface="+mn-cs"/>
              </a:rPr>
              <a:t>Ортақ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мүлікті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техникалық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зерттеу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және</a:t>
            </a:r>
            <a:r>
              <a:rPr lang="ru-RU" sz="1200" dirty="0" smtClean="0">
                <a:latin typeface="+mn-lt"/>
                <a:cs typeface="+mn-cs"/>
              </a:rPr>
              <a:t> кондоминиум </a:t>
            </a:r>
            <a:r>
              <a:rPr lang="ru-RU" sz="1200" dirty="0" err="1" smtClean="0">
                <a:latin typeface="+mn-lt"/>
                <a:cs typeface="+mn-cs"/>
              </a:rPr>
              <a:t>объектілеріне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техникалық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паспорттарды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әзірлеу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838" y="804863"/>
            <a:ext cx="4252912" cy="47847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0" name="TextBox 36"/>
          <p:cNvSpPr txBox="1">
            <a:spLocks noChangeArrowheads="1"/>
          </p:cNvSpPr>
          <p:nvPr/>
        </p:nvSpPr>
        <p:spPr bwMode="auto">
          <a:xfrm>
            <a:off x="3635375" y="1081088"/>
            <a:ext cx="8651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0250" y="4509120"/>
            <a:ext cx="425291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нақтыланған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бюджеті</a:t>
            </a:r>
            <a:r>
              <a:rPr lang="ru-RU" sz="1400" dirty="0">
                <a:latin typeface="+mj-lt"/>
              </a:rPr>
              <a:t> 1 983 </a:t>
            </a:r>
            <a:r>
              <a:rPr lang="ru-RU" sz="1400" dirty="0" err="1">
                <a:latin typeface="+mj-lt"/>
              </a:rPr>
              <a:t>млн.теңгені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құрайды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бұл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жылу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энергиясын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және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ыстық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сумен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жабдықтауды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өндіру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және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жеткізу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бойынша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қызметтер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үшін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қаржыландырудың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ұлғаюына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 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бекітілген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жоспарының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деңгейінен</a:t>
            </a:r>
            <a:r>
              <a:rPr lang="ru-RU" sz="1400" dirty="0">
                <a:latin typeface="+mj-lt"/>
              </a:rPr>
              <a:t> 33,3% - </a:t>
            </a:r>
            <a:r>
              <a:rPr lang="ru-RU" sz="1400" dirty="0" err="1">
                <a:latin typeface="+mj-lt"/>
              </a:rPr>
              <a:t>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жоғары</a:t>
            </a:r>
            <a:r>
              <a:rPr lang="ru-RU" sz="1400" dirty="0">
                <a:latin typeface="+mj-lt"/>
              </a:rPr>
              <a:t>.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8202" name="TextBox 22"/>
          <p:cNvSpPr txBox="1">
            <a:spLocks noChangeArrowheads="1"/>
          </p:cNvSpPr>
          <p:nvPr/>
        </p:nvSpPr>
        <p:spPr bwMode="auto">
          <a:xfrm>
            <a:off x="223838" y="414338"/>
            <a:ext cx="5549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i="1" dirty="0" smtClean="0">
                <a:solidFill>
                  <a:schemeClr val="tx2"/>
                </a:solidFill>
              </a:rPr>
              <a:t>ТҰРҒЫН ҮЙ САЯСАТЫН ДАМЫТУ САЛАСЫН ҚАРЖЫЛАНДЫРУ</a:t>
            </a:r>
            <a:endParaRPr lang="ru-RU" altLang="ru-RU" sz="1400" b="1" i="1" dirty="0">
              <a:solidFill>
                <a:schemeClr val="tx2"/>
              </a:solidFill>
            </a:endParaRPr>
          </a:p>
        </p:txBody>
      </p:sp>
      <p:grpSp>
        <p:nvGrpSpPr>
          <p:cNvPr id="8203" name="Группа 33"/>
          <p:cNvGrpSpPr>
            <a:grpSpLocks/>
          </p:cNvGrpSpPr>
          <p:nvPr/>
        </p:nvGrpSpPr>
        <p:grpSpPr bwMode="auto">
          <a:xfrm>
            <a:off x="4521248" y="764788"/>
            <a:ext cx="4483003" cy="1706911"/>
            <a:chOff x="5383322" y="709410"/>
            <a:chExt cx="3641239" cy="2128136"/>
          </a:xfrm>
        </p:grpSpPr>
        <p:graphicFrame>
          <p:nvGraphicFramePr>
            <p:cNvPr id="3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0323903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479989" y="709410"/>
              <a:ext cx="3490455" cy="3453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Апаттық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және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ескі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тұрғын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үйді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бұзу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479989" y="1054283"/>
              <a:ext cx="3490455" cy="13617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04" name="Группа 33"/>
          <p:cNvGrpSpPr>
            <a:grpSpLocks/>
          </p:cNvGrpSpPr>
          <p:nvPr/>
        </p:nvGrpSpPr>
        <p:grpSpPr bwMode="auto">
          <a:xfrm>
            <a:off x="4521248" y="2277676"/>
            <a:ext cx="4483003" cy="1706910"/>
            <a:chOff x="5383322" y="709410"/>
            <a:chExt cx="3641239" cy="2128136"/>
          </a:xfrm>
        </p:grpSpPr>
        <p:graphicFrame>
          <p:nvGraphicFramePr>
            <p:cNvPr id="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7943526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479989" y="709410"/>
              <a:ext cx="3490455" cy="3453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Мемлекеттік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тұрғын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үй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қорын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сақтауды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ұйымдастыру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79989" y="1054283"/>
              <a:ext cx="3490455" cy="136173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05" name="Группа 37"/>
          <p:cNvGrpSpPr>
            <a:grpSpLocks/>
          </p:cNvGrpSpPr>
          <p:nvPr/>
        </p:nvGrpSpPr>
        <p:grpSpPr bwMode="auto">
          <a:xfrm>
            <a:off x="4521248" y="4179440"/>
            <a:ext cx="4483003" cy="1475683"/>
            <a:chOff x="5383322" y="894816"/>
            <a:chExt cx="3641239" cy="1942730"/>
          </a:xfrm>
        </p:grpSpPr>
        <p:graphicFrame>
          <p:nvGraphicFramePr>
            <p:cNvPr id="6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3940334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1" name="Прямоугольник 40"/>
            <p:cNvSpPr/>
            <p:nvPr/>
          </p:nvSpPr>
          <p:spPr>
            <a:xfrm>
              <a:off x="5479989" y="1055045"/>
              <a:ext cx="3490455" cy="136112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278010"/>
              </p:ext>
            </p:extLst>
          </p:nvPr>
        </p:nvGraphicFramePr>
        <p:xfrm>
          <a:off x="4724400" y="5665788"/>
          <a:ext cx="4381500" cy="145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/>
          <p:cNvSpPr txBox="1"/>
          <p:nvPr/>
        </p:nvSpPr>
        <p:spPr bwMode="auto">
          <a:xfrm>
            <a:off x="4643438" y="5455851"/>
            <a:ext cx="429736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+mn-lt"/>
              </a:rPr>
              <a:t>Әлеуметтік</a:t>
            </a:r>
            <a:r>
              <a:rPr lang="ru-RU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+mn-lt"/>
              </a:rPr>
              <a:t>көмек</a:t>
            </a:r>
            <a:r>
              <a:rPr lang="ru-RU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+mn-lt"/>
              </a:rPr>
              <a:t>түрінде</a:t>
            </a:r>
            <a:r>
              <a:rPr lang="ru-RU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+mn-lt"/>
              </a:rPr>
              <a:t>тұрғын</a:t>
            </a:r>
            <a:r>
              <a:rPr lang="ru-RU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+mn-lt"/>
              </a:rPr>
              <a:t>үй</a:t>
            </a:r>
            <a:r>
              <a:rPr lang="ru-RU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+mn-lt"/>
              </a:rPr>
              <a:t>сертификаттарын</a:t>
            </a:r>
            <a:r>
              <a:rPr lang="ru-RU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+mn-lt"/>
              </a:rPr>
              <a:t>ұсыну</a:t>
            </a:r>
            <a:endParaRPr lang="ru-RU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506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chemeClr val="bg1"/>
                </a:solidFill>
              </a:rPr>
              <a:t>АКТИВТЕР ЖӘНЕ МЕМЛЕКЕТТІК САТЫП АЛУ БАСҚАРМАСЫ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653045"/>
              </p:ext>
            </p:extLst>
          </p:nvPr>
        </p:nvGraphicFramePr>
        <p:xfrm>
          <a:off x="174625" y="620713"/>
          <a:ext cx="4181475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3838" y="476250"/>
            <a:ext cx="4252912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/>
              <a:t>ЖИЫНТЫҚ ШЫҒЫНДАР КӨЛЕМІНІҢ СЕРПІНІ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4627563" y="3716338"/>
            <a:ext cx="4324350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Коммуналдық</a:t>
            </a:r>
            <a:r>
              <a:rPr lang="ru-RU" sz="1200" dirty="0"/>
              <a:t> </a:t>
            </a:r>
            <a:r>
              <a:rPr lang="ru-RU" sz="1200" dirty="0" err="1"/>
              <a:t>меншікке</a:t>
            </a:r>
            <a:r>
              <a:rPr lang="ru-RU" sz="1200" dirty="0"/>
              <a:t> </a:t>
            </a:r>
            <a:r>
              <a:rPr lang="ru-RU" sz="1200" dirty="0" err="1"/>
              <a:t>түскен</a:t>
            </a:r>
            <a:r>
              <a:rPr lang="ru-RU" sz="1200" dirty="0"/>
              <a:t> </a:t>
            </a:r>
            <a:r>
              <a:rPr lang="ru-RU" sz="1200" dirty="0" err="1"/>
              <a:t>мүлікті</a:t>
            </a:r>
            <a:r>
              <a:rPr lang="ru-RU" sz="1200" dirty="0"/>
              <a:t> </a:t>
            </a:r>
            <a:r>
              <a:rPr lang="ru-RU" sz="1200" dirty="0" err="1"/>
              <a:t>есепке</a:t>
            </a:r>
            <a:r>
              <a:rPr lang="ru-RU" sz="1200" dirty="0"/>
              <a:t> </a:t>
            </a:r>
            <a:r>
              <a:rPr lang="ru-RU" sz="1200" dirty="0" err="1"/>
              <a:t>алу</a:t>
            </a:r>
            <a:r>
              <a:rPr lang="ru-RU" sz="1200" dirty="0"/>
              <a:t>, </a:t>
            </a:r>
            <a:r>
              <a:rPr lang="ru-RU" sz="1200" dirty="0" err="1"/>
              <a:t>сақтау</a:t>
            </a:r>
            <a:r>
              <a:rPr lang="ru-RU" sz="1200" dirty="0"/>
              <a:t>, </a:t>
            </a:r>
            <a:r>
              <a:rPr lang="ru-RU" sz="1200" dirty="0" err="1"/>
              <a:t>бағалау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сату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838" y="476250"/>
            <a:ext cx="4252912" cy="433863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4" name="TextBox 36"/>
          <p:cNvSpPr txBox="1">
            <a:spLocks noChangeArrowheads="1"/>
          </p:cNvSpPr>
          <p:nvPr/>
        </p:nvSpPr>
        <p:spPr bwMode="auto">
          <a:xfrm>
            <a:off x="3635375" y="836613"/>
            <a:ext cx="8651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15900" y="3860800"/>
            <a:ext cx="42529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2020 </a:t>
            </a:r>
            <a:r>
              <a:rPr lang="ru-RU" sz="1400" dirty="0" err="1">
                <a:latin typeface="+mj-lt"/>
              </a:rPr>
              <a:t>жылғы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нақтыланған</a:t>
            </a:r>
            <a:r>
              <a:rPr lang="ru-RU" sz="1400" dirty="0">
                <a:latin typeface="+mj-lt"/>
              </a:rPr>
              <a:t> бюджет 9 746 млн. </a:t>
            </a:r>
            <a:r>
              <a:rPr lang="ru-RU" sz="1400" dirty="0" err="1">
                <a:latin typeface="+mj-lt"/>
              </a:rPr>
              <a:t>теңгені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құрайды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бұл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квазимемлекеттік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секторды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капиталдандыруға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 2020 </a:t>
            </a:r>
            <a:r>
              <a:rPr lang="ru-RU" sz="1400" dirty="0" err="1">
                <a:latin typeface="+mj-lt"/>
              </a:rPr>
              <a:t>жылғы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бекітілген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жоспар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деңгейінен</a:t>
            </a:r>
            <a:r>
              <a:rPr lang="ru-RU" sz="1400" dirty="0">
                <a:latin typeface="+mj-lt"/>
              </a:rPr>
              <a:t> 11,2% - </a:t>
            </a:r>
            <a:r>
              <a:rPr lang="ru-RU" sz="1400" dirty="0" err="1">
                <a:latin typeface="+mj-lt"/>
              </a:rPr>
              <a:t>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жоғары</a:t>
            </a:r>
            <a:r>
              <a:rPr lang="ru-RU" sz="1400" dirty="0" smtClean="0">
                <a:latin typeface="+mj-lt"/>
              </a:rPr>
              <a:t> </a:t>
            </a:r>
            <a:endParaRPr lang="ru-RU" sz="1400" dirty="0">
              <a:latin typeface="+mj-lt"/>
              <a:cs typeface="+mn-cs"/>
            </a:endParaRPr>
          </a:p>
        </p:txBody>
      </p:sp>
      <p:grpSp>
        <p:nvGrpSpPr>
          <p:cNvPr id="9226" name="Группа 33"/>
          <p:cNvGrpSpPr>
            <a:grpSpLocks/>
          </p:cNvGrpSpPr>
          <p:nvPr/>
        </p:nvGrpSpPr>
        <p:grpSpPr bwMode="auto">
          <a:xfrm>
            <a:off x="4521248" y="476657"/>
            <a:ext cx="4483003" cy="1707752"/>
            <a:chOff x="5383322" y="710399"/>
            <a:chExt cx="3641239" cy="2127147"/>
          </a:xfrm>
        </p:grpSpPr>
        <p:graphicFrame>
          <p:nvGraphicFramePr>
            <p:cNvPr id="2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4507770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479989" y="710399"/>
              <a:ext cx="3490455" cy="345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Мүлікті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коммуналдық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меншікке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сатып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алу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479989" y="1055931"/>
              <a:ext cx="3490455" cy="135844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227" name="Группа 33"/>
          <p:cNvGrpSpPr>
            <a:grpSpLocks/>
          </p:cNvGrpSpPr>
          <p:nvPr/>
        </p:nvGrpSpPr>
        <p:grpSpPr bwMode="auto">
          <a:xfrm>
            <a:off x="4493249" y="1908175"/>
            <a:ext cx="4483003" cy="1984822"/>
            <a:chOff x="5338660" y="249535"/>
            <a:chExt cx="3641239" cy="2286743"/>
          </a:xfrm>
        </p:grpSpPr>
        <p:graphicFrame>
          <p:nvGraphicFramePr>
            <p:cNvPr id="3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5586399"/>
                </p:ext>
              </p:extLst>
            </p:nvPr>
          </p:nvGraphicFramePr>
          <p:xfrm>
            <a:off x="5338660" y="593547"/>
            <a:ext cx="3641239" cy="19427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461937" y="249535"/>
              <a:ext cx="3489166" cy="80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>
                  <a:solidFill>
                    <a:prstClr val="black"/>
                  </a:solidFill>
                </a:rPr>
                <a:t>Жекешелендіру</a:t>
              </a:r>
              <a:r>
                <a:rPr lang="ru-RU" sz="1200" dirty="0">
                  <a:solidFill>
                    <a:prstClr val="black"/>
                  </a:solidFill>
                </a:rPr>
                <a:t>, </a:t>
              </a:r>
              <a:r>
                <a:rPr lang="ru-RU" sz="1200" dirty="0" err="1">
                  <a:solidFill>
                    <a:prstClr val="black"/>
                  </a:solidFill>
                </a:rPr>
                <a:t>коммуналдық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мүлікті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басқару</a:t>
              </a:r>
              <a:r>
                <a:rPr lang="ru-RU" sz="1200" dirty="0">
                  <a:solidFill>
                    <a:prstClr val="black"/>
                  </a:solidFill>
                </a:rPr>
                <a:t>, </a:t>
              </a:r>
              <a:r>
                <a:rPr lang="ru-RU" sz="1200" dirty="0" err="1">
                  <a:solidFill>
                    <a:prstClr val="black"/>
                  </a:solidFill>
                </a:rPr>
                <a:t>жекешелендіруден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кейінгі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қызмет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және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осыған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байланысты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дауларды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реттеу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79989" y="1054835"/>
              <a:ext cx="3490456" cy="1361293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228" name="Группа 37"/>
          <p:cNvGrpSpPr>
            <a:grpSpLocks/>
          </p:cNvGrpSpPr>
          <p:nvPr/>
        </p:nvGrpSpPr>
        <p:grpSpPr bwMode="auto">
          <a:xfrm>
            <a:off x="4551410" y="3965903"/>
            <a:ext cx="4483003" cy="1475683"/>
            <a:chOff x="5383322" y="894816"/>
            <a:chExt cx="3641239" cy="1942730"/>
          </a:xfrm>
        </p:grpSpPr>
        <p:graphicFrame>
          <p:nvGraphicFramePr>
            <p:cNvPr id="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4365265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1" name="Прямоугольник 40"/>
            <p:cNvSpPr/>
            <p:nvPr/>
          </p:nvSpPr>
          <p:spPr>
            <a:xfrm>
              <a:off x="5479989" y="1055045"/>
              <a:ext cx="3490455" cy="136112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229" name="Группа 33"/>
          <p:cNvGrpSpPr>
            <a:grpSpLocks/>
          </p:cNvGrpSpPr>
          <p:nvPr/>
        </p:nvGrpSpPr>
        <p:grpSpPr bwMode="auto">
          <a:xfrm>
            <a:off x="4530755" y="5013176"/>
            <a:ext cx="4484628" cy="2138487"/>
            <a:chOff x="5383322" y="645654"/>
            <a:chExt cx="3641239" cy="2191892"/>
          </a:xfrm>
        </p:grpSpPr>
        <p:graphicFrame>
          <p:nvGraphicFramePr>
            <p:cNvPr id="6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0759769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5479969" y="645654"/>
              <a:ext cx="3490480" cy="3452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Заңды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тұлғалардың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жарғылық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капиталын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құру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немесе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ұлғайту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479969" y="1054744"/>
              <a:ext cx="3490480" cy="1361364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167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67936"/>
              </p:ext>
            </p:extLst>
          </p:nvPr>
        </p:nvGraphicFramePr>
        <p:xfrm>
          <a:off x="251521" y="188640"/>
          <a:ext cx="8640958" cy="54647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9852"/>
                <a:gridCol w="4889684"/>
                <a:gridCol w="1159408"/>
                <a:gridCol w="1159408"/>
                <a:gridCol w="1142606"/>
              </a:tblGrid>
              <a:tr h="5937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</a:rPr>
                        <a:t>Нұр-Сұлтан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қаласы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бойынша</a:t>
                      </a:r>
                      <a:r>
                        <a:rPr lang="ru-RU" sz="1400" b="1" u="none" strike="noStrike" dirty="0" smtClean="0">
                          <a:effectLst/>
                        </a:rPr>
                        <a:t> 2020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жылға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бағдарламалар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шеңберінде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қаражат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бөлу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туралы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ақпарат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07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err="1" smtClean="0">
                          <a:effectLst/>
                        </a:rPr>
                        <a:t>млн.теңге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</a:tr>
              <a:tr h="16020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№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 smtClean="0">
                          <a:effectLst/>
                        </a:rPr>
                        <a:t>Мемлбағдарламаның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атауы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жылға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err="1" smtClean="0">
                          <a:effectLst/>
                        </a:rPr>
                        <a:t>Оның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ішінде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ЖБ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50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агроөнеркәсіптік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кешенін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2017-2021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«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Бизнестің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жол</a:t>
                      </a:r>
                      <a:r>
                        <a:rPr lang="ru-RU" sz="1200" u="none" strike="noStrike" dirty="0" smtClean="0">
                          <a:effectLst/>
                        </a:rPr>
                        <a:t> картасы-2025»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бизнесті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қолдау</a:t>
                      </a:r>
                      <a:r>
                        <a:rPr lang="ru-RU" sz="1200" u="none" strike="noStrike" dirty="0" smtClean="0">
                          <a:effectLst/>
                        </a:rPr>
                        <a:t> мен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5 027,7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3 147,3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1 880,4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туристік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саласын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2019-2025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377,8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3684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«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Нұрлы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жер</a:t>
                      </a:r>
                      <a:r>
                        <a:rPr lang="ru-RU" sz="1200" u="none" strike="noStrike" dirty="0" smtClean="0">
                          <a:effectLst/>
                        </a:rPr>
                        <a:t>»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тұрғын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үй-коммуналдық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94 674,7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6 626,1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88 048,6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Өңірлерді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21 184,8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21 184,8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3204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Денсаулық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сақтау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саласын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3 155,1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2 500,1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655,0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ғылым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саласын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65 794,6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27 341,7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38 452,9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Республикасында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тіл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саясатын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іске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асыру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жөніндегі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363,66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363,66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50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 smtClean="0">
                          <a:effectLst/>
                        </a:rPr>
                        <a:t>Өнімді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жұмыспен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қамтуды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жаппай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кәсіпкерлікті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2017-2021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«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Еңбек</a:t>
                      </a:r>
                      <a:r>
                        <a:rPr lang="ru-RU" sz="1200" u="none" strike="noStrike" dirty="0" smtClean="0">
                          <a:effectLst/>
                        </a:rPr>
                        <a:t>»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6 759,6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3 463,8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3 295,8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50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Республикасында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діни</a:t>
                      </a:r>
                      <a:r>
                        <a:rPr lang="ru-RU" sz="1200" u="none" strike="noStrike" dirty="0" smtClean="0">
                          <a:effectLst/>
                        </a:rPr>
                        <a:t> экстремизм мен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терроризмге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қарсы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іс-қимыл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жөніндегі</a:t>
                      </a:r>
                      <a:r>
                        <a:rPr lang="ru-RU" sz="1200" u="none" strike="noStrike" dirty="0" smtClean="0">
                          <a:effectLst/>
                        </a:rPr>
                        <a:t> 2018-2022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160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БАРЛЫҒЫ: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197 767,5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64 535,4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133 232,1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30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14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СТРАТЕГИЯЛЫҚ ДАМУ ПАЙЫМЫ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280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ҚАЛА ҚАЛАЙ ДАМИТЫН БОЛАДЫ?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2705" y="663998"/>
            <a:ext cx="8965327" cy="6043598"/>
            <a:chOff x="92705" y="663998"/>
            <a:chExt cx="8965327" cy="6043598"/>
          </a:xfrm>
        </p:grpSpPr>
        <p:sp>
          <p:nvSpPr>
            <p:cNvPr id="11" name="Rectangle 41"/>
            <p:cNvSpPr/>
            <p:nvPr/>
          </p:nvSpPr>
          <p:spPr>
            <a:xfrm>
              <a:off x="1649342" y="663998"/>
              <a:ext cx="6695946" cy="1495358"/>
            </a:xfrm>
            <a:prstGeom prst="roundRect">
              <a:avLst>
                <a:gd name="adj" fmla="val 6276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>
                  <a:solidFill>
                    <a:schemeClr val="tx1"/>
                  </a:solidFill>
                </a:rPr>
                <a:t>Жаңа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Жібек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жолының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транзиттік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торабы-Еуропа</a:t>
              </a:r>
              <a:r>
                <a:rPr lang="ru-RU" sz="1400" dirty="0">
                  <a:solidFill>
                    <a:schemeClr val="tx1"/>
                  </a:solidFill>
                </a:rPr>
                <a:t> мен Азия </a:t>
              </a:r>
              <a:r>
                <a:rPr lang="ru-RU" sz="1400" dirty="0" err="1">
                  <a:solidFill>
                    <a:schemeClr val="tx1"/>
                  </a:solidFill>
                </a:rPr>
                <a:t>арасындағы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көпір</a:t>
              </a:r>
              <a:r>
                <a:rPr lang="ru-RU" sz="1400" dirty="0" smtClean="0">
                  <a:solidFill>
                    <a:schemeClr val="tx1"/>
                  </a:solidFill>
                </a:rPr>
                <a:t>;</a:t>
              </a:r>
            </a:p>
            <a:p>
              <a:pPr marL="144000" indent="-1440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Амбициозды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кәсіпкерлер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мобильді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таланттар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білікті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мамандар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халықаралық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коммерциялық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емес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ұйымдар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үшін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ашық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тартымды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қала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41"/>
            <p:cNvSpPr/>
            <p:nvPr/>
          </p:nvSpPr>
          <p:spPr>
            <a:xfrm>
              <a:off x="93980" y="2484879"/>
              <a:ext cx="3000241" cy="4222717"/>
            </a:xfrm>
            <a:prstGeom prst="roundRect">
              <a:avLst>
                <a:gd name="adj" fmla="val 3268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>
                  <a:solidFill>
                    <a:schemeClr val="tx1"/>
                  </a:solidFill>
                </a:rPr>
                <a:t>Негізгі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қаржы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корпоративтік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орталық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Жоғары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технологиялық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өндіріс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кәсіби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қызмет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көрсету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орталығы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Қолайлы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</a:rPr>
                <a:t>бизнес-климаты, </a:t>
              </a:r>
              <a:r>
                <a:rPr lang="ru-RU" sz="1400" dirty="0" err="1">
                  <a:solidFill>
                    <a:schemeClr val="tx1"/>
                  </a:solidFill>
                </a:rPr>
                <a:t>тиімді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мемлекеттік</a:t>
              </a:r>
              <a:r>
                <a:rPr lang="ru-RU" sz="1400" dirty="0">
                  <a:solidFill>
                    <a:schemeClr val="tx1"/>
                  </a:solidFill>
                </a:rPr>
                <a:t> секторы бар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бизнесті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бастау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жүргізу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үшін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ең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жақсы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жағдайлар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ұсынатын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қала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Озық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технологиялар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реттеу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негізінде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бүкіл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Қазақстанды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трансформациялауға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арналған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</a:rPr>
                <a:t>платформа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Текст 26">
              <a:extLst>
                <a:ext uri="{FF2B5EF4-FFF2-40B4-BE49-F238E27FC236}">
                  <a16:creationId xmlns=""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442339" y="2635283"/>
              <a:ext cx="2884805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 smtClean="0">
                  <a:solidFill>
                    <a:srgbClr val="00B050"/>
                  </a:solidFill>
                </a:rPr>
                <a:t>БӘСЕКЕГЕ ҚАБІЛЕТТІ ЖӘНЕ ТҰРАҚТЫ ӨСІП ЖАТҚАН ҚАЛА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Rectangle 41"/>
            <p:cNvSpPr/>
            <p:nvPr/>
          </p:nvSpPr>
          <p:spPr>
            <a:xfrm>
              <a:off x="5916734" y="2514557"/>
              <a:ext cx="3141298" cy="3782530"/>
            </a:xfrm>
            <a:prstGeom prst="roundRect">
              <a:avLst>
                <a:gd name="adj" fmla="val 3569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>
                  <a:solidFill>
                    <a:schemeClr val="tx1"/>
                  </a:solidFill>
                </a:rPr>
                <a:t>Еуразиядағы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өмір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сүрудің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ең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үздік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орны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44000" indent="-1440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solidFill>
                    <a:schemeClr val="tx1"/>
                  </a:solidFill>
                </a:rPr>
                <a:t>«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Ақылды</a:t>
              </a:r>
              <a:r>
                <a:rPr lang="ru-RU" sz="1400" dirty="0" smtClean="0">
                  <a:solidFill>
                    <a:schemeClr val="tx1"/>
                  </a:solidFill>
                </a:rPr>
                <a:t>»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қауіпсіз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қала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қалыптасқан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жайлы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қала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ортасы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44000" indent="-1440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Ғылыми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білімдер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технологияларға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үздік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қол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жеткізуді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мәдени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өмірге</a:t>
              </a:r>
              <a:r>
                <a:rPr lang="ru-RU" sz="1400" dirty="0">
                  <a:solidFill>
                    <a:schemeClr val="tx1"/>
                  </a:solidFill>
                </a:rPr>
                <a:t> бай </a:t>
              </a:r>
              <a:r>
                <a:rPr lang="ru-RU" sz="1400" dirty="0" err="1">
                  <a:solidFill>
                    <a:schemeClr val="tx1"/>
                  </a:solidFill>
                </a:rPr>
                <a:t>оқиғаларды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қоса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алғанда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оқушы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жастарға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қолайлы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жағдайлар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Текст 26">
              <a:extLst>
                <a:ext uri="{FF2B5EF4-FFF2-40B4-BE49-F238E27FC236}">
                  <a16:creationId xmlns=""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6337092" y="2696679"/>
              <a:ext cx="200819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 smtClean="0">
                  <a:solidFill>
                    <a:schemeClr val="accent5"/>
                  </a:solidFill>
                </a:rPr>
                <a:t>ӨМІР СҮРУ ҮШІН ҚОЛАЙЛЫ ҚАЛА</a:t>
              </a:r>
              <a:endParaRPr lang="ru-RU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16" name="Текст 26">
              <a:extLst>
                <a:ext uri="{FF2B5EF4-FFF2-40B4-BE49-F238E27FC236}">
                  <a16:creationId xmlns=""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3672177" y="5848203"/>
              <a:ext cx="143789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 smtClean="0">
                  <a:solidFill>
                    <a:srgbClr val="7030A0"/>
                  </a:solidFill>
                </a:rPr>
                <a:t>ЖАҺАНДЫҚ ҚАЛА</a:t>
              </a:r>
              <a:endParaRPr lang="ru-RU" sz="14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3147825" y="2703700"/>
              <a:ext cx="2742196" cy="2884280"/>
              <a:chOff x="3410144" y="2988905"/>
              <a:chExt cx="2970712" cy="2884280"/>
            </a:xfrm>
          </p:grpSpPr>
          <p:grpSp>
            <p:nvGrpSpPr>
              <p:cNvPr id="19" name="Group 11"/>
              <p:cNvGrpSpPr/>
              <p:nvPr/>
            </p:nvGrpSpPr>
            <p:grpSpPr>
              <a:xfrm>
                <a:off x="3410144" y="2988905"/>
                <a:ext cx="2970712" cy="2884280"/>
                <a:chOff x="3410144" y="2562708"/>
                <a:chExt cx="2970712" cy="2884280"/>
              </a:xfrm>
            </p:grpSpPr>
            <p:grpSp>
              <p:nvGrpSpPr>
                <p:cNvPr id="21" name="Group 3"/>
                <p:cNvGrpSpPr/>
                <p:nvPr/>
              </p:nvGrpSpPr>
              <p:grpSpPr>
                <a:xfrm>
                  <a:off x="3513800" y="2656854"/>
                  <a:ext cx="2768449" cy="2679309"/>
                  <a:chOff x="3513800" y="2656854"/>
                  <a:chExt cx="2768449" cy="2679309"/>
                </a:xfrm>
              </p:grpSpPr>
              <p:sp>
                <p:nvSpPr>
                  <p:cNvPr id="23" name="Текст 26">
                    <a:extLst>
                      <a:ext uri="{FF2B5EF4-FFF2-40B4-BE49-F238E27FC236}">
                        <a16:creationId xmlns="" xmlns:a16="http://schemas.microsoft.com/office/drawing/2014/main" id="{1A1BECA8-0C5C-4798-B2E4-A78552D6CB4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10423" y="4124419"/>
                    <a:ext cx="1390380" cy="492443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144000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Wingdings" panose="05000000000000000000" pitchFamily="2" charset="2"/>
                      <a:buChar char="§"/>
                      <a:defRPr sz="1100"/>
                    </a:lvl1pPr>
                    <a:lvl2pPr marL="288000" lvl="1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−"/>
                      <a:defRPr sz="1100"/>
                    </a:lvl2pPr>
                    <a:lvl3pPr marL="432000" lvl="2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▫"/>
                      <a:defRPr sz="1100"/>
                    </a:lvl3pPr>
                    <a:lvl4pPr marL="576000" lvl="3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-"/>
                      <a:defRPr sz="1100"/>
                    </a:lvl4pPr>
                    <a:lvl5pPr marL="2057400" indent="-228600" defTabSz="914400">
                      <a:lnSpc>
                        <a:spcPct val="10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Char char="•"/>
                      <a:defRPr sz="1400"/>
                    </a:lvl5pPr>
                    <a:lvl6pPr marL="25146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6pPr>
                    <a:lvl7pPr marL="29718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7pPr>
                    <a:lvl8pPr marL="34290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8pPr>
                    <a:lvl9pPr marL="38862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9pPr>
                  </a:lstStyle>
                  <a:p>
                    <a:pPr marL="0" indent="0" algn="ctr">
                      <a:buNone/>
                    </a:pPr>
                    <a:r>
                      <a:rPr lang="ru-RU" sz="1600" b="1" spc="150" dirty="0" smtClean="0">
                        <a:solidFill>
                          <a:srgbClr val="7030A0"/>
                        </a:solidFill>
                      </a:rPr>
                      <a:t>НҰР-СҰЛТАН</a:t>
                    </a:r>
                    <a:endParaRPr lang="ru-RU" sz="1600" b="1" spc="150" dirty="0">
                      <a:solidFill>
                        <a:srgbClr val="7030A0"/>
                      </a:solidFill>
                    </a:endParaRPr>
                  </a:p>
                  <a:p>
                    <a:pPr marL="0" indent="0" algn="ctr">
                      <a:buNone/>
                    </a:pPr>
                    <a:r>
                      <a:rPr lang="ru-RU" sz="1600" b="1" spc="150" dirty="0">
                        <a:solidFill>
                          <a:srgbClr val="7030A0"/>
                        </a:solidFill>
                      </a:rPr>
                      <a:t>2050</a:t>
                    </a:r>
                    <a:endParaRPr lang="ru-RU" sz="1600" spc="150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24" name="Freeform 3034"/>
                  <p:cNvSpPr>
                    <a:spLocks/>
                  </p:cNvSpPr>
                  <p:nvPr/>
                </p:nvSpPr>
                <p:spPr bwMode="auto">
                  <a:xfrm>
                    <a:off x="4425579" y="3810587"/>
                    <a:ext cx="1856670" cy="1525576"/>
                  </a:xfrm>
                  <a:custGeom>
                    <a:avLst/>
                    <a:gdLst>
                      <a:gd name="T0" fmla="*/ 2114 w 2917"/>
                      <a:gd name="T1" fmla="*/ 0 h 2394"/>
                      <a:gd name="T2" fmla="*/ 2152 w 2917"/>
                      <a:gd name="T3" fmla="*/ 28 h 2394"/>
                      <a:gd name="T4" fmla="*/ 2377 w 2917"/>
                      <a:gd name="T5" fmla="*/ 233 h 2394"/>
                      <a:gd name="T6" fmla="*/ 2515 w 2917"/>
                      <a:gd name="T7" fmla="*/ 382 h 2394"/>
                      <a:gd name="T8" fmla="*/ 2607 w 2917"/>
                      <a:gd name="T9" fmla="*/ 496 h 2394"/>
                      <a:gd name="T10" fmla="*/ 2695 w 2917"/>
                      <a:gd name="T11" fmla="*/ 619 h 2394"/>
                      <a:gd name="T12" fmla="*/ 2774 w 2917"/>
                      <a:gd name="T13" fmla="*/ 753 h 2394"/>
                      <a:gd name="T14" fmla="*/ 2840 w 2917"/>
                      <a:gd name="T15" fmla="*/ 893 h 2394"/>
                      <a:gd name="T16" fmla="*/ 2888 w 2917"/>
                      <a:gd name="T17" fmla="*/ 1039 h 2394"/>
                      <a:gd name="T18" fmla="*/ 2910 w 2917"/>
                      <a:gd name="T19" fmla="*/ 1152 h 2394"/>
                      <a:gd name="T20" fmla="*/ 2917 w 2917"/>
                      <a:gd name="T21" fmla="*/ 1229 h 2394"/>
                      <a:gd name="T22" fmla="*/ 2917 w 2917"/>
                      <a:gd name="T23" fmla="*/ 1305 h 2394"/>
                      <a:gd name="T24" fmla="*/ 2910 w 2917"/>
                      <a:gd name="T25" fmla="*/ 1383 h 2394"/>
                      <a:gd name="T26" fmla="*/ 2895 w 2917"/>
                      <a:gd name="T27" fmla="*/ 1461 h 2394"/>
                      <a:gd name="T28" fmla="*/ 2871 w 2917"/>
                      <a:gd name="T29" fmla="*/ 1538 h 2394"/>
                      <a:gd name="T30" fmla="*/ 2839 w 2917"/>
                      <a:gd name="T31" fmla="*/ 1616 h 2394"/>
                      <a:gd name="T32" fmla="*/ 2796 w 2917"/>
                      <a:gd name="T33" fmla="*/ 1694 h 2394"/>
                      <a:gd name="T34" fmla="*/ 2771 w 2917"/>
                      <a:gd name="T35" fmla="*/ 1733 h 2394"/>
                      <a:gd name="T36" fmla="*/ 2739 w 2917"/>
                      <a:gd name="T37" fmla="*/ 1779 h 2394"/>
                      <a:gd name="T38" fmla="*/ 2666 w 2917"/>
                      <a:gd name="T39" fmla="*/ 1865 h 2394"/>
                      <a:gd name="T40" fmla="*/ 2587 w 2917"/>
                      <a:gd name="T41" fmla="*/ 1943 h 2394"/>
                      <a:gd name="T42" fmla="*/ 2502 w 2917"/>
                      <a:gd name="T43" fmla="*/ 2014 h 2394"/>
                      <a:gd name="T44" fmla="*/ 2411 w 2917"/>
                      <a:gd name="T45" fmla="*/ 2076 h 2394"/>
                      <a:gd name="T46" fmla="*/ 2314 w 2917"/>
                      <a:gd name="T47" fmla="*/ 2133 h 2394"/>
                      <a:gd name="T48" fmla="*/ 2211 w 2917"/>
                      <a:gd name="T49" fmla="*/ 2183 h 2394"/>
                      <a:gd name="T50" fmla="*/ 2105 w 2917"/>
                      <a:gd name="T51" fmla="*/ 2227 h 2394"/>
                      <a:gd name="T52" fmla="*/ 1941 w 2917"/>
                      <a:gd name="T53" fmla="*/ 2281 h 2394"/>
                      <a:gd name="T54" fmla="*/ 1712 w 2917"/>
                      <a:gd name="T55" fmla="*/ 2334 h 2394"/>
                      <a:gd name="T56" fmla="*/ 1478 w 2917"/>
                      <a:gd name="T57" fmla="*/ 2369 h 2394"/>
                      <a:gd name="T58" fmla="*/ 1245 w 2917"/>
                      <a:gd name="T59" fmla="*/ 2389 h 2394"/>
                      <a:gd name="T60" fmla="*/ 1018 w 2917"/>
                      <a:gd name="T61" fmla="*/ 2394 h 2394"/>
                      <a:gd name="T62" fmla="*/ 800 w 2917"/>
                      <a:gd name="T63" fmla="*/ 2390 h 2394"/>
                      <a:gd name="T64" fmla="*/ 502 w 2917"/>
                      <a:gd name="T65" fmla="*/ 2369 h 2394"/>
                      <a:gd name="T66" fmla="*/ 65 w 2917"/>
                      <a:gd name="T67" fmla="*/ 2311 h 2394"/>
                      <a:gd name="T68" fmla="*/ 0 w 2917"/>
                      <a:gd name="T69" fmla="*/ 2297 h 2394"/>
                      <a:gd name="T70" fmla="*/ 34 w 2917"/>
                      <a:gd name="T71" fmla="*/ 2294 h 2394"/>
                      <a:gd name="T72" fmla="*/ 272 w 2917"/>
                      <a:gd name="T73" fmla="*/ 2256 h 2394"/>
                      <a:gd name="T74" fmla="*/ 501 w 2917"/>
                      <a:gd name="T75" fmla="*/ 2205 h 2394"/>
                      <a:gd name="T76" fmla="*/ 699 w 2917"/>
                      <a:gd name="T77" fmla="*/ 2144 h 2394"/>
                      <a:gd name="T78" fmla="*/ 840 w 2917"/>
                      <a:gd name="T79" fmla="*/ 2093 h 2394"/>
                      <a:gd name="T80" fmla="*/ 985 w 2917"/>
                      <a:gd name="T81" fmla="*/ 2032 h 2394"/>
                      <a:gd name="T82" fmla="*/ 1133 w 2917"/>
                      <a:gd name="T83" fmla="*/ 1960 h 2394"/>
                      <a:gd name="T84" fmla="*/ 1281 w 2917"/>
                      <a:gd name="T85" fmla="*/ 1877 h 2394"/>
                      <a:gd name="T86" fmla="*/ 1427 w 2917"/>
                      <a:gd name="T87" fmla="*/ 1782 h 2394"/>
                      <a:gd name="T88" fmla="*/ 1569 w 2917"/>
                      <a:gd name="T89" fmla="*/ 1673 h 2394"/>
                      <a:gd name="T90" fmla="*/ 1702 w 2917"/>
                      <a:gd name="T91" fmla="*/ 1550 h 2394"/>
                      <a:gd name="T92" fmla="*/ 1767 w 2917"/>
                      <a:gd name="T93" fmla="*/ 1483 h 2394"/>
                      <a:gd name="T94" fmla="*/ 1810 w 2917"/>
                      <a:gd name="T95" fmla="*/ 1433 h 2394"/>
                      <a:gd name="T96" fmla="*/ 1884 w 2917"/>
                      <a:gd name="T97" fmla="*/ 1327 h 2394"/>
                      <a:gd name="T98" fmla="*/ 1946 w 2917"/>
                      <a:gd name="T99" fmla="*/ 1214 h 2394"/>
                      <a:gd name="T100" fmla="*/ 1998 w 2917"/>
                      <a:gd name="T101" fmla="*/ 1095 h 2394"/>
                      <a:gd name="T102" fmla="*/ 2038 w 2917"/>
                      <a:gd name="T103" fmla="*/ 973 h 2394"/>
                      <a:gd name="T104" fmla="*/ 2070 w 2917"/>
                      <a:gd name="T105" fmla="*/ 849 h 2394"/>
                      <a:gd name="T106" fmla="*/ 2104 w 2917"/>
                      <a:gd name="T107" fmla="*/ 666 h 2394"/>
                      <a:gd name="T108" fmla="*/ 2125 w 2917"/>
                      <a:gd name="T109" fmla="*/ 435 h 2394"/>
                      <a:gd name="T110" fmla="*/ 2129 w 2917"/>
                      <a:gd name="T111" fmla="*/ 238 h 2394"/>
                      <a:gd name="T112" fmla="*/ 2118 w 2917"/>
                      <a:gd name="T113" fmla="*/ 30 h 2394"/>
                      <a:gd name="T114" fmla="*/ 2114 w 2917"/>
                      <a:gd name="T115" fmla="*/ 0 h 2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917" h="2394">
                        <a:moveTo>
                          <a:pt x="2114" y="0"/>
                        </a:moveTo>
                        <a:lnTo>
                          <a:pt x="2152" y="28"/>
                        </a:lnTo>
                        <a:lnTo>
                          <a:pt x="2377" y="233"/>
                        </a:lnTo>
                        <a:lnTo>
                          <a:pt x="2515" y="382"/>
                        </a:lnTo>
                        <a:lnTo>
                          <a:pt x="2607" y="496"/>
                        </a:lnTo>
                        <a:lnTo>
                          <a:pt x="2695" y="619"/>
                        </a:lnTo>
                        <a:lnTo>
                          <a:pt x="2774" y="753"/>
                        </a:lnTo>
                        <a:lnTo>
                          <a:pt x="2840" y="893"/>
                        </a:lnTo>
                        <a:lnTo>
                          <a:pt x="2888" y="1039"/>
                        </a:lnTo>
                        <a:lnTo>
                          <a:pt x="2910" y="1152"/>
                        </a:lnTo>
                        <a:lnTo>
                          <a:pt x="2917" y="1229"/>
                        </a:lnTo>
                        <a:lnTo>
                          <a:pt x="2917" y="1305"/>
                        </a:lnTo>
                        <a:lnTo>
                          <a:pt x="2910" y="1383"/>
                        </a:lnTo>
                        <a:lnTo>
                          <a:pt x="2895" y="1461"/>
                        </a:lnTo>
                        <a:lnTo>
                          <a:pt x="2871" y="1538"/>
                        </a:lnTo>
                        <a:lnTo>
                          <a:pt x="2839" y="1616"/>
                        </a:lnTo>
                        <a:lnTo>
                          <a:pt x="2796" y="1694"/>
                        </a:lnTo>
                        <a:lnTo>
                          <a:pt x="2771" y="1733"/>
                        </a:lnTo>
                        <a:lnTo>
                          <a:pt x="2739" y="1779"/>
                        </a:lnTo>
                        <a:lnTo>
                          <a:pt x="2666" y="1865"/>
                        </a:lnTo>
                        <a:lnTo>
                          <a:pt x="2587" y="1943"/>
                        </a:lnTo>
                        <a:lnTo>
                          <a:pt x="2502" y="2014"/>
                        </a:lnTo>
                        <a:lnTo>
                          <a:pt x="2411" y="2076"/>
                        </a:lnTo>
                        <a:lnTo>
                          <a:pt x="2314" y="2133"/>
                        </a:lnTo>
                        <a:lnTo>
                          <a:pt x="2211" y="2183"/>
                        </a:lnTo>
                        <a:lnTo>
                          <a:pt x="2105" y="2227"/>
                        </a:lnTo>
                        <a:lnTo>
                          <a:pt x="1941" y="2281"/>
                        </a:lnTo>
                        <a:lnTo>
                          <a:pt x="1712" y="2334"/>
                        </a:lnTo>
                        <a:lnTo>
                          <a:pt x="1478" y="2369"/>
                        </a:lnTo>
                        <a:lnTo>
                          <a:pt x="1245" y="2389"/>
                        </a:lnTo>
                        <a:lnTo>
                          <a:pt x="1018" y="2394"/>
                        </a:lnTo>
                        <a:lnTo>
                          <a:pt x="800" y="2390"/>
                        </a:lnTo>
                        <a:lnTo>
                          <a:pt x="502" y="2369"/>
                        </a:lnTo>
                        <a:lnTo>
                          <a:pt x="65" y="2311"/>
                        </a:lnTo>
                        <a:lnTo>
                          <a:pt x="0" y="2297"/>
                        </a:lnTo>
                        <a:lnTo>
                          <a:pt x="34" y="2294"/>
                        </a:lnTo>
                        <a:lnTo>
                          <a:pt x="272" y="2256"/>
                        </a:lnTo>
                        <a:lnTo>
                          <a:pt x="501" y="2205"/>
                        </a:lnTo>
                        <a:lnTo>
                          <a:pt x="699" y="2144"/>
                        </a:lnTo>
                        <a:lnTo>
                          <a:pt x="840" y="2093"/>
                        </a:lnTo>
                        <a:lnTo>
                          <a:pt x="985" y="2032"/>
                        </a:lnTo>
                        <a:lnTo>
                          <a:pt x="1133" y="1960"/>
                        </a:lnTo>
                        <a:lnTo>
                          <a:pt x="1281" y="1877"/>
                        </a:lnTo>
                        <a:lnTo>
                          <a:pt x="1427" y="1782"/>
                        </a:lnTo>
                        <a:lnTo>
                          <a:pt x="1569" y="1673"/>
                        </a:lnTo>
                        <a:lnTo>
                          <a:pt x="1702" y="1550"/>
                        </a:lnTo>
                        <a:lnTo>
                          <a:pt x="1767" y="1483"/>
                        </a:lnTo>
                        <a:lnTo>
                          <a:pt x="1810" y="1433"/>
                        </a:lnTo>
                        <a:lnTo>
                          <a:pt x="1884" y="1327"/>
                        </a:lnTo>
                        <a:lnTo>
                          <a:pt x="1946" y="1214"/>
                        </a:lnTo>
                        <a:lnTo>
                          <a:pt x="1998" y="1095"/>
                        </a:lnTo>
                        <a:lnTo>
                          <a:pt x="2038" y="973"/>
                        </a:lnTo>
                        <a:lnTo>
                          <a:pt x="2070" y="849"/>
                        </a:lnTo>
                        <a:lnTo>
                          <a:pt x="2104" y="666"/>
                        </a:lnTo>
                        <a:lnTo>
                          <a:pt x="2125" y="435"/>
                        </a:lnTo>
                        <a:lnTo>
                          <a:pt x="2129" y="238"/>
                        </a:lnTo>
                        <a:lnTo>
                          <a:pt x="2118" y="30"/>
                        </a:lnTo>
                        <a:lnTo>
                          <a:pt x="211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365760" rIns="27432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r"/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5" name="Picture 42"/>
                  <p:cNvPicPr>
                    <a:picLocks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59473" y="4341269"/>
                    <a:ext cx="555761" cy="615612"/>
                  </a:xfrm>
                  <a:prstGeom prst="rect">
                    <a:avLst/>
                  </a:prstGeom>
                </p:spPr>
              </p:pic>
              <p:sp>
                <p:nvSpPr>
                  <p:cNvPr id="26" name="Freeform 3035"/>
                  <p:cNvSpPr>
                    <a:spLocks/>
                  </p:cNvSpPr>
                  <p:nvPr/>
                </p:nvSpPr>
                <p:spPr bwMode="auto">
                  <a:xfrm>
                    <a:off x="3513800" y="3194245"/>
                    <a:ext cx="1240327" cy="2022215"/>
                  </a:xfrm>
                  <a:custGeom>
                    <a:avLst/>
                    <a:gdLst>
                      <a:gd name="T0" fmla="*/ 1946 w 1946"/>
                      <a:gd name="T1" fmla="*/ 2979 h 3175"/>
                      <a:gd name="T2" fmla="*/ 1904 w 1946"/>
                      <a:gd name="T3" fmla="*/ 2998 h 3175"/>
                      <a:gd name="T4" fmla="*/ 1613 w 1946"/>
                      <a:gd name="T5" fmla="*/ 3091 h 3175"/>
                      <a:gd name="T6" fmla="*/ 1415 w 1946"/>
                      <a:gd name="T7" fmla="*/ 3135 h 3175"/>
                      <a:gd name="T8" fmla="*/ 1271 w 1946"/>
                      <a:gd name="T9" fmla="*/ 3158 h 3175"/>
                      <a:gd name="T10" fmla="*/ 1120 w 1946"/>
                      <a:gd name="T11" fmla="*/ 3173 h 3175"/>
                      <a:gd name="T12" fmla="*/ 965 w 1946"/>
                      <a:gd name="T13" fmla="*/ 3175 h 3175"/>
                      <a:gd name="T14" fmla="*/ 811 w 1946"/>
                      <a:gd name="T15" fmla="*/ 3162 h 3175"/>
                      <a:gd name="T16" fmla="*/ 659 w 1946"/>
                      <a:gd name="T17" fmla="*/ 3131 h 3175"/>
                      <a:gd name="T18" fmla="*/ 552 w 1946"/>
                      <a:gd name="T19" fmla="*/ 3092 h 3175"/>
                      <a:gd name="T20" fmla="*/ 482 w 1946"/>
                      <a:gd name="T21" fmla="*/ 3061 h 3175"/>
                      <a:gd name="T22" fmla="*/ 414 w 1946"/>
                      <a:gd name="T23" fmla="*/ 3022 h 3175"/>
                      <a:gd name="T24" fmla="*/ 351 w 1946"/>
                      <a:gd name="T25" fmla="*/ 2977 h 3175"/>
                      <a:gd name="T26" fmla="*/ 291 w 1946"/>
                      <a:gd name="T27" fmla="*/ 2925 h 3175"/>
                      <a:gd name="T28" fmla="*/ 236 w 1946"/>
                      <a:gd name="T29" fmla="*/ 2867 h 3175"/>
                      <a:gd name="T30" fmla="*/ 185 w 1946"/>
                      <a:gd name="T31" fmla="*/ 2799 h 3175"/>
                      <a:gd name="T32" fmla="*/ 138 w 1946"/>
                      <a:gd name="T33" fmla="*/ 2724 h 3175"/>
                      <a:gd name="T34" fmla="*/ 118 w 1946"/>
                      <a:gd name="T35" fmla="*/ 2683 h 3175"/>
                      <a:gd name="T36" fmla="*/ 94 w 1946"/>
                      <a:gd name="T37" fmla="*/ 2631 h 3175"/>
                      <a:gd name="T38" fmla="*/ 55 w 1946"/>
                      <a:gd name="T39" fmla="*/ 2526 h 3175"/>
                      <a:gd name="T40" fmla="*/ 27 w 1946"/>
                      <a:gd name="T41" fmla="*/ 2418 h 3175"/>
                      <a:gd name="T42" fmla="*/ 9 w 1946"/>
                      <a:gd name="T43" fmla="*/ 2309 h 3175"/>
                      <a:gd name="T44" fmla="*/ 0 w 1946"/>
                      <a:gd name="T45" fmla="*/ 2198 h 3175"/>
                      <a:gd name="T46" fmla="*/ 0 w 1946"/>
                      <a:gd name="T47" fmla="*/ 2085 h 3175"/>
                      <a:gd name="T48" fmla="*/ 7 w 1946"/>
                      <a:gd name="T49" fmla="*/ 1972 h 3175"/>
                      <a:gd name="T50" fmla="*/ 23 w 1946"/>
                      <a:gd name="T51" fmla="*/ 1860 h 3175"/>
                      <a:gd name="T52" fmla="*/ 58 w 1946"/>
                      <a:gd name="T53" fmla="*/ 1689 h 3175"/>
                      <a:gd name="T54" fmla="*/ 125 w 1946"/>
                      <a:gd name="T55" fmla="*/ 1464 h 3175"/>
                      <a:gd name="T56" fmla="*/ 212 w 1946"/>
                      <a:gd name="T57" fmla="*/ 1244 h 3175"/>
                      <a:gd name="T58" fmla="*/ 312 w 1946"/>
                      <a:gd name="T59" fmla="*/ 1033 h 3175"/>
                      <a:gd name="T60" fmla="*/ 422 w 1946"/>
                      <a:gd name="T61" fmla="*/ 833 h 3175"/>
                      <a:gd name="T62" fmla="*/ 535 w 1946"/>
                      <a:gd name="T63" fmla="*/ 646 h 3175"/>
                      <a:gd name="T64" fmla="*/ 701 w 1946"/>
                      <a:gd name="T65" fmla="*/ 399 h 3175"/>
                      <a:gd name="T66" fmla="*/ 969 w 1946"/>
                      <a:gd name="T67" fmla="*/ 50 h 3175"/>
                      <a:gd name="T68" fmla="*/ 1015 w 1946"/>
                      <a:gd name="T69" fmla="*/ 0 h 3175"/>
                      <a:gd name="T70" fmla="*/ 999 w 1946"/>
                      <a:gd name="T71" fmla="*/ 31 h 3175"/>
                      <a:gd name="T72" fmla="*/ 913 w 1946"/>
                      <a:gd name="T73" fmla="*/ 256 h 3175"/>
                      <a:gd name="T74" fmla="*/ 845 w 1946"/>
                      <a:gd name="T75" fmla="*/ 479 h 3175"/>
                      <a:gd name="T76" fmla="*/ 798 w 1946"/>
                      <a:gd name="T77" fmla="*/ 683 h 3175"/>
                      <a:gd name="T78" fmla="*/ 771 w 1946"/>
                      <a:gd name="T79" fmla="*/ 830 h 3175"/>
                      <a:gd name="T80" fmla="*/ 751 w 1946"/>
                      <a:gd name="T81" fmla="*/ 986 h 3175"/>
                      <a:gd name="T82" fmla="*/ 740 w 1946"/>
                      <a:gd name="T83" fmla="*/ 1149 h 3175"/>
                      <a:gd name="T84" fmla="*/ 737 w 1946"/>
                      <a:gd name="T85" fmla="*/ 1319 h 3175"/>
                      <a:gd name="T86" fmla="*/ 748 w 1946"/>
                      <a:gd name="T87" fmla="*/ 1493 h 3175"/>
                      <a:gd name="T88" fmla="*/ 771 w 1946"/>
                      <a:gd name="T89" fmla="*/ 1670 h 3175"/>
                      <a:gd name="T90" fmla="*/ 810 w 1946"/>
                      <a:gd name="T91" fmla="*/ 1848 h 3175"/>
                      <a:gd name="T92" fmla="*/ 837 w 1946"/>
                      <a:gd name="T93" fmla="*/ 1937 h 3175"/>
                      <a:gd name="T94" fmla="*/ 858 w 1946"/>
                      <a:gd name="T95" fmla="*/ 1998 h 3175"/>
                      <a:gd name="T96" fmla="*/ 912 w 1946"/>
                      <a:gd name="T97" fmla="*/ 2116 h 3175"/>
                      <a:gd name="T98" fmla="*/ 978 w 1946"/>
                      <a:gd name="T99" fmla="*/ 2226 h 3175"/>
                      <a:gd name="T100" fmla="*/ 1056 w 1946"/>
                      <a:gd name="T101" fmla="*/ 2331 h 3175"/>
                      <a:gd name="T102" fmla="*/ 1142 w 1946"/>
                      <a:gd name="T103" fmla="*/ 2427 h 3175"/>
                      <a:gd name="T104" fmla="*/ 1232 w 1946"/>
                      <a:gd name="T105" fmla="*/ 2517 h 3175"/>
                      <a:gd name="T106" fmla="*/ 1375 w 1946"/>
                      <a:gd name="T107" fmla="*/ 2637 h 3175"/>
                      <a:gd name="T108" fmla="*/ 1564 w 1946"/>
                      <a:gd name="T109" fmla="*/ 2771 h 3175"/>
                      <a:gd name="T110" fmla="*/ 1734 w 1946"/>
                      <a:gd name="T111" fmla="*/ 2872 h 3175"/>
                      <a:gd name="T112" fmla="*/ 1919 w 1946"/>
                      <a:gd name="T113" fmla="*/ 2968 h 3175"/>
                      <a:gd name="T114" fmla="*/ 1946 w 1946"/>
                      <a:gd name="T115" fmla="*/ 2979 h 3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946" h="3175">
                        <a:moveTo>
                          <a:pt x="1946" y="2979"/>
                        </a:moveTo>
                        <a:lnTo>
                          <a:pt x="1904" y="2998"/>
                        </a:lnTo>
                        <a:lnTo>
                          <a:pt x="1613" y="3091"/>
                        </a:lnTo>
                        <a:lnTo>
                          <a:pt x="1415" y="3135"/>
                        </a:lnTo>
                        <a:lnTo>
                          <a:pt x="1271" y="3158"/>
                        </a:lnTo>
                        <a:lnTo>
                          <a:pt x="1120" y="3173"/>
                        </a:lnTo>
                        <a:lnTo>
                          <a:pt x="965" y="3175"/>
                        </a:lnTo>
                        <a:lnTo>
                          <a:pt x="811" y="3162"/>
                        </a:lnTo>
                        <a:lnTo>
                          <a:pt x="659" y="3131"/>
                        </a:lnTo>
                        <a:lnTo>
                          <a:pt x="552" y="3092"/>
                        </a:lnTo>
                        <a:lnTo>
                          <a:pt x="482" y="3061"/>
                        </a:lnTo>
                        <a:lnTo>
                          <a:pt x="414" y="3022"/>
                        </a:lnTo>
                        <a:lnTo>
                          <a:pt x="351" y="2977"/>
                        </a:lnTo>
                        <a:lnTo>
                          <a:pt x="291" y="2925"/>
                        </a:lnTo>
                        <a:lnTo>
                          <a:pt x="236" y="2867"/>
                        </a:lnTo>
                        <a:lnTo>
                          <a:pt x="185" y="2799"/>
                        </a:lnTo>
                        <a:lnTo>
                          <a:pt x="138" y="2724"/>
                        </a:lnTo>
                        <a:lnTo>
                          <a:pt x="118" y="2683"/>
                        </a:lnTo>
                        <a:lnTo>
                          <a:pt x="94" y="2631"/>
                        </a:lnTo>
                        <a:lnTo>
                          <a:pt x="55" y="2526"/>
                        </a:lnTo>
                        <a:lnTo>
                          <a:pt x="27" y="2418"/>
                        </a:lnTo>
                        <a:lnTo>
                          <a:pt x="9" y="2309"/>
                        </a:lnTo>
                        <a:lnTo>
                          <a:pt x="0" y="2198"/>
                        </a:lnTo>
                        <a:lnTo>
                          <a:pt x="0" y="2085"/>
                        </a:lnTo>
                        <a:lnTo>
                          <a:pt x="7" y="1972"/>
                        </a:lnTo>
                        <a:lnTo>
                          <a:pt x="23" y="1860"/>
                        </a:lnTo>
                        <a:lnTo>
                          <a:pt x="58" y="1689"/>
                        </a:lnTo>
                        <a:lnTo>
                          <a:pt x="125" y="1464"/>
                        </a:lnTo>
                        <a:lnTo>
                          <a:pt x="212" y="1244"/>
                        </a:lnTo>
                        <a:lnTo>
                          <a:pt x="312" y="1033"/>
                        </a:lnTo>
                        <a:lnTo>
                          <a:pt x="422" y="833"/>
                        </a:lnTo>
                        <a:lnTo>
                          <a:pt x="535" y="646"/>
                        </a:lnTo>
                        <a:lnTo>
                          <a:pt x="701" y="399"/>
                        </a:lnTo>
                        <a:lnTo>
                          <a:pt x="969" y="50"/>
                        </a:lnTo>
                        <a:lnTo>
                          <a:pt x="1015" y="0"/>
                        </a:lnTo>
                        <a:lnTo>
                          <a:pt x="999" y="31"/>
                        </a:lnTo>
                        <a:lnTo>
                          <a:pt x="913" y="256"/>
                        </a:lnTo>
                        <a:lnTo>
                          <a:pt x="845" y="479"/>
                        </a:lnTo>
                        <a:lnTo>
                          <a:pt x="798" y="683"/>
                        </a:lnTo>
                        <a:lnTo>
                          <a:pt x="771" y="830"/>
                        </a:lnTo>
                        <a:lnTo>
                          <a:pt x="751" y="986"/>
                        </a:lnTo>
                        <a:lnTo>
                          <a:pt x="740" y="1149"/>
                        </a:lnTo>
                        <a:lnTo>
                          <a:pt x="737" y="1319"/>
                        </a:lnTo>
                        <a:lnTo>
                          <a:pt x="748" y="1493"/>
                        </a:lnTo>
                        <a:lnTo>
                          <a:pt x="771" y="1670"/>
                        </a:lnTo>
                        <a:lnTo>
                          <a:pt x="810" y="1848"/>
                        </a:lnTo>
                        <a:lnTo>
                          <a:pt x="837" y="1937"/>
                        </a:lnTo>
                        <a:lnTo>
                          <a:pt x="858" y="1998"/>
                        </a:lnTo>
                        <a:lnTo>
                          <a:pt x="912" y="2116"/>
                        </a:lnTo>
                        <a:lnTo>
                          <a:pt x="978" y="2226"/>
                        </a:lnTo>
                        <a:lnTo>
                          <a:pt x="1056" y="2331"/>
                        </a:lnTo>
                        <a:lnTo>
                          <a:pt x="1142" y="2427"/>
                        </a:lnTo>
                        <a:lnTo>
                          <a:pt x="1232" y="2517"/>
                        </a:lnTo>
                        <a:lnTo>
                          <a:pt x="1375" y="2637"/>
                        </a:lnTo>
                        <a:lnTo>
                          <a:pt x="1564" y="2771"/>
                        </a:lnTo>
                        <a:lnTo>
                          <a:pt x="1734" y="2872"/>
                        </a:lnTo>
                        <a:lnTo>
                          <a:pt x="1919" y="2968"/>
                        </a:lnTo>
                        <a:lnTo>
                          <a:pt x="1946" y="297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182880" tIns="45720" rIns="0" bIns="457200" numCol="1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7" name="Picture 46"/>
                  <p:cNvPicPr>
                    <a:picLocks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14600" y="4455246"/>
                    <a:ext cx="455373" cy="455373"/>
                  </a:xfrm>
                  <a:prstGeom prst="rect">
                    <a:avLst/>
                  </a:prstGeom>
                </p:spPr>
              </p:pic>
              <p:sp>
                <p:nvSpPr>
                  <p:cNvPr id="28" name="Rectangle 47"/>
                  <p:cNvSpPr/>
                  <p:nvPr/>
                </p:nvSpPr>
                <p:spPr>
                  <a:xfrm>
                    <a:off x="3616397" y="4455246"/>
                    <a:ext cx="150603" cy="161616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Freeform 3036"/>
                  <p:cNvSpPr>
                    <a:spLocks/>
                  </p:cNvSpPr>
                  <p:nvPr/>
                </p:nvSpPr>
                <p:spPr bwMode="auto">
                  <a:xfrm>
                    <a:off x="4153065" y="2656854"/>
                    <a:ext cx="1940716" cy="1349841"/>
                  </a:xfrm>
                  <a:custGeom>
                    <a:avLst/>
                    <a:gdLst>
                      <a:gd name="T0" fmla="*/ 0 w 3046"/>
                      <a:gd name="T1" fmla="*/ 1439 h 2121"/>
                      <a:gd name="T2" fmla="*/ 5 w 3046"/>
                      <a:gd name="T3" fmla="*/ 1391 h 2121"/>
                      <a:gd name="T4" fmla="*/ 70 w 3046"/>
                      <a:gd name="T5" fmla="*/ 1093 h 2121"/>
                      <a:gd name="T6" fmla="*/ 131 w 3046"/>
                      <a:gd name="T7" fmla="*/ 900 h 2121"/>
                      <a:gd name="T8" fmla="*/ 183 w 3046"/>
                      <a:gd name="T9" fmla="*/ 764 h 2121"/>
                      <a:gd name="T10" fmla="*/ 246 w 3046"/>
                      <a:gd name="T11" fmla="*/ 625 h 2121"/>
                      <a:gd name="T12" fmla="*/ 321 w 3046"/>
                      <a:gd name="T13" fmla="*/ 490 h 2121"/>
                      <a:gd name="T14" fmla="*/ 409 w 3046"/>
                      <a:gd name="T15" fmla="*/ 363 h 2121"/>
                      <a:gd name="T16" fmla="*/ 512 w 3046"/>
                      <a:gd name="T17" fmla="*/ 248 h 2121"/>
                      <a:gd name="T18" fmla="*/ 600 w 3046"/>
                      <a:gd name="T19" fmla="*/ 173 h 2121"/>
                      <a:gd name="T20" fmla="*/ 662 w 3046"/>
                      <a:gd name="T21" fmla="*/ 129 h 2121"/>
                      <a:gd name="T22" fmla="*/ 728 w 3046"/>
                      <a:gd name="T23" fmla="*/ 90 h 2121"/>
                      <a:gd name="T24" fmla="*/ 800 w 3046"/>
                      <a:gd name="T25" fmla="*/ 57 h 2121"/>
                      <a:gd name="T26" fmla="*/ 873 w 3046"/>
                      <a:gd name="T27" fmla="*/ 31 h 2121"/>
                      <a:gd name="T28" fmla="*/ 954 w 3046"/>
                      <a:gd name="T29" fmla="*/ 13 h 2121"/>
                      <a:gd name="T30" fmla="*/ 1037 w 3046"/>
                      <a:gd name="T31" fmla="*/ 3 h 2121"/>
                      <a:gd name="T32" fmla="*/ 1125 w 3046"/>
                      <a:gd name="T33" fmla="*/ 0 h 2121"/>
                      <a:gd name="T34" fmla="*/ 1172 w 3046"/>
                      <a:gd name="T35" fmla="*/ 3 h 2121"/>
                      <a:gd name="T36" fmla="*/ 1229 w 3046"/>
                      <a:gd name="T37" fmla="*/ 8 h 2121"/>
                      <a:gd name="T38" fmla="*/ 1339 w 3046"/>
                      <a:gd name="T39" fmla="*/ 26 h 2121"/>
                      <a:gd name="T40" fmla="*/ 1445 w 3046"/>
                      <a:gd name="T41" fmla="*/ 56 h 2121"/>
                      <a:gd name="T42" fmla="*/ 1550 w 3046"/>
                      <a:gd name="T43" fmla="*/ 95 h 2121"/>
                      <a:gd name="T44" fmla="*/ 1650 w 3046"/>
                      <a:gd name="T45" fmla="*/ 143 h 2121"/>
                      <a:gd name="T46" fmla="*/ 1747 w 3046"/>
                      <a:gd name="T47" fmla="*/ 199 h 2121"/>
                      <a:gd name="T48" fmla="*/ 1842 w 3046"/>
                      <a:gd name="T49" fmla="*/ 262 h 2121"/>
                      <a:gd name="T50" fmla="*/ 1932 w 3046"/>
                      <a:gd name="T51" fmla="*/ 332 h 2121"/>
                      <a:gd name="T52" fmla="*/ 2062 w 3046"/>
                      <a:gd name="T53" fmla="*/ 447 h 2121"/>
                      <a:gd name="T54" fmla="*/ 2223 w 3046"/>
                      <a:gd name="T55" fmla="*/ 619 h 2121"/>
                      <a:gd name="T56" fmla="*/ 2369 w 3046"/>
                      <a:gd name="T57" fmla="*/ 804 h 2121"/>
                      <a:gd name="T58" fmla="*/ 2503 w 3046"/>
                      <a:gd name="T59" fmla="*/ 997 h 2121"/>
                      <a:gd name="T60" fmla="*/ 2622 w 3046"/>
                      <a:gd name="T61" fmla="*/ 1191 h 2121"/>
                      <a:gd name="T62" fmla="*/ 2726 w 3046"/>
                      <a:gd name="T63" fmla="*/ 1382 h 2121"/>
                      <a:gd name="T64" fmla="*/ 2858 w 3046"/>
                      <a:gd name="T65" fmla="*/ 1649 h 2121"/>
                      <a:gd name="T66" fmla="*/ 3025 w 3046"/>
                      <a:gd name="T67" fmla="*/ 2057 h 2121"/>
                      <a:gd name="T68" fmla="*/ 3046 w 3046"/>
                      <a:gd name="T69" fmla="*/ 2121 h 2121"/>
                      <a:gd name="T70" fmla="*/ 3026 w 3046"/>
                      <a:gd name="T71" fmla="*/ 2092 h 2121"/>
                      <a:gd name="T72" fmla="*/ 2876 w 3046"/>
                      <a:gd name="T73" fmla="*/ 1904 h 2121"/>
                      <a:gd name="T74" fmla="*/ 2715 w 3046"/>
                      <a:gd name="T75" fmla="*/ 1733 h 2121"/>
                      <a:gd name="T76" fmla="*/ 2564 w 3046"/>
                      <a:gd name="T77" fmla="*/ 1592 h 2121"/>
                      <a:gd name="T78" fmla="*/ 2450 w 3046"/>
                      <a:gd name="T79" fmla="*/ 1495 h 2121"/>
                      <a:gd name="T80" fmla="*/ 2324 w 3046"/>
                      <a:gd name="T81" fmla="*/ 1400 h 2121"/>
                      <a:gd name="T82" fmla="*/ 2188 w 3046"/>
                      <a:gd name="T83" fmla="*/ 1307 h 2121"/>
                      <a:gd name="T84" fmla="*/ 2043 w 3046"/>
                      <a:gd name="T85" fmla="*/ 1221 h 2121"/>
                      <a:gd name="T86" fmla="*/ 1887 w 3046"/>
                      <a:gd name="T87" fmla="*/ 1142 h 2121"/>
                      <a:gd name="T88" fmla="*/ 1721 w 3046"/>
                      <a:gd name="T89" fmla="*/ 1075 h 2121"/>
                      <a:gd name="T90" fmla="*/ 1547 w 3046"/>
                      <a:gd name="T91" fmla="*/ 1019 h 2121"/>
                      <a:gd name="T92" fmla="*/ 1458 w 3046"/>
                      <a:gd name="T93" fmla="*/ 998 h 2121"/>
                      <a:gd name="T94" fmla="*/ 1393 w 3046"/>
                      <a:gd name="T95" fmla="*/ 985 h 2121"/>
                      <a:gd name="T96" fmla="*/ 1265 w 3046"/>
                      <a:gd name="T97" fmla="*/ 974 h 2121"/>
                      <a:gd name="T98" fmla="*/ 1135 w 3046"/>
                      <a:gd name="T99" fmla="*/ 976 h 2121"/>
                      <a:gd name="T100" fmla="*/ 1007 w 3046"/>
                      <a:gd name="T101" fmla="*/ 992 h 2121"/>
                      <a:gd name="T102" fmla="*/ 880 w 3046"/>
                      <a:gd name="T103" fmla="*/ 1018 h 2121"/>
                      <a:gd name="T104" fmla="*/ 757 w 3046"/>
                      <a:gd name="T105" fmla="*/ 1051 h 2121"/>
                      <a:gd name="T106" fmla="*/ 582 w 3046"/>
                      <a:gd name="T107" fmla="*/ 1114 h 2121"/>
                      <a:gd name="T108" fmla="*/ 372 w 3046"/>
                      <a:gd name="T109" fmla="*/ 1211 h 2121"/>
                      <a:gd name="T110" fmla="*/ 199 w 3046"/>
                      <a:gd name="T111" fmla="*/ 1307 h 2121"/>
                      <a:gd name="T112" fmla="*/ 24 w 3046"/>
                      <a:gd name="T113" fmla="*/ 1420 h 2121"/>
                      <a:gd name="T114" fmla="*/ 0 w 3046"/>
                      <a:gd name="T115" fmla="*/ 1439 h 2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046" h="2121">
                        <a:moveTo>
                          <a:pt x="0" y="1439"/>
                        </a:moveTo>
                        <a:lnTo>
                          <a:pt x="5" y="1391"/>
                        </a:lnTo>
                        <a:lnTo>
                          <a:pt x="70" y="1093"/>
                        </a:lnTo>
                        <a:lnTo>
                          <a:pt x="131" y="900"/>
                        </a:lnTo>
                        <a:lnTo>
                          <a:pt x="183" y="764"/>
                        </a:lnTo>
                        <a:lnTo>
                          <a:pt x="246" y="625"/>
                        </a:lnTo>
                        <a:lnTo>
                          <a:pt x="321" y="490"/>
                        </a:lnTo>
                        <a:lnTo>
                          <a:pt x="409" y="363"/>
                        </a:lnTo>
                        <a:lnTo>
                          <a:pt x="512" y="248"/>
                        </a:lnTo>
                        <a:lnTo>
                          <a:pt x="600" y="173"/>
                        </a:lnTo>
                        <a:lnTo>
                          <a:pt x="662" y="129"/>
                        </a:lnTo>
                        <a:lnTo>
                          <a:pt x="728" y="90"/>
                        </a:lnTo>
                        <a:lnTo>
                          <a:pt x="800" y="57"/>
                        </a:lnTo>
                        <a:lnTo>
                          <a:pt x="873" y="31"/>
                        </a:lnTo>
                        <a:lnTo>
                          <a:pt x="954" y="13"/>
                        </a:lnTo>
                        <a:lnTo>
                          <a:pt x="1037" y="3"/>
                        </a:lnTo>
                        <a:lnTo>
                          <a:pt x="1125" y="0"/>
                        </a:lnTo>
                        <a:lnTo>
                          <a:pt x="1172" y="3"/>
                        </a:lnTo>
                        <a:lnTo>
                          <a:pt x="1229" y="8"/>
                        </a:lnTo>
                        <a:lnTo>
                          <a:pt x="1339" y="26"/>
                        </a:lnTo>
                        <a:lnTo>
                          <a:pt x="1445" y="56"/>
                        </a:lnTo>
                        <a:lnTo>
                          <a:pt x="1550" y="95"/>
                        </a:lnTo>
                        <a:lnTo>
                          <a:pt x="1650" y="143"/>
                        </a:lnTo>
                        <a:lnTo>
                          <a:pt x="1747" y="199"/>
                        </a:lnTo>
                        <a:lnTo>
                          <a:pt x="1842" y="262"/>
                        </a:lnTo>
                        <a:lnTo>
                          <a:pt x="1932" y="332"/>
                        </a:lnTo>
                        <a:lnTo>
                          <a:pt x="2062" y="447"/>
                        </a:lnTo>
                        <a:lnTo>
                          <a:pt x="2223" y="619"/>
                        </a:lnTo>
                        <a:lnTo>
                          <a:pt x="2369" y="804"/>
                        </a:lnTo>
                        <a:lnTo>
                          <a:pt x="2503" y="997"/>
                        </a:lnTo>
                        <a:lnTo>
                          <a:pt x="2622" y="1191"/>
                        </a:lnTo>
                        <a:lnTo>
                          <a:pt x="2726" y="1382"/>
                        </a:lnTo>
                        <a:lnTo>
                          <a:pt x="2858" y="1649"/>
                        </a:lnTo>
                        <a:lnTo>
                          <a:pt x="3025" y="2057"/>
                        </a:lnTo>
                        <a:lnTo>
                          <a:pt x="3046" y="2121"/>
                        </a:lnTo>
                        <a:lnTo>
                          <a:pt x="3026" y="2092"/>
                        </a:lnTo>
                        <a:lnTo>
                          <a:pt x="2876" y="1904"/>
                        </a:lnTo>
                        <a:lnTo>
                          <a:pt x="2715" y="1733"/>
                        </a:lnTo>
                        <a:lnTo>
                          <a:pt x="2564" y="1592"/>
                        </a:lnTo>
                        <a:lnTo>
                          <a:pt x="2450" y="1495"/>
                        </a:lnTo>
                        <a:lnTo>
                          <a:pt x="2324" y="1400"/>
                        </a:lnTo>
                        <a:lnTo>
                          <a:pt x="2188" y="1307"/>
                        </a:lnTo>
                        <a:lnTo>
                          <a:pt x="2043" y="1221"/>
                        </a:lnTo>
                        <a:lnTo>
                          <a:pt x="1887" y="1142"/>
                        </a:lnTo>
                        <a:lnTo>
                          <a:pt x="1721" y="1075"/>
                        </a:lnTo>
                        <a:lnTo>
                          <a:pt x="1547" y="1019"/>
                        </a:lnTo>
                        <a:lnTo>
                          <a:pt x="1458" y="998"/>
                        </a:lnTo>
                        <a:lnTo>
                          <a:pt x="1393" y="985"/>
                        </a:lnTo>
                        <a:lnTo>
                          <a:pt x="1265" y="974"/>
                        </a:lnTo>
                        <a:lnTo>
                          <a:pt x="1135" y="976"/>
                        </a:lnTo>
                        <a:lnTo>
                          <a:pt x="1007" y="992"/>
                        </a:lnTo>
                        <a:lnTo>
                          <a:pt x="880" y="1018"/>
                        </a:lnTo>
                        <a:lnTo>
                          <a:pt x="757" y="1051"/>
                        </a:lnTo>
                        <a:lnTo>
                          <a:pt x="582" y="1114"/>
                        </a:lnTo>
                        <a:lnTo>
                          <a:pt x="372" y="1211"/>
                        </a:lnTo>
                        <a:lnTo>
                          <a:pt x="199" y="1307"/>
                        </a:lnTo>
                        <a:lnTo>
                          <a:pt x="24" y="1420"/>
                        </a:lnTo>
                        <a:lnTo>
                          <a:pt x="0" y="143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822960" tIns="2743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30" name="Рисунок 29"/>
                  <p:cNvPicPr>
                    <a:picLocks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3837" y="2665847"/>
                    <a:ext cx="594892" cy="5948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" name="Freeform 11"/>
                <p:cNvSpPr>
                  <a:spLocks noEditPoints="1"/>
                </p:cNvSpPr>
                <p:nvPr/>
              </p:nvSpPr>
              <p:spPr bwMode="auto">
                <a:xfrm>
                  <a:off x="3410144" y="2562708"/>
                  <a:ext cx="2970712" cy="2884280"/>
                </a:xfrm>
                <a:custGeom>
                  <a:avLst/>
                  <a:gdLst>
                    <a:gd name="T0" fmla="*/ 2500 w 8146"/>
                    <a:gd name="T1" fmla="*/ 757 h 7916"/>
                    <a:gd name="T2" fmla="*/ 3020 w 8146"/>
                    <a:gd name="T3" fmla="*/ 279 h 7916"/>
                    <a:gd name="T4" fmla="*/ 3474 w 8146"/>
                    <a:gd name="T5" fmla="*/ 69 h 7916"/>
                    <a:gd name="T6" fmla="*/ 4012 w 8146"/>
                    <a:gd name="T7" fmla="*/ 0 h 7916"/>
                    <a:gd name="T8" fmla="*/ 4449 w 8146"/>
                    <a:gd name="T9" fmla="*/ 53 h 7916"/>
                    <a:gd name="T10" fmla="*/ 5073 w 8146"/>
                    <a:gd name="T11" fmla="*/ 288 h 7916"/>
                    <a:gd name="T12" fmla="*/ 5617 w 8146"/>
                    <a:gd name="T13" fmla="*/ 652 h 7916"/>
                    <a:gd name="T14" fmla="*/ 6426 w 8146"/>
                    <a:gd name="T15" fmla="*/ 1525 h 7916"/>
                    <a:gd name="T16" fmla="*/ 7070 w 8146"/>
                    <a:gd name="T17" fmla="*/ 2566 h 7916"/>
                    <a:gd name="T18" fmla="*/ 7976 w 8146"/>
                    <a:gd name="T19" fmla="*/ 4829 h 7916"/>
                    <a:gd name="T20" fmla="*/ 8132 w 8146"/>
                    <a:gd name="T21" fmla="*/ 5385 h 7916"/>
                    <a:gd name="T22" fmla="*/ 8132 w 8146"/>
                    <a:gd name="T23" fmla="*/ 5879 h 7916"/>
                    <a:gd name="T24" fmla="*/ 7980 w 8146"/>
                    <a:gd name="T25" fmla="*/ 6383 h 7916"/>
                    <a:gd name="T26" fmla="*/ 7769 w 8146"/>
                    <a:gd name="T27" fmla="*/ 6725 h 7916"/>
                    <a:gd name="T28" fmla="*/ 7296 w 8146"/>
                    <a:gd name="T29" fmla="*/ 7195 h 7916"/>
                    <a:gd name="T30" fmla="*/ 6729 w 8146"/>
                    <a:gd name="T31" fmla="*/ 7524 h 7916"/>
                    <a:gd name="T32" fmla="*/ 5795 w 8146"/>
                    <a:gd name="T33" fmla="*/ 7807 h 7916"/>
                    <a:gd name="T34" fmla="*/ 4538 w 8146"/>
                    <a:gd name="T35" fmla="*/ 7916 h 7916"/>
                    <a:gd name="T36" fmla="*/ 2849 w 8146"/>
                    <a:gd name="T37" fmla="*/ 7771 h 7916"/>
                    <a:gd name="T38" fmla="*/ 1386 w 8146"/>
                    <a:gd name="T39" fmla="*/ 7520 h 7916"/>
                    <a:gd name="T40" fmla="*/ 871 w 8146"/>
                    <a:gd name="T41" fmla="*/ 7291 h 7916"/>
                    <a:gd name="T42" fmla="*/ 490 w 8146"/>
                    <a:gd name="T43" fmla="*/ 6957 h 7916"/>
                    <a:gd name="T44" fmla="*/ 236 w 8146"/>
                    <a:gd name="T45" fmla="*/ 6563 h 7916"/>
                    <a:gd name="T46" fmla="*/ 54 w 8146"/>
                    <a:gd name="T47" fmla="*/ 6033 h 7916"/>
                    <a:gd name="T48" fmla="*/ 0 w 8146"/>
                    <a:gd name="T49" fmla="*/ 5378 h 7916"/>
                    <a:gd name="T50" fmla="*/ 110 w 8146"/>
                    <a:gd name="T51" fmla="*/ 4626 h 7916"/>
                    <a:gd name="T52" fmla="*/ 575 w 8146"/>
                    <a:gd name="T53" fmla="*/ 3426 h 7916"/>
                    <a:gd name="T54" fmla="*/ 1269 w 8146"/>
                    <a:gd name="T55" fmla="*/ 2295 h 7916"/>
                    <a:gd name="T56" fmla="*/ 2440 w 8146"/>
                    <a:gd name="T57" fmla="*/ 1214 h 7916"/>
                    <a:gd name="T58" fmla="*/ 2846 w 8146"/>
                    <a:gd name="T59" fmla="*/ 670 h 7916"/>
                    <a:gd name="T60" fmla="*/ 3254 w 8146"/>
                    <a:gd name="T61" fmla="*/ 373 h 7916"/>
                    <a:gd name="T62" fmla="*/ 3687 w 8146"/>
                    <a:gd name="T63" fmla="*/ 225 h 7916"/>
                    <a:gd name="T64" fmla="*/ 4098 w 8146"/>
                    <a:gd name="T65" fmla="*/ 208 h 7916"/>
                    <a:gd name="T66" fmla="*/ 4603 w 8146"/>
                    <a:gd name="T67" fmla="*/ 304 h 7916"/>
                    <a:gd name="T68" fmla="*/ 5155 w 8146"/>
                    <a:gd name="T69" fmla="*/ 567 h 7916"/>
                    <a:gd name="T70" fmla="*/ 5722 w 8146"/>
                    <a:gd name="T71" fmla="*/ 1012 h 7916"/>
                    <a:gd name="T72" fmla="*/ 6502 w 8146"/>
                    <a:gd name="T73" fmla="*/ 1982 h 7916"/>
                    <a:gd name="T74" fmla="*/ 7123 w 8146"/>
                    <a:gd name="T75" fmla="*/ 3125 h 7916"/>
                    <a:gd name="T76" fmla="*/ 7804 w 8146"/>
                    <a:gd name="T77" fmla="*/ 4935 h 7916"/>
                    <a:gd name="T78" fmla="*/ 7946 w 8146"/>
                    <a:gd name="T79" fmla="*/ 5562 h 7916"/>
                    <a:gd name="T80" fmla="*/ 7905 w 8146"/>
                    <a:gd name="T81" fmla="*/ 6003 h 7916"/>
                    <a:gd name="T82" fmla="*/ 7718 w 8146"/>
                    <a:gd name="T83" fmla="*/ 6442 h 7916"/>
                    <a:gd name="T84" fmla="*/ 7476 w 8146"/>
                    <a:gd name="T85" fmla="*/ 6761 h 7916"/>
                    <a:gd name="T86" fmla="*/ 7008 w 8146"/>
                    <a:gd name="T87" fmla="*/ 7147 h 7916"/>
                    <a:gd name="T88" fmla="*/ 6456 w 8146"/>
                    <a:gd name="T89" fmla="*/ 7421 h 7916"/>
                    <a:gd name="T90" fmla="*/ 5344 w 8146"/>
                    <a:gd name="T91" fmla="*/ 7673 h 7916"/>
                    <a:gd name="T92" fmla="*/ 4157 w 8146"/>
                    <a:gd name="T93" fmla="*/ 7709 h 7916"/>
                    <a:gd name="T94" fmla="*/ 1855 w 8146"/>
                    <a:gd name="T95" fmla="*/ 7396 h 7916"/>
                    <a:gd name="T96" fmla="*/ 1241 w 8146"/>
                    <a:gd name="T97" fmla="*/ 7256 h 7916"/>
                    <a:gd name="T98" fmla="*/ 860 w 8146"/>
                    <a:gd name="T99" fmla="*/ 7037 h 7916"/>
                    <a:gd name="T100" fmla="*/ 544 w 8146"/>
                    <a:gd name="T101" fmla="*/ 6700 h 7916"/>
                    <a:gd name="T102" fmla="*/ 374 w 8146"/>
                    <a:gd name="T103" fmla="*/ 6383 h 7916"/>
                    <a:gd name="T104" fmla="*/ 217 w 8146"/>
                    <a:gd name="T105" fmla="*/ 5792 h 7916"/>
                    <a:gd name="T106" fmla="*/ 214 w 8146"/>
                    <a:gd name="T107" fmla="*/ 5180 h 7916"/>
                    <a:gd name="T108" fmla="*/ 423 w 8146"/>
                    <a:gd name="T109" fmla="*/ 4277 h 7916"/>
                    <a:gd name="T110" fmla="*/ 946 w 8146"/>
                    <a:gd name="T111" fmla="*/ 3168 h 7916"/>
                    <a:gd name="T112" fmla="*/ 1898 w 8146"/>
                    <a:gd name="T113" fmla="*/ 1804 h 7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146" h="7916">
                      <a:moveTo>
                        <a:pt x="2276" y="1097"/>
                      </a:moveTo>
                      <a:lnTo>
                        <a:pt x="2325" y="1008"/>
                      </a:lnTo>
                      <a:lnTo>
                        <a:pt x="2500" y="757"/>
                      </a:lnTo>
                      <a:lnTo>
                        <a:pt x="2706" y="526"/>
                      </a:lnTo>
                      <a:lnTo>
                        <a:pt x="2888" y="372"/>
                      </a:lnTo>
                      <a:lnTo>
                        <a:pt x="3020" y="279"/>
                      </a:lnTo>
                      <a:lnTo>
                        <a:pt x="3162" y="196"/>
                      </a:lnTo>
                      <a:lnTo>
                        <a:pt x="3316" y="126"/>
                      </a:lnTo>
                      <a:lnTo>
                        <a:pt x="3474" y="69"/>
                      </a:lnTo>
                      <a:lnTo>
                        <a:pt x="3653" y="28"/>
                      </a:lnTo>
                      <a:lnTo>
                        <a:pt x="3828" y="8"/>
                      </a:lnTo>
                      <a:lnTo>
                        <a:pt x="4012" y="0"/>
                      </a:lnTo>
                      <a:lnTo>
                        <a:pt x="4115" y="8"/>
                      </a:lnTo>
                      <a:lnTo>
                        <a:pt x="4226" y="17"/>
                      </a:lnTo>
                      <a:lnTo>
                        <a:pt x="4449" y="53"/>
                      </a:lnTo>
                      <a:lnTo>
                        <a:pt x="4665" y="114"/>
                      </a:lnTo>
                      <a:lnTo>
                        <a:pt x="4874" y="192"/>
                      </a:lnTo>
                      <a:lnTo>
                        <a:pt x="5073" y="288"/>
                      </a:lnTo>
                      <a:lnTo>
                        <a:pt x="5261" y="396"/>
                      </a:lnTo>
                      <a:lnTo>
                        <a:pt x="5442" y="517"/>
                      </a:lnTo>
                      <a:lnTo>
                        <a:pt x="5617" y="652"/>
                      </a:lnTo>
                      <a:lnTo>
                        <a:pt x="5861" y="868"/>
                      </a:lnTo>
                      <a:lnTo>
                        <a:pt x="6160" y="1188"/>
                      </a:lnTo>
                      <a:lnTo>
                        <a:pt x="6426" y="1525"/>
                      </a:lnTo>
                      <a:lnTo>
                        <a:pt x="6669" y="1873"/>
                      </a:lnTo>
                      <a:lnTo>
                        <a:pt x="6883" y="2223"/>
                      </a:lnTo>
                      <a:lnTo>
                        <a:pt x="7070" y="2566"/>
                      </a:lnTo>
                      <a:lnTo>
                        <a:pt x="7305" y="3042"/>
                      </a:lnTo>
                      <a:lnTo>
                        <a:pt x="7600" y="3763"/>
                      </a:lnTo>
                      <a:lnTo>
                        <a:pt x="7976" y="4829"/>
                      </a:lnTo>
                      <a:lnTo>
                        <a:pt x="7991" y="4861"/>
                      </a:lnTo>
                      <a:lnTo>
                        <a:pt x="8086" y="5153"/>
                      </a:lnTo>
                      <a:lnTo>
                        <a:pt x="8132" y="5385"/>
                      </a:lnTo>
                      <a:lnTo>
                        <a:pt x="8146" y="5553"/>
                      </a:lnTo>
                      <a:lnTo>
                        <a:pt x="8146" y="5713"/>
                      </a:lnTo>
                      <a:lnTo>
                        <a:pt x="8132" y="5879"/>
                      </a:lnTo>
                      <a:lnTo>
                        <a:pt x="8099" y="6052"/>
                      </a:lnTo>
                      <a:lnTo>
                        <a:pt x="8047" y="6216"/>
                      </a:lnTo>
                      <a:lnTo>
                        <a:pt x="7980" y="6383"/>
                      </a:lnTo>
                      <a:lnTo>
                        <a:pt x="7890" y="6545"/>
                      </a:lnTo>
                      <a:lnTo>
                        <a:pt x="7837" y="6627"/>
                      </a:lnTo>
                      <a:lnTo>
                        <a:pt x="7769" y="6725"/>
                      </a:lnTo>
                      <a:lnTo>
                        <a:pt x="7623" y="6897"/>
                      </a:lnTo>
                      <a:lnTo>
                        <a:pt x="7467" y="7052"/>
                      </a:lnTo>
                      <a:lnTo>
                        <a:pt x="7296" y="7195"/>
                      </a:lnTo>
                      <a:lnTo>
                        <a:pt x="7115" y="7316"/>
                      </a:lnTo>
                      <a:lnTo>
                        <a:pt x="6929" y="7427"/>
                      </a:lnTo>
                      <a:lnTo>
                        <a:pt x="6729" y="7524"/>
                      </a:lnTo>
                      <a:lnTo>
                        <a:pt x="6526" y="7608"/>
                      </a:lnTo>
                      <a:lnTo>
                        <a:pt x="6217" y="7711"/>
                      </a:lnTo>
                      <a:lnTo>
                        <a:pt x="5795" y="7807"/>
                      </a:lnTo>
                      <a:lnTo>
                        <a:pt x="5368" y="7872"/>
                      </a:lnTo>
                      <a:lnTo>
                        <a:pt x="4945" y="7908"/>
                      </a:lnTo>
                      <a:lnTo>
                        <a:pt x="4538" y="7916"/>
                      </a:lnTo>
                      <a:lnTo>
                        <a:pt x="4148" y="7909"/>
                      </a:lnTo>
                      <a:lnTo>
                        <a:pt x="3616" y="7873"/>
                      </a:lnTo>
                      <a:lnTo>
                        <a:pt x="2849" y="7771"/>
                      </a:lnTo>
                      <a:lnTo>
                        <a:pt x="1830" y="7595"/>
                      </a:lnTo>
                      <a:lnTo>
                        <a:pt x="1692" y="7584"/>
                      </a:lnTo>
                      <a:lnTo>
                        <a:pt x="1386" y="7520"/>
                      </a:lnTo>
                      <a:lnTo>
                        <a:pt x="1167" y="7442"/>
                      </a:lnTo>
                      <a:lnTo>
                        <a:pt x="1019" y="7376"/>
                      </a:lnTo>
                      <a:lnTo>
                        <a:pt x="871" y="7291"/>
                      </a:lnTo>
                      <a:lnTo>
                        <a:pt x="736" y="7194"/>
                      </a:lnTo>
                      <a:lnTo>
                        <a:pt x="608" y="7082"/>
                      </a:lnTo>
                      <a:lnTo>
                        <a:pt x="490" y="6957"/>
                      </a:lnTo>
                      <a:lnTo>
                        <a:pt x="380" y="6814"/>
                      </a:lnTo>
                      <a:lnTo>
                        <a:pt x="280" y="6654"/>
                      </a:lnTo>
                      <a:lnTo>
                        <a:pt x="236" y="6563"/>
                      </a:lnTo>
                      <a:lnTo>
                        <a:pt x="189" y="6461"/>
                      </a:lnTo>
                      <a:lnTo>
                        <a:pt x="111" y="6252"/>
                      </a:lnTo>
                      <a:lnTo>
                        <a:pt x="54" y="6033"/>
                      </a:lnTo>
                      <a:lnTo>
                        <a:pt x="19" y="5816"/>
                      </a:lnTo>
                      <a:lnTo>
                        <a:pt x="0" y="5599"/>
                      </a:lnTo>
                      <a:lnTo>
                        <a:pt x="0" y="5378"/>
                      </a:lnTo>
                      <a:lnTo>
                        <a:pt x="15" y="5159"/>
                      </a:lnTo>
                      <a:lnTo>
                        <a:pt x="45" y="4945"/>
                      </a:lnTo>
                      <a:lnTo>
                        <a:pt x="110" y="4626"/>
                      </a:lnTo>
                      <a:lnTo>
                        <a:pt x="234" y="4211"/>
                      </a:lnTo>
                      <a:lnTo>
                        <a:pt x="393" y="3808"/>
                      </a:lnTo>
                      <a:lnTo>
                        <a:pt x="575" y="3426"/>
                      </a:lnTo>
                      <a:lnTo>
                        <a:pt x="772" y="3068"/>
                      </a:lnTo>
                      <a:lnTo>
                        <a:pt x="973" y="2735"/>
                      </a:lnTo>
                      <a:lnTo>
                        <a:pt x="1269" y="2295"/>
                      </a:lnTo>
                      <a:lnTo>
                        <a:pt x="1744" y="1676"/>
                      </a:lnTo>
                      <a:lnTo>
                        <a:pt x="2276" y="1097"/>
                      </a:lnTo>
                      <a:close/>
                      <a:moveTo>
                        <a:pt x="2440" y="1214"/>
                      </a:moveTo>
                      <a:lnTo>
                        <a:pt x="2495" y="1114"/>
                      </a:lnTo>
                      <a:lnTo>
                        <a:pt x="2657" y="882"/>
                      </a:lnTo>
                      <a:lnTo>
                        <a:pt x="2846" y="670"/>
                      </a:lnTo>
                      <a:lnTo>
                        <a:pt x="3010" y="530"/>
                      </a:lnTo>
                      <a:lnTo>
                        <a:pt x="3128" y="448"/>
                      </a:lnTo>
                      <a:lnTo>
                        <a:pt x="3254" y="373"/>
                      </a:lnTo>
                      <a:lnTo>
                        <a:pt x="3391" y="311"/>
                      </a:lnTo>
                      <a:lnTo>
                        <a:pt x="3530" y="261"/>
                      </a:lnTo>
                      <a:lnTo>
                        <a:pt x="3687" y="225"/>
                      </a:lnTo>
                      <a:lnTo>
                        <a:pt x="3843" y="207"/>
                      </a:lnTo>
                      <a:lnTo>
                        <a:pt x="4009" y="200"/>
                      </a:lnTo>
                      <a:lnTo>
                        <a:pt x="4098" y="208"/>
                      </a:lnTo>
                      <a:lnTo>
                        <a:pt x="4202" y="216"/>
                      </a:lnTo>
                      <a:lnTo>
                        <a:pt x="4406" y="249"/>
                      </a:lnTo>
                      <a:lnTo>
                        <a:pt x="4603" y="304"/>
                      </a:lnTo>
                      <a:lnTo>
                        <a:pt x="4795" y="376"/>
                      </a:lnTo>
                      <a:lnTo>
                        <a:pt x="4979" y="465"/>
                      </a:lnTo>
                      <a:lnTo>
                        <a:pt x="5155" y="567"/>
                      </a:lnTo>
                      <a:lnTo>
                        <a:pt x="5326" y="680"/>
                      </a:lnTo>
                      <a:lnTo>
                        <a:pt x="5490" y="806"/>
                      </a:lnTo>
                      <a:lnTo>
                        <a:pt x="5722" y="1012"/>
                      </a:lnTo>
                      <a:lnTo>
                        <a:pt x="6009" y="1318"/>
                      </a:lnTo>
                      <a:lnTo>
                        <a:pt x="6265" y="1645"/>
                      </a:lnTo>
                      <a:lnTo>
                        <a:pt x="6502" y="1982"/>
                      </a:lnTo>
                      <a:lnTo>
                        <a:pt x="6710" y="2323"/>
                      </a:lnTo>
                      <a:lnTo>
                        <a:pt x="6893" y="2658"/>
                      </a:lnTo>
                      <a:lnTo>
                        <a:pt x="7123" y="3125"/>
                      </a:lnTo>
                      <a:lnTo>
                        <a:pt x="7413" y="3834"/>
                      </a:lnTo>
                      <a:lnTo>
                        <a:pt x="7790" y="4905"/>
                      </a:lnTo>
                      <a:lnTo>
                        <a:pt x="7804" y="4935"/>
                      </a:lnTo>
                      <a:lnTo>
                        <a:pt x="7892" y="5204"/>
                      </a:lnTo>
                      <a:lnTo>
                        <a:pt x="7934" y="5414"/>
                      </a:lnTo>
                      <a:lnTo>
                        <a:pt x="7946" y="5562"/>
                      </a:lnTo>
                      <a:lnTo>
                        <a:pt x="7946" y="5704"/>
                      </a:lnTo>
                      <a:lnTo>
                        <a:pt x="7934" y="5851"/>
                      </a:lnTo>
                      <a:lnTo>
                        <a:pt x="7905" y="6003"/>
                      </a:lnTo>
                      <a:lnTo>
                        <a:pt x="7859" y="6148"/>
                      </a:lnTo>
                      <a:lnTo>
                        <a:pt x="7799" y="6297"/>
                      </a:lnTo>
                      <a:lnTo>
                        <a:pt x="7718" y="6442"/>
                      </a:lnTo>
                      <a:lnTo>
                        <a:pt x="7671" y="6516"/>
                      </a:lnTo>
                      <a:lnTo>
                        <a:pt x="7611" y="6603"/>
                      </a:lnTo>
                      <a:lnTo>
                        <a:pt x="7476" y="6761"/>
                      </a:lnTo>
                      <a:lnTo>
                        <a:pt x="7332" y="6903"/>
                      </a:lnTo>
                      <a:lnTo>
                        <a:pt x="7176" y="7034"/>
                      </a:lnTo>
                      <a:lnTo>
                        <a:pt x="7008" y="7147"/>
                      </a:lnTo>
                      <a:lnTo>
                        <a:pt x="6834" y="7250"/>
                      </a:lnTo>
                      <a:lnTo>
                        <a:pt x="6646" y="7342"/>
                      </a:lnTo>
                      <a:lnTo>
                        <a:pt x="6456" y="7421"/>
                      </a:lnTo>
                      <a:lnTo>
                        <a:pt x="6163" y="7518"/>
                      </a:lnTo>
                      <a:lnTo>
                        <a:pt x="5757" y="7611"/>
                      </a:lnTo>
                      <a:lnTo>
                        <a:pt x="5344" y="7673"/>
                      </a:lnTo>
                      <a:lnTo>
                        <a:pt x="4935" y="7708"/>
                      </a:lnTo>
                      <a:lnTo>
                        <a:pt x="4537" y="7716"/>
                      </a:lnTo>
                      <a:lnTo>
                        <a:pt x="4157" y="7709"/>
                      </a:lnTo>
                      <a:lnTo>
                        <a:pt x="3636" y="7673"/>
                      </a:lnTo>
                      <a:lnTo>
                        <a:pt x="2879" y="7573"/>
                      </a:lnTo>
                      <a:lnTo>
                        <a:pt x="1855" y="7396"/>
                      </a:lnTo>
                      <a:lnTo>
                        <a:pt x="1720" y="7386"/>
                      </a:lnTo>
                      <a:lnTo>
                        <a:pt x="1441" y="7327"/>
                      </a:lnTo>
                      <a:lnTo>
                        <a:pt x="1241" y="7256"/>
                      </a:lnTo>
                      <a:lnTo>
                        <a:pt x="1110" y="7197"/>
                      </a:lnTo>
                      <a:lnTo>
                        <a:pt x="980" y="7122"/>
                      </a:lnTo>
                      <a:lnTo>
                        <a:pt x="860" y="7037"/>
                      </a:lnTo>
                      <a:lnTo>
                        <a:pt x="747" y="6938"/>
                      </a:lnTo>
                      <a:lnTo>
                        <a:pt x="642" y="6827"/>
                      </a:lnTo>
                      <a:lnTo>
                        <a:pt x="544" y="6700"/>
                      </a:lnTo>
                      <a:lnTo>
                        <a:pt x="456" y="6558"/>
                      </a:lnTo>
                      <a:lnTo>
                        <a:pt x="418" y="6478"/>
                      </a:lnTo>
                      <a:lnTo>
                        <a:pt x="374" y="6383"/>
                      </a:lnTo>
                      <a:lnTo>
                        <a:pt x="302" y="6191"/>
                      </a:lnTo>
                      <a:lnTo>
                        <a:pt x="250" y="5992"/>
                      </a:lnTo>
                      <a:lnTo>
                        <a:pt x="217" y="5792"/>
                      </a:lnTo>
                      <a:lnTo>
                        <a:pt x="200" y="5590"/>
                      </a:lnTo>
                      <a:lnTo>
                        <a:pt x="200" y="5385"/>
                      </a:lnTo>
                      <a:lnTo>
                        <a:pt x="214" y="5180"/>
                      </a:lnTo>
                      <a:lnTo>
                        <a:pt x="242" y="4979"/>
                      </a:lnTo>
                      <a:lnTo>
                        <a:pt x="304" y="4674"/>
                      </a:lnTo>
                      <a:lnTo>
                        <a:pt x="423" y="4277"/>
                      </a:lnTo>
                      <a:lnTo>
                        <a:pt x="577" y="3887"/>
                      </a:lnTo>
                      <a:lnTo>
                        <a:pt x="753" y="3517"/>
                      </a:lnTo>
                      <a:lnTo>
                        <a:pt x="946" y="3168"/>
                      </a:lnTo>
                      <a:lnTo>
                        <a:pt x="1142" y="2842"/>
                      </a:lnTo>
                      <a:lnTo>
                        <a:pt x="1432" y="2412"/>
                      </a:lnTo>
                      <a:lnTo>
                        <a:pt x="1898" y="1804"/>
                      </a:lnTo>
                      <a:lnTo>
                        <a:pt x="2440" y="1214"/>
                      </a:lnTo>
                      <a:close/>
                    </a:path>
                  </a:pathLst>
                </a:custGeom>
                <a:solidFill>
                  <a:srgbClr val="ECDFF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0" name="Рисунок 1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143" y="4093897"/>
                <a:ext cx="386570" cy="386568"/>
              </a:xfrm>
              <a:prstGeom prst="rect">
                <a:avLst/>
              </a:prstGeom>
            </p:spPr>
          </p:pic>
        </p:grpSp>
        <p:sp>
          <p:nvSpPr>
            <p:cNvPr id="18" name="Teardrop 13"/>
            <p:cNvSpPr/>
            <p:nvPr/>
          </p:nvSpPr>
          <p:spPr bwMode="auto">
            <a:xfrm rot="8100000">
              <a:off x="92705" y="2750154"/>
              <a:ext cx="238380" cy="258313"/>
            </a:xfrm>
            <a:prstGeom prst="teardrop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457200" tIns="45720" rIns="91440" bIns="640080" numCol="1" anchor="ctr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043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05069"/>
              </p:ext>
            </p:extLst>
          </p:nvPr>
        </p:nvGraphicFramePr>
        <p:xfrm>
          <a:off x="179512" y="186413"/>
          <a:ext cx="8536112" cy="5886883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88923"/>
                <a:gridCol w="517104"/>
                <a:gridCol w="5553682"/>
                <a:gridCol w="2176403"/>
              </a:tblGrid>
              <a:tr h="26213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жылға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жұмыспен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қамту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жол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картасы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шеңберінде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трансферттерді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бөлу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2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теңге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27340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100" b="1" i="0" u="none" strike="noStrike" dirty="0" smtClean="0">
                          <a:effectLst/>
                          <a:latin typeface="Times New Roman"/>
                        </a:rPr>
                        <a:t>ББӘ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 smtClean="0">
                          <a:effectLst/>
                        </a:rPr>
                        <a:t>бағдарлама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 smtClean="0">
                          <a:effectLst/>
                        </a:rPr>
                        <a:t>Бағдарламаның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атауы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РБ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</a:tr>
              <a:tr h="19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</a:rPr>
                        <a:t>ШЫҒЫСТАР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ЖИЫНЫ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16 983 000,0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</a:tr>
              <a:tr h="1183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360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басқармасы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2 451 332,0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5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008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Балалар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үшін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қосымша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білім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178 890,0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2057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024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ұйымдарында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мамандар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даярлау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98 118,0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219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036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Мектепке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дейінгі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ұйымдарында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мемлекеттік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білім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тапсырысын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іске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асыру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286 813,0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273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067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Ведомстволық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бағынысты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мемлекеттік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мекемелер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мен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ұйымдардың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күрделі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шығыстары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1 887 511,0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437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339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err="1" smtClean="0">
                          <a:effectLst/>
                        </a:rPr>
                        <a:t>Қоғамдық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денсаулық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сақтау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басқармасы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329 862,0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83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033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Медициналық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денсаулық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сақтау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ұйымдарының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күрделі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шығыстары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329 862,0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691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361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err="1" smtClean="0">
                          <a:effectLst/>
                        </a:rPr>
                        <a:t>Мәдениет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басқармасы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1 913 685,0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1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032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Ведомстволық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бағынысты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мемлекеттік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мекемелер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мен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ұйымдардың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күрделі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шығыстары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1 913 685,0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54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381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</a:rPr>
                        <a:t>Управление физической культуры и спорта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1 266 953,0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9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032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Ведомстволық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бағынысты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мемлекеттік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мекемелер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мен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ұйымдардың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күрделі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шығыстары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1 266 953,0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273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335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err="1" smtClean="0">
                          <a:effectLst/>
                        </a:rPr>
                        <a:t>Көлік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жол-көлік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инфрақұрылымын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дамыту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басқармасы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206 330,0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13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021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Елді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мекендерде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жол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қозғалысы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қауіпсіздігін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қамтамасыз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ету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206 330,0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578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</a:rPr>
                        <a:t>«Алматы»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ауданы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әкімінің</a:t>
                      </a:r>
                      <a:r>
                        <a:rPr lang="ru-RU" sz="1000" b="1" u="none" strike="noStrike" dirty="0" smtClean="0">
                          <a:effectLst/>
                        </a:rPr>
                        <a:t> аппараты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1 872 160,0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65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</a:rPr>
                        <a:t>008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Елді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мекендердің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көшелерін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жарықтандыру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300 000,0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63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</a:rPr>
                        <a:t>011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Елді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мекендерді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абаттандыру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және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көгалдандыру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1 572 160,0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833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</a:rPr>
                        <a:t>«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Байқоңыр</a:t>
                      </a:r>
                      <a:r>
                        <a:rPr lang="ru-RU" sz="1000" b="1" u="none" strike="noStrike" dirty="0" smtClean="0">
                          <a:effectLst/>
                        </a:rPr>
                        <a:t>»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ауданы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әкімінің</a:t>
                      </a:r>
                      <a:r>
                        <a:rPr lang="ru-RU" sz="1000" b="1" u="none" strike="noStrike" dirty="0" smtClean="0">
                          <a:effectLst/>
                        </a:rPr>
                        <a:t> аппараты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2 281 878,0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</a:rPr>
                        <a:t>008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Елді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мекендердің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көшелерін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жарықтандыру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100 000,0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183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</a:rPr>
                        <a:t>011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Елді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мекендерді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абаттандыру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және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көгалдандыру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2 181 878,0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833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</a:rPr>
                        <a:t>«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Есіл</a:t>
                      </a:r>
                      <a:r>
                        <a:rPr lang="ru-RU" sz="1000" b="1" u="none" strike="noStrike" dirty="0" smtClean="0">
                          <a:effectLst/>
                        </a:rPr>
                        <a:t>»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ауданы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әкімінің</a:t>
                      </a:r>
                      <a:r>
                        <a:rPr lang="ru-RU" sz="1000" b="1" u="none" strike="noStrike" dirty="0" smtClean="0">
                          <a:effectLst/>
                        </a:rPr>
                        <a:t> аппараты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5 429 800,0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5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008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Елді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мекендердің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көшелерін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жарықтандыру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400 000,0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011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Елді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мекендерді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абаттандыру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және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көгалдандыру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5 029 800,0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3153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</a:rPr>
                        <a:t>«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Сарыарқа</a:t>
                      </a:r>
                      <a:r>
                        <a:rPr lang="ru-RU" sz="1000" b="1" u="none" strike="noStrike" dirty="0" smtClean="0">
                          <a:effectLst/>
                        </a:rPr>
                        <a:t>»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ауданы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әкімінің</a:t>
                      </a:r>
                      <a:r>
                        <a:rPr lang="ru-RU" sz="1000" b="1" u="none" strike="noStrike" dirty="0" smtClean="0">
                          <a:effectLst/>
                        </a:rPr>
                        <a:t> аппараты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1 231 000,0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1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008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Елді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мекендердің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көшелерін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жарықтандыру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200 000,0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  <a:tr h="143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011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Елді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мекендерді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абаттандыру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және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көгалдандыру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1 031 000,0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11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08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ВИДЕНИЕ СТРАТЕГИЧЕСКОГО РАЗВИТИЯ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528" y="657984"/>
            <a:ext cx="85689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ЖӨӨ ҚҰРЫЛЫМЫ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1F497D"/>
                </a:solidFill>
              </a:rPr>
              <a:t>НҰР-СҰЛТАН ҚАЛАСЫ ЭКОНОМИКАСЫНЫҢ ҚҰРЫЛЫМЫ ҚАНДАЙ?</a:t>
            </a:r>
            <a:endParaRPr lang="ru-RU" sz="1400" b="1" i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85689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2020 ЖЫЛДЫҢ І ТОҚСАНЫ БОЙЫНША ЭКОНОМИКАНЫҢ НАҚТЫ СЕКТОРЫНЫҢ НЕГІЗГІ КӨРСЕТКІШТЕРІ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73176"/>
              </p:ext>
            </p:extLst>
          </p:nvPr>
        </p:nvGraphicFramePr>
        <p:xfrm>
          <a:off x="287524" y="4101363"/>
          <a:ext cx="8640960" cy="220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612068"/>
                <a:gridCol w="720080"/>
                <a:gridCol w="3024336"/>
                <a:gridCol w="648072"/>
                <a:gridCol w="756084"/>
              </a:tblGrid>
              <a:tr h="537669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Жалпы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өңірлік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өнім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млрд.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4 565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B050"/>
                          </a:solidFill>
                        </a:rPr>
                        <a:t>+7,2%</a:t>
                      </a:r>
                      <a:endParaRPr lang="ru-RU" sz="14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Жергілікті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бюджетке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түсім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, млрд.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82,8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+50,5%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Өнеркәсіп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өндірісі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млрд.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223,6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+5,5%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Жан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басына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шаққанда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орташа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ақшалай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кіріс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мың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+6,3%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960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Құрылыс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жұмыстарының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көлемі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млрд.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+5,1%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Көтерме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сауда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айналымы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млрд.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741,5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+2,5%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ШОБ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субъектілерінің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өнім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шығаруы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млрд.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5 948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+15,2%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Еңбек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нарығында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жұмыспен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қамтылғандардың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саны,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мың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579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+8,8%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54019811"/>
              </p:ext>
            </p:extLst>
          </p:nvPr>
        </p:nvGraphicFramePr>
        <p:xfrm>
          <a:off x="395530" y="1052736"/>
          <a:ext cx="8496950" cy="274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875" y="965761"/>
            <a:ext cx="8568605" cy="289528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077072"/>
            <a:ext cx="8568605" cy="21733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75" y="965761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млрд. </a:t>
            </a:r>
            <a:r>
              <a:rPr lang="ru-RU" sz="1100" dirty="0" err="1" smtClean="0">
                <a:solidFill>
                  <a:prstClr val="black"/>
                </a:solidFill>
              </a:rPr>
              <a:t>теңге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3068960"/>
            <a:ext cx="411088" cy="4110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63688" y="3356992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95736" y="3356992"/>
            <a:ext cx="437397" cy="43739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051720" y="1052736"/>
            <a:ext cx="424428" cy="42442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87824" y="2132856"/>
            <a:ext cx="432048" cy="43204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3568" y="2132856"/>
            <a:ext cx="432048" cy="43204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55776" y="1268760"/>
            <a:ext cx="432048" cy="43204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997565"/>
            <a:ext cx="30243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err="1">
                <a:solidFill>
                  <a:prstClr val="black"/>
                </a:solidFill>
              </a:rPr>
              <a:t>Елорда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экономикасы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негізінен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сервистік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құрылым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болып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табылады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оның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үлесіне</a:t>
            </a:r>
            <a:r>
              <a:rPr lang="ru-RU" sz="1400" dirty="0">
                <a:solidFill>
                  <a:prstClr val="black"/>
                </a:solidFill>
              </a:rPr>
              <a:t> ЖӨӨ-</a:t>
            </a:r>
            <a:r>
              <a:rPr lang="ru-RU" sz="1400" dirty="0" err="1">
                <a:solidFill>
                  <a:prstClr val="black"/>
                </a:solidFill>
              </a:rPr>
              <a:t>нің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шамамен</a:t>
            </a:r>
            <a:r>
              <a:rPr lang="ru-RU" sz="1400" dirty="0">
                <a:solidFill>
                  <a:prstClr val="black"/>
                </a:solidFill>
              </a:rPr>
              <a:t> 87% - ы </a:t>
            </a:r>
            <a:r>
              <a:rPr lang="ru-RU" sz="1400" dirty="0" err="1">
                <a:solidFill>
                  <a:prstClr val="black"/>
                </a:solidFill>
              </a:rPr>
              <a:t>келеді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indent="361950" algn="just"/>
            <a:r>
              <a:rPr lang="ru-RU" sz="1400" dirty="0" err="1" smtClean="0">
                <a:solidFill>
                  <a:prstClr val="black"/>
                </a:solidFill>
              </a:rPr>
              <a:t>Сауда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көлік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білім</a:t>
            </a:r>
            <a:r>
              <a:rPr lang="ru-RU" sz="1400" dirty="0">
                <a:solidFill>
                  <a:prstClr val="black"/>
                </a:solidFill>
              </a:rPr>
              <a:t> беру, </a:t>
            </a:r>
            <a:r>
              <a:rPr lang="ru-RU" sz="1400" dirty="0" err="1">
                <a:solidFill>
                  <a:prstClr val="black"/>
                </a:solidFill>
              </a:rPr>
              <a:t>денсаулық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сақтау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</a:rPr>
              <a:t>байланыс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және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өзге</a:t>
            </a:r>
            <a:r>
              <a:rPr lang="ru-RU" sz="1400" dirty="0">
                <a:solidFill>
                  <a:prstClr val="black"/>
                </a:solidFill>
              </a:rPr>
              <a:t> де </a:t>
            </a:r>
            <a:r>
              <a:rPr lang="ru-RU" sz="1400" dirty="0" err="1">
                <a:solidFill>
                  <a:prstClr val="black"/>
                </a:solidFill>
              </a:rPr>
              <a:t>қызмет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түрлері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негізгі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драйверлер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болып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табылады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indent="361950" algn="just"/>
            <a:r>
              <a:rPr lang="ru-RU" sz="1400" dirty="0" err="1" smtClean="0">
                <a:solidFill>
                  <a:prstClr val="black"/>
                </a:solidFill>
              </a:rPr>
              <a:t>Саудаланатын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секторлардың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қатарына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құрылыс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және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өнеркәсіп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салалары</a:t>
            </a:r>
            <a:r>
              <a:rPr lang="ru-RU" sz="1400" dirty="0">
                <a:solidFill>
                  <a:prstClr val="black"/>
                </a:solidFill>
              </a:rPr>
              <a:t> да </a:t>
            </a:r>
            <a:r>
              <a:rPr lang="ru-RU" sz="1400" dirty="0" err="1">
                <a:solidFill>
                  <a:prstClr val="black"/>
                </a:solidFill>
              </a:rPr>
              <a:t>жатады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999584"/>
            <a:ext cx="3096344" cy="2717448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3528" y="6309320"/>
            <a:ext cx="1259632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*- 2019 </a:t>
            </a:r>
            <a:r>
              <a:rPr lang="ru-RU" sz="1100" dirty="0" err="1" smtClean="0">
                <a:solidFill>
                  <a:prstClr val="black"/>
                </a:solidFill>
              </a:rPr>
              <a:t>жыл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 err="1" smtClean="0">
                <a:solidFill>
                  <a:prstClr val="black"/>
                </a:solidFill>
              </a:rPr>
              <a:t>бойынша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3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0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СОЦИАЛЬНЫЕ ПОКАЗАТЕЛИ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4206"/>
              </p:ext>
            </p:extLst>
          </p:nvPr>
        </p:nvGraphicFramePr>
        <p:xfrm>
          <a:off x="395536" y="1772817"/>
          <a:ext cx="8208913" cy="33843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46653"/>
                <a:gridCol w="1481130"/>
                <a:gridCol w="1481130"/>
              </a:tblGrid>
              <a:tr h="65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</a:rPr>
                        <a:t>Көрсеткіштер</a:t>
                      </a:r>
                      <a:r>
                        <a:rPr lang="kk-KZ" sz="11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2020 </a:t>
                      </a:r>
                      <a:r>
                        <a:rPr lang="ru-RU" sz="1100" b="1" dirty="0" err="1" smtClean="0">
                          <a:effectLst/>
                        </a:rPr>
                        <a:t>жыл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100" b="1" dirty="0" err="1" smtClean="0">
                          <a:effectLst/>
                          <a:latin typeface="Times New Roman"/>
                          <a:ea typeface="Times New Roman"/>
                        </a:rPr>
                        <a:t>теңге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2020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сәуірге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43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Өмір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сүру</a:t>
                      </a:r>
                      <a:r>
                        <a:rPr lang="ru-RU" sz="1100" dirty="0" smtClean="0">
                          <a:effectLst/>
                        </a:rPr>
                        <a:t> минимумы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31 183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32 668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585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Зейнетақының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ең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төмен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мөлшері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38 636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40 441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609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Мемлекеттік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базалық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зейнетақы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төлемінің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мөлшері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16 839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17 641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46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Ең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төмен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жалақы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мөлшері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42 500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42 500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525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Айлық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есептік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көрсеткіш</a:t>
                      </a:r>
                      <a:r>
                        <a:rPr lang="ru-RU" sz="1100" dirty="0" smtClean="0">
                          <a:effectLst/>
                        </a:rPr>
                        <a:t> (АЕК)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2 651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2 778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260" y="661337"/>
            <a:ext cx="9060942" cy="646331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Қазақстан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Республикасы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Президентінің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2020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жылғы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8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сәуірдегі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№ 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299 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«2020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жылға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арналған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нақтыланған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республикалық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бюджет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туралы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Жарлығымен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қабылданған</a:t>
            </a: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2020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жылғы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негізгі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әлеуметтік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көрсеткіштер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8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ЖЕРГІЛІКТІ БЮДЖЕТТІҢ КІРІС БӨЛІГІНІҢ ҚҰРЫЛЫМЫ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949" y="3697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ҚАНДАЙ КІРІСТЕР ЕСЕБІНЕН БЮДЖЕТ ҚҰРЫЛАДЫ?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60458"/>
              </p:ext>
            </p:extLst>
          </p:nvPr>
        </p:nvGraphicFramePr>
        <p:xfrm>
          <a:off x="539552" y="691834"/>
          <a:ext cx="8136904" cy="352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0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27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74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құрылымы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Жергілікті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бюджет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кірістерінің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базасына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ШОБ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субъектілерінен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КТС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бойынша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берілді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31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үлес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үлес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82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Елорда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бюджетінің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шығыстары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479 132,8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476 013,4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82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Трансферттер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190 535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39,8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161 315,7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33,9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Салықтық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258 705,4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54,0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297 876,1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62,6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Салықтық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емес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10 292,5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1 888,9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Негізгі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капиталды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сатудан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түсетін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16 652,9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14 932,7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173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Бюджеттік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несиелерді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өтеу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2 205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Қаржы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активтерін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сатудан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түсетін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742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17203" y="486916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1" dirty="0"/>
          </a:p>
          <a:p>
            <a:pPr algn="just"/>
            <a:r>
              <a:rPr lang="ru-RU" i="1" dirty="0" err="1" smtClean="0"/>
              <a:t>Нұр-Сұлтан</a:t>
            </a:r>
            <a:r>
              <a:rPr lang="ru-RU" i="1" dirty="0" smtClean="0"/>
              <a:t> </a:t>
            </a:r>
            <a:r>
              <a:rPr lang="ru-RU" i="1" dirty="0" err="1" smtClean="0"/>
              <a:t>қаласы</a:t>
            </a:r>
            <a:r>
              <a:rPr lang="ru-RU" i="1" dirty="0" smtClean="0"/>
              <a:t> </a:t>
            </a:r>
            <a:r>
              <a:rPr lang="ru-RU" i="1" dirty="0" err="1" smtClean="0"/>
              <a:t>бюджетінің</a:t>
            </a:r>
            <a:r>
              <a:rPr lang="ru-RU" i="1" dirty="0" smtClean="0"/>
              <a:t> </a:t>
            </a:r>
            <a:r>
              <a:rPr lang="ru-RU" i="1" dirty="0" err="1" smtClean="0"/>
              <a:t>тапшылығы</a:t>
            </a:r>
            <a:r>
              <a:rPr lang="ru-RU" i="1" dirty="0" smtClean="0"/>
              <a:t> </a:t>
            </a:r>
            <a:r>
              <a:rPr lang="ru-RU" b="1" i="1" dirty="0" smtClean="0"/>
              <a:t>88,9 </a:t>
            </a:r>
            <a:r>
              <a:rPr lang="ru-RU" b="1" i="1" dirty="0"/>
              <a:t>млрд. </a:t>
            </a:r>
            <a:r>
              <a:rPr lang="ru-RU" b="1" i="1" dirty="0" err="1" smtClean="0"/>
              <a:t>теңге</a:t>
            </a:r>
            <a:r>
              <a:rPr lang="ru-RU" b="1" i="1" dirty="0" smtClean="0"/>
              <a:t>, оны </a:t>
            </a:r>
            <a:r>
              <a:rPr lang="ru-RU" b="1" i="1" dirty="0" err="1" smtClean="0"/>
              <a:t>қаржыландыру</a:t>
            </a:r>
            <a:r>
              <a:rPr lang="ru-RU" b="1" i="1" dirty="0" smtClean="0"/>
              <a:t> </a:t>
            </a:r>
            <a:r>
              <a:rPr lang="ru-RU" b="1" i="1" dirty="0" err="1" smtClean="0"/>
              <a:t>үшін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мемлекеттік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бағалы</a:t>
            </a:r>
            <a:r>
              <a:rPr lang="ru-RU" b="1" i="1" dirty="0" smtClean="0"/>
              <a:t> </a:t>
            </a:r>
            <a:r>
              <a:rPr lang="ru-RU" b="1" i="1" dirty="0" err="1" smtClean="0"/>
              <a:t>қағаздар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шығару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жүзеге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асырылды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6456" y="4365104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4648" y="43651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БЮДЖЕТТІҢ ТАПШЫЛЫҒЫ</a:t>
            </a:r>
            <a:r>
              <a:rPr lang="ru-RU" dirty="0" smtClean="0">
                <a:solidFill>
                  <a:schemeClr val="bg1"/>
                </a:solidFill>
              </a:rPr>
              <a:t> (ПРОФИЦИТІ)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3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ЖЕРГІЛІКТІ БЮДЖЕТТІҢ КІРІС БӨЛІГІНІҢ ҚҰРЫЛЫМЫ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8" y="369784"/>
            <a:ext cx="734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2020 ЖЫЛ БОЙЫНША БЮДЖЕТ КІРІСТЕРІ САНАТТАРЫНЫҢ ҚҰРЫЛЫМЫ ҚАНДАЙ?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949" y="752862"/>
            <a:ext cx="26688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САЛЫҚТЫҚ ТҮСІМДЕР</a:t>
            </a:r>
            <a:endParaRPr lang="ru-RU" sz="1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-135861" y="1290404"/>
            <a:ext cx="3290479" cy="4701750"/>
            <a:chOff x="-16905" y="1311635"/>
            <a:chExt cx="3290479" cy="4701750"/>
          </a:xfrm>
        </p:grpSpPr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1215546872"/>
                </p:ext>
              </p:extLst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86500" y="1311635"/>
              <a:ext cx="22322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297 876,1млн. </a:t>
              </a:r>
              <a:r>
                <a:rPr lang="ru-RU" sz="1400" dirty="0" err="1" smtClean="0"/>
                <a:t>теңге</a:t>
              </a:r>
              <a:endParaRPr lang="ru-RU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3574" y="751373"/>
            <a:ext cx="26688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САЛЫҚТЫҚ ЕМЕС ТҮСІМДЕР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4198" y="749884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Негізгі</a:t>
            </a:r>
            <a:r>
              <a:rPr lang="ru-RU" sz="1400" dirty="0" smtClean="0"/>
              <a:t> </a:t>
            </a:r>
            <a:r>
              <a:rPr lang="ru-RU" sz="1400" dirty="0" err="1" smtClean="0"/>
              <a:t>капиталды</a:t>
            </a:r>
            <a:r>
              <a:rPr lang="ru-RU" sz="1400" dirty="0" smtClean="0"/>
              <a:t> </a:t>
            </a:r>
            <a:r>
              <a:rPr lang="ru-RU" sz="1400" dirty="0" err="1" smtClean="0"/>
              <a:t>сатудан</a:t>
            </a:r>
            <a:r>
              <a:rPr lang="ru-RU" sz="1400" dirty="0" smtClean="0"/>
              <a:t> </a:t>
            </a:r>
            <a:r>
              <a:rPr lang="ru-RU" sz="1400" dirty="0" err="1" smtClean="0"/>
              <a:t>түсетін</a:t>
            </a:r>
            <a:r>
              <a:rPr lang="ru-RU" sz="1400" dirty="0" smtClean="0"/>
              <a:t> </a:t>
            </a:r>
            <a:r>
              <a:rPr lang="ru-RU" sz="1400" dirty="0" err="1" smtClean="0"/>
              <a:t>түсім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4950" y="12904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3574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98890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033017" y="1290404"/>
            <a:ext cx="3290479" cy="4684450"/>
            <a:chOff x="-16905" y="1328935"/>
            <a:chExt cx="3290479" cy="4684450"/>
          </a:xfrm>
        </p:grpSpPr>
        <p:graphicFrame>
          <p:nvGraphicFramePr>
            <p:cNvPr id="17" name="Диаграмма 16"/>
            <p:cNvGraphicFramePr/>
            <p:nvPr>
              <p:extLst>
                <p:ext uri="{D42A27DB-BD31-4B8C-83A1-F6EECF244321}">
                  <p14:modId xmlns:p14="http://schemas.microsoft.com/office/powerpoint/2010/main" val="1498843730"/>
                </p:ext>
              </p:extLst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85974" y="1328935"/>
              <a:ext cx="20882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1 888,9 млн. </a:t>
              </a:r>
              <a:r>
                <a:rPr lang="ru-RU" sz="1400" dirty="0" err="1" smtClean="0"/>
                <a:t>теңге</a:t>
              </a:r>
              <a:endParaRPr lang="ru-RU" sz="14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31160" y="1290404"/>
            <a:ext cx="3290479" cy="4586312"/>
            <a:chOff x="-16905" y="1427073"/>
            <a:chExt cx="3290479" cy="4586312"/>
          </a:xfrm>
        </p:grpSpPr>
        <p:graphicFrame>
          <p:nvGraphicFramePr>
            <p:cNvPr id="20" name="Диаграмма 19"/>
            <p:cNvGraphicFramePr/>
            <p:nvPr>
              <p:extLst>
                <p:ext uri="{D42A27DB-BD31-4B8C-83A1-F6EECF244321}">
                  <p14:modId xmlns:p14="http://schemas.microsoft.com/office/powerpoint/2010/main" val="3293462396"/>
                </p:ext>
              </p:extLst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68151" y="1427073"/>
              <a:ext cx="2016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14 932,7 млн. </a:t>
              </a:r>
              <a:r>
                <a:rPr lang="ru-RU" sz="1400" dirty="0" err="1" smtClean="0"/>
                <a:t>теңге</a:t>
              </a:r>
              <a:endParaRPr lang="ru-RU" sz="1400" dirty="0"/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7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5" y="6506424"/>
            <a:ext cx="58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3122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БІЛІМ САЛАСЫН ҚАРЖЫЛАНДЫРУ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0244188"/>
              </p:ext>
            </p:extLst>
          </p:nvPr>
        </p:nvGraphicFramePr>
        <p:xfrm>
          <a:off x="107505" y="605779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ЖИЫНТЫҚ ШЫҒЫСТАР КӨЛЕМІНІҢ СЕРПІНІ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64" y="4093100"/>
            <a:ext cx="5040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>
                <a:solidFill>
                  <a:prstClr val="black"/>
                </a:solidFill>
              </a:rPr>
              <a:t>2020 </a:t>
            </a:r>
            <a:r>
              <a:rPr lang="ru-RU" sz="1400" dirty="0" err="1">
                <a:solidFill>
                  <a:prstClr val="black"/>
                </a:solidFill>
              </a:rPr>
              <a:t>жылдың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нақтыланған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жоспары</a:t>
            </a:r>
            <a:r>
              <a:rPr lang="ru-RU" sz="1400" dirty="0">
                <a:solidFill>
                  <a:prstClr val="black"/>
                </a:solidFill>
              </a:rPr>
              <a:t> 2019 </a:t>
            </a:r>
            <a:r>
              <a:rPr lang="ru-RU" sz="1400" dirty="0" err="1">
                <a:solidFill>
                  <a:prstClr val="black"/>
                </a:solidFill>
              </a:rPr>
              <a:t>жылдың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бюджетіне</a:t>
            </a:r>
            <a:r>
              <a:rPr lang="ru-RU" sz="1400" dirty="0">
                <a:solidFill>
                  <a:prstClr val="black"/>
                </a:solidFill>
              </a:rPr>
              <a:t> 26,7% </a:t>
            </a:r>
            <a:r>
              <a:rPr lang="ru-RU" sz="1400" dirty="0" err="1">
                <a:solidFill>
                  <a:prstClr val="black"/>
                </a:solidFill>
              </a:rPr>
              <a:t>өсіммен</a:t>
            </a:r>
            <a:r>
              <a:rPr lang="ru-RU" sz="1400" dirty="0">
                <a:solidFill>
                  <a:prstClr val="black"/>
                </a:solidFill>
              </a:rPr>
              <a:t> 109,1 млрд. </a:t>
            </a:r>
            <a:r>
              <a:rPr lang="ru-RU" sz="1400" dirty="0" err="1">
                <a:solidFill>
                  <a:prstClr val="black"/>
                </a:solidFill>
              </a:rPr>
              <a:t>теңгені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құрады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оның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ішінде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қаржыландыру</a:t>
            </a:r>
            <a:r>
              <a:rPr lang="ru-RU" sz="1400" dirty="0" smtClean="0">
                <a:solidFill>
                  <a:prstClr val="black"/>
                </a:solidFill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ЖБ </a:t>
            </a:r>
            <a:r>
              <a:rPr lang="ru-RU" sz="1400" dirty="0" err="1">
                <a:solidFill>
                  <a:prstClr val="black"/>
                </a:solidFill>
              </a:rPr>
              <a:t>есебінен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оқушылар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контингентінің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өсуіне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байланысты</a:t>
            </a:r>
            <a:r>
              <a:rPr lang="ru-RU" sz="1400" dirty="0">
                <a:solidFill>
                  <a:prstClr val="black"/>
                </a:solidFill>
              </a:rPr>
              <a:t> 21,1% - </a:t>
            </a:r>
            <a:r>
              <a:rPr lang="ru-RU" sz="1400" dirty="0" err="1" smtClean="0">
                <a:solidFill>
                  <a:prstClr val="black"/>
                </a:solidFill>
              </a:rPr>
              <a:t>ға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79,3 млрд. </a:t>
            </a:r>
            <a:r>
              <a:rPr lang="ru-RU" sz="1400" dirty="0" err="1">
                <a:solidFill>
                  <a:prstClr val="black"/>
                </a:solidFill>
              </a:rPr>
              <a:t>теңгеге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дейін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өсті</a:t>
            </a:r>
            <a:r>
              <a:rPr lang="ru-RU" sz="140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 smtClean="0">
                <a:solidFill>
                  <a:prstClr val="black"/>
                </a:solidFill>
              </a:rPr>
              <a:t>трансферттер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есебінен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мұғалімдердің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жалақысын</a:t>
            </a:r>
            <a:r>
              <a:rPr lang="ru-RU" sz="1400" dirty="0">
                <a:solidFill>
                  <a:prstClr val="black"/>
                </a:solidFill>
              </a:rPr>
              <a:t> 25% - </a:t>
            </a:r>
            <a:r>
              <a:rPr lang="ru-RU" sz="1400" dirty="0" err="1">
                <a:solidFill>
                  <a:prstClr val="black"/>
                </a:solidFill>
              </a:rPr>
              <a:t>ға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арттыру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есебінен</a:t>
            </a:r>
            <a:r>
              <a:rPr lang="ru-RU" sz="1400" dirty="0">
                <a:solidFill>
                  <a:prstClr val="black"/>
                </a:solidFill>
              </a:rPr>
              <a:t> 44,4% - </a:t>
            </a:r>
            <a:r>
              <a:rPr lang="ru-RU" sz="1400" dirty="0" err="1">
                <a:solidFill>
                  <a:prstClr val="black"/>
                </a:solidFill>
              </a:rPr>
              <a:t>ға</a:t>
            </a:r>
            <a:r>
              <a:rPr lang="ru-RU" sz="1400" dirty="0">
                <a:solidFill>
                  <a:prstClr val="black"/>
                </a:solidFill>
              </a:rPr>
              <a:t> 29,7 млрд. </a:t>
            </a:r>
            <a:r>
              <a:rPr lang="ru-RU" sz="1400" dirty="0" err="1">
                <a:solidFill>
                  <a:prstClr val="black"/>
                </a:solidFill>
              </a:rPr>
              <a:t>теңгеге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дейін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өсті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57099"/>
            <a:ext cx="3490785" cy="1807805"/>
            <a:chOff x="5525717" y="1046531"/>
            <a:chExt cx="3490785" cy="170188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1964236186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7851016" y="1215802"/>
                <a:ext cx="1065848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25 292,4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51016" y="1675979"/>
                <a:ext cx="981399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17 262,7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1046531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>
                  <a:solidFill>
                    <a:prstClr val="black"/>
                  </a:solidFill>
                </a:rPr>
                <a:t>Мектепке</a:t>
              </a:r>
              <a:r>
                <a:rPr lang="ru-RU" sz="1400" dirty="0" smtClean="0">
                  <a:solidFill>
                    <a:prstClr val="black"/>
                  </a:solidFill>
                </a:rPr>
                <a:t> 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дейінгі</a:t>
              </a:r>
              <a:r>
                <a:rPr lang="ru-RU" sz="1400" dirty="0" smtClean="0">
                  <a:solidFill>
                    <a:prstClr val="black"/>
                  </a:solidFill>
                </a:rPr>
                <a:t> 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білім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508753"/>
            <a:ext cx="3488407" cy="1898643"/>
            <a:chOff x="5540040" y="2762935"/>
            <a:chExt cx="3488407" cy="170188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1721974045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7933786" y="1254473"/>
                <a:ext cx="941818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57 375,1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89032" y="1661547"/>
                <a:ext cx="1041789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47 179,4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762935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Орта 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білім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90593" y="4293096"/>
            <a:ext cx="3493765" cy="1915318"/>
            <a:chOff x="5520359" y="4540746"/>
            <a:chExt cx="3493765" cy="170188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563198" y="4794424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6" name="Диаграмма 25"/>
              <p:cNvGraphicFramePr/>
              <p:nvPr>
                <p:extLst>
                  <p:ext uri="{D42A27DB-BD31-4B8C-83A1-F6EECF244321}">
                    <p14:modId xmlns:p14="http://schemas.microsoft.com/office/powerpoint/2010/main" val="2701163098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7743283" y="1228412"/>
                <a:ext cx="789761" cy="27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9 676,6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82015" y="1672366"/>
                <a:ext cx="610214" cy="27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6 491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525717" y="4540746"/>
              <a:ext cx="3488407" cy="273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>
                  <a:solidFill>
                    <a:prstClr val="black"/>
                  </a:solidFill>
                </a:rPr>
                <a:t>ТжКО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2641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млн. </a:t>
            </a:r>
            <a:r>
              <a:rPr lang="ru-RU" sz="1100" dirty="0" err="1" smtClean="0">
                <a:solidFill>
                  <a:prstClr val="black"/>
                </a:solidFill>
              </a:rPr>
              <a:t>теңге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0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БІЛІМ САЛАСЫН ҚАРЖЫЛАНДЫРУ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372" y="377089"/>
            <a:ext cx="490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1F497D"/>
                </a:solidFill>
              </a:rPr>
              <a:t>БІЛІМ САЛАСЫНДАҒЫ ШЫҒЫСТАР</a:t>
            </a:r>
            <a:endParaRPr lang="ru-RU" sz="1400" b="1" i="1" dirty="0">
              <a:solidFill>
                <a:srgbClr val="1F497D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14274"/>
              </p:ext>
            </p:extLst>
          </p:nvPr>
        </p:nvGraphicFramePr>
        <p:xfrm>
          <a:off x="94866" y="669177"/>
          <a:ext cx="8954268" cy="5895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936104"/>
                <a:gridCol w="936104"/>
                <a:gridCol w="4993828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ШЫҒЫСТАРДЫҢ БАҒЫТЫ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нақтыланған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нақтыланған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нысыналы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мақсаты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БАРЛЫҒЫ: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86 069,2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100,4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08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Мектепке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дейінгі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17 262,7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292,5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344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бақшаға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44 904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орналастыруға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қарастырылған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47 179,4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375,1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Қаржыландыру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174 863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83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3 642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дарынды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мектебін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763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мүмкіндіктері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шектеулі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арнайы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түзету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мектеп-интернатын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мұғалімдердің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еңбекақысы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ғимараттарды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07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қосымша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749,8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078,1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қосымша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ұйымдарын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ғимараттарды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209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Оқулықтар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сатып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жеткізу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3 390,7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390,7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Оқулықтар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жұмыс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дәптерлерін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(1,10,11-сыныптар мен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оқу-әдістемелік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кешен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жаңартуға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қайта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басып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шығаруға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692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ТжКБ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ұйымдарында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жоғары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орындарында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мамандар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даярлау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7 134,6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10 444,3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8 538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студенті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11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колледжді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4 602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жеке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меншік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колледжге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орналастыру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жеке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колледждердің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тамақтану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өзге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жоғары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орындарында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711 студент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жалғастыруға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Гуманитарлық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колледж» МКҚК 200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студентті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оқытуға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15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Жетім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қамсыздандыру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оңалту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1 232,2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493,1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оңалту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орталықтарын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6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түзету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кабинеттерін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басқа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шығындар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89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үйін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,185 шт.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тамақтану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өзгелер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20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4008</Words>
  <Application>Microsoft Office PowerPoint</Application>
  <PresentationFormat>Экран (4:3)</PresentationFormat>
  <Paragraphs>796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Тема Office</vt:lpstr>
      <vt:lpstr>1_Тема Office</vt:lpstr>
      <vt:lpstr>2_Тема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Бабкин</dc:creator>
  <cp:lastModifiedBy>zh.bekmukhanbet</cp:lastModifiedBy>
  <cp:revision>355</cp:revision>
  <cp:lastPrinted>2020-05-15T03:59:56Z</cp:lastPrinted>
  <dcterms:created xsi:type="dcterms:W3CDTF">2020-01-17T05:11:11Z</dcterms:created>
  <dcterms:modified xsi:type="dcterms:W3CDTF">2020-05-15T04:23:34Z</dcterms:modified>
</cp:coreProperties>
</file>