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12192000" cy="6858000"/>
  <p:notesSz cx="6794500" cy="9931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18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289CB8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987" autoAdjust="0"/>
    <p:restoredTop sz="94660"/>
  </p:normalViewPr>
  <p:slideViewPr>
    <p:cSldViewPr snapToGrid="0">
      <p:cViewPr varScale="1">
        <p:scale>
          <a:sx n="87" d="100"/>
          <a:sy n="87" d="100"/>
        </p:scale>
        <p:origin x="-523" y="-91"/>
      </p:cViewPr>
      <p:guideLst>
        <p:guide orient="horz" pos="2818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D9E3A-8F6E-4873-884B-5730E7317365}" type="datetimeFigureOut">
              <a:rPr lang="en-US" smtClean="0"/>
              <a:pPr/>
              <a:t>2/28/2020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F9762-9AB7-4108-A6AB-F4A72DB9C0C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740420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D9E3A-8F6E-4873-884B-5730E7317365}" type="datetimeFigureOut">
              <a:rPr lang="en-US" smtClean="0"/>
              <a:pPr/>
              <a:t>2/28/2020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F9762-9AB7-4108-A6AB-F4A72DB9C0C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163923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D9E3A-8F6E-4873-884B-5730E7317365}" type="datetimeFigureOut">
              <a:rPr lang="en-US" smtClean="0"/>
              <a:pPr/>
              <a:t>2/28/2020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F9762-9AB7-4108-A6AB-F4A72DB9C0C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750106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D9E3A-8F6E-4873-884B-5730E7317365}" type="datetimeFigureOut">
              <a:rPr lang="en-US" smtClean="0"/>
              <a:pPr/>
              <a:t>2/28/2020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F9762-9AB7-4108-A6AB-F4A72DB9C0C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113727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D9E3A-8F6E-4873-884B-5730E7317365}" type="datetimeFigureOut">
              <a:rPr lang="en-US" smtClean="0"/>
              <a:pPr/>
              <a:t>2/28/2020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F9762-9AB7-4108-A6AB-F4A72DB9C0C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371703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D9E3A-8F6E-4873-884B-5730E7317365}" type="datetimeFigureOut">
              <a:rPr lang="en-US" smtClean="0"/>
              <a:pPr/>
              <a:t>2/28/2020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F9762-9AB7-4108-A6AB-F4A72DB9C0C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709799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D9E3A-8F6E-4873-884B-5730E7317365}" type="datetimeFigureOut">
              <a:rPr lang="en-US" smtClean="0"/>
              <a:pPr/>
              <a:t>2/28/2020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F9762-9AB7-4108-A6AB-F4A72DB9C0C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759199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D9E3A-8F6E-4873-884B-5730E7317365}" type="datetimeFigureOut">
              <a:rPr lang="en-US" smtClean="0"/>
              <a:pPr/>
              <a:t>2/28/2020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F9762-9AB7-4108-A6AB-F4A72DB9C0C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594846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D9E3A-8F6E-4873-884B-5730E7317365}" type="datetimeFigureOut">
              <a:rPr lang="en-US" smtClean="0"/>
              <a:pPr/>
              <a:t>2/28/2020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F9762-9AB7-4108-A6AB-F4A72DB9C0C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3270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D9E3A-8F6E-4873-884B-5730E7317365}" type="datetimeFigureOut">
              <a:rPr lang="en-US" smtClean="0"/>
              <a:pPr/>
              <a:t>2/28/2020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F9762-9AB7-4108-A6AB-F4A72DB9C0C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455799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D9E3A-8F6E-4873-884B-5730E7317365}" type="datetimeFigureOut">
              <a:rPr lang="en-US" smtClean="0"/>
              <a:pPr/>
              <a:t>2/28/2020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F9762-9AB7-4108-A6AB-F4A72DB9C0C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798231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6D9E3A-8F6E-4873-884B-5730E7317365}" type="datetimeFigureOut">
              <a:rPr lang="en-US" smtClean="0"/>
              <a:pPr/>
              <a:t>2/28/2020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DF9762-9AB7-4108-A6AB-F4A72DB9C0C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508911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6" descr="C:\Users\Администратор\Desktop\брифинг\111\послдний\2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192860"/>
            <a:ext cx="12192000" cy="66651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487481" y="179752"/>
            <a:ext cx="1091966" cy="20005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kk-KZ" sz="7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ӘЛЕУМЕТТІК КӨМЕК</a:t>
            </a:r>
            <a:endParaRPr lang="ru-RU" sz="7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959616" y="180338"/>
            <a:ext cx="2069797" cy="20005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kk-KZ" sz="7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МҮГЕДЕКТЕРДІ ОҢАЛТУ БАҒДАРЛАМАСЫ</a:t>
            </a:r>
            <a:endParaRPr lang="ru-RU" sz="7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2" name="Группа 21"/>
          <p:cNvGrpSpPr/>
          <p:nvPr/>
        </p:nvGrpSpPr>
        <p:grpSpPr>
          <a:xfrm>
            <a:off x="603859" y="1629295"/>
            <a:ext cx="10743014" cy="4871257"/>
            <a:chOff x="133187" y="475069"/>
            <a:chExt cx="4178839" cy="2062210"/>
          </a:xfrm>
        </p:grpSpPr>
        <p:sp>
          <p:nvSpPr>
            <p:cNvPr id="7" name="Прямоугольник 6"/>
            <p:cNvSpPr/>
            <p:nvPr/>
          </p:nvSpPr>
          <p:spPr>
            <a:xfrm>
              <a:off x="135446" y="476309"/>
              <a:ext cx="1787606" cy="279523"/>
            </a:xfrm>
            <a:prstGeom prst="rect">
              <a:avLst/>
            </a:prstGeom>
            <a:solidFill>
              <a:srgbClr val="2291AC"/>
            </a:solidFill>
            <a:ln>
              <a:solidFill>
                <a:schemeClr val="bg1"/>
              </a:solidFill>
            </a:ln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k-KZ" sz="1400" b="1" dirty="0">
                  <a:solidFill>
                    <a:srgbClr val="FFC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2019 жылы </a:t>
              </a:r>
              <a:r>
                <a:rPr lang="kk-KZ" sz="14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әр түрлі нысандағы әлеуметтік көмекті </a:t>
              </a:r>
              <a:r>
                <a:rPr lang="kk-KZ" sz="1400" b="1" dirty="0">
                  <a:solidFill>
                    <a:srgbClr val="FFC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450 мыңнан астам </a:t>
              </a:r>
              <a:r>
                <a:rPr lang="kk-KZ" sz="14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аз қамтылған азамат </a:t>
              </a:r>
              <a:r>
                <a:rPr lang="en-US" sz="14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              </a:t>
              </a:r>
              <a:r>
                <a:rPr lang="kk-KZ" sz="1400" b="1" dirty="0">
                  <a:solidFill>
                    <a:srgbClr val="FFC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39,5 млрд. теңгеге </a:t>
              </a:r>
              <a:r>
                <a:rPr lang="kk-KZ" sz="14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алды.</a:t>
              </a:r>
              <a:endParaRPr lang="ru-RU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8" name="Picture 2" descr="C:\Users\Public\Documents\Стенд для Акимата 2019\МОС\43498.jpg"/>
            <p:cNvPicPr>
              <a:picLocks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36340" y="912551"/>
              <a:ext cx="412308" cy="335126"/>
            </a:xfrm>
            <a:prstGeom prst="roundRect">
              <a:avLst>
                <a:gd name="adj" fmla="val 50000"/>
              </a:avLst>
            </a:prstGeom>
            <a:ln>
              <a:noFill/>
            </a:ln>
            <a:effectLst>
              <a:outerShdw blurRad="76200" dist="38100" dir="78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contrasting" dir="t">
                <a:rot lat="0" lon="0" rev="4200000"/>
              </a:lightRig>
            </a:scene3d>
            <a:sp3d prstMaterial="plastic">
              <a:bevelT w="381000" h="114300" prst="relaxedInset"/>
              <a:contourClr>
                <a:srgbClr val="969696"/>
              </a:contourClr>
            </a:sp3d>
          </p:spPr>
        </p:pic>
        <p:sp>
          <p:nvSpPr>
            <p:cNvPr id="9" name="Прямоугольник 8"/>
            <p:cNvSpPr/>
            <p:nvPr/>
          </p:nvSpPr>
          <p:spPr>
            <a:xfrm>
              <a:off x="133187" y="1425524"/>
              <a:ext cx="1787606" cy="513756"/>
            </a:xfrm>
            <a:prstGeom prst="rect">
              <a:avLst/>
            </a:prstGeom>
            <a:solidFill>
              <a:srgbClr val="2291AC"/>
            </a:solidFill>
            <a:ln>
              <a:solidFill>
                <a:schemeClr val="bg1"/>
              </a:solidFill>
            </a:ln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k-KZ" sz="14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- Жаңа форматтағы атаулы әлеуметтік көмекті</a:t>
              </a:r>
              <a:r>
                <a:rPr lang="en-US" sz="14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              </a:t>
              </a:r>
              <a:r>
                <a:rPr lang="kk-KZ" sz="14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kk-KZ" sz="1400" b="1" dirty="0">
                  <a:solidFill>
                    <a:srgbClr val="FFC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257 470 адам </a:t>
              </a:r>
              <a:r>
                <a:rPr lang="kk-KZ" sz="1400" b="1" dirty="0" smtClean="0">
                  <a:solidFill>
                    <a:srgbClr val="FFC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30,7 </a:t>
              </a:r>
              <a:r>
                <a:rPr lang="kk-KZ" sz="1400" b="1" dirty="0">
                  <a:solidFill>
                    <a:srgbClr val="FFC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млрд. теңге </a:t>
              </a:r>
              <a:r>
                <a:rPr lang="kk-KZ" sz="14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сомасына алды. Оның ішінде жұмыспен қамтудың белсенді шараларымен</a:t>
              </a:r>
              <a:r>
                <a:rPr lang="en-US" sz="14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kk-KZ" sz="1400" b="1" dirty="0">
                  <a:solidFill>
                    <a:srgbClr val="FFC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7 660 адам </a:t>
              </a:r>
              <a:r>
                <a:rPr lang="kk-KZ" sz="14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қамтылды.</a:t>
              </a:r>
              <a:endParaRPr lang="ru-RU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" name="Прямоугольник 9"/>
            <p:cNvSpPr/>
            <p:nvPr/>
          </p:nvSpPr>
          <p:spPr>
            <a:xfrm>
              <a:off x="135446" y="2096333"/>
              <a:ext cx="1787606" cy="367594"/>
            </a:xfrm>
            <a:prstGeom prst="rect">
              <a:avLst/>
            </a:prstGeom>
            <a:solidFill>
              <a:srgbClr val="2291AC"/>
            </a:solidFill>
            <a:ln>
              <a:solidFill>
                <a:schemeClr val="bg1"/>
              </a:solidFill>
            </a:ln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k-KZ" sz="14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- Жергілікті өкілетті органдардың шешімі бойынша </a:t>
              </a:r>
              <a:r>
                <a:rPr lang="kk-KZ" sz="1400" b="1" dirty="0">
                  <a:solidFill>
                    <a:srgbClr val="FFC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204 мыңнан астам </a:t>
              </a:r>
              <a:r>
                <a:rPr lang="kk-KZ" sz="14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азаматқа </a:t>
              </a:r>
              <a:r>
                <a:rPr lang="kk-KZ" sz="1400" b="1" dirty="0">
                  <a:solidFill>
                    <a:srgbClr val="FFC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3,5 млрд. теңге </a:t>
              </a:r>
              <a:r>
                <a:rPr lang="kk-KZ" sz="14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әлеуметтік көмек төленді.</a:t>
              </a:r>
              <a:endParaRPr lang="ru-RU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11" name="Picture 2" descr="C:\Users\Public\Documents\Стенд для Акимата 2019\МОС\картинки\logo.png"/>
            <p:cNvPicPr>
              <a:picLocks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235179" y="949421"/>
              <a:ext cx="412308" cy="335126"/>
            </a:xfrm>
            <a:prstGeom prst="roundRect">
              <a:avLst>
                <a:gd name="adj" fmla="val 45337"/>
              </a:avLst>
            </a:prstGeom>
            <a:ln>
              <a:noFill/>
            </a:ln>
            <a:effectLst>
              <a:outerShdw blurRad="76200" dist="38100" dir="78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contrasting" dir="t">
                <a:rot lat="0" lon="0" rev="4200000"/>
              </a:lightRig>
            </a:scene3d>
            <a:sp3d prstMaterial="plastic">
              <a:bevelT w="381000" h="114300" prst="relaxedInset"/>
              <a:contourClr>
                <a:srgbClr val="969696"/>
              </a:contourClr>
            </a:sp3d>
          </p:spPr>
        </p:pic>
        <p:pic>
          <p:nvPicPr>
            <p:cNvPr id="12" name="Picture 4" descr="C:\Users\Public\Documents\Стенд для Акимата 2019\МОС\картинки\Социальная-реабилитация-инвалидов.jpg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2235179" y="1486049"/>
              <a:ext cx="412308" cy="392068"/>
            </a:xfrm>
            <a:prstGeom prst="roundRect">
              <a:avLst>
                <a:gd name="adj" fmla="val 50000"/>
              </a:avLst>
            </a:prstGeom>
            <a:ln>
              <a:noFill/>
            </a:ln>
            <a:effectLst>
              <a:outerShdw blurRad="76200" dist="38100" dir="78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contrasting" dir="t">
                <a:rot lat="0" lon="0" rev="4200000"/>
              </a:lightRig>
            </a:scene3d>
            <a:sp3d prstMaterial="plastic">
              <a:bevelT w="381000" h="114300" prst="relaxedInset"/>
              <a:contourClr>
                <a:srgbClr val="969696"/>
              </a:contourClr>
            </a:sp3d>
          </p:spPr>
        </p:pic>
        <p:pic>
          <p:nvPicPr>
            <p:cNvPr id="13" name="Picture 5" descr="C:\Users\Public\Documents\Стенд для Акимата 2019\МОС\картинки\IMG_1148.jpg"/>
            <p:cNvPicPr>
              <a:picLocks noChangeArrowheads="1"/>
            </p:cNvPicPr>
            <p:nvPr/>
          </p:nvPicPr>
          <p:blipFill>
            <a:blip r:embed="rId6" cstate="print"/>
            <a:srcRect l="10783" r="28113" b="2892"/>
            <a:stretch>
              <a:fillRect/>
            </a:stretch>
          </p:blipFill>
          <p:spPr bwMode="auto">
            <a:xfrm>
              <a:off x="2228357" y="2091022"/>
              <a:ext cx="412308" cy="367594"/>
            </a:xfrm>
            <a:prstGeom prst="roundRect">
              <a:avLst>
                <a:gd name="adj" fmla="val 50000"/>
              </a:avLst>
            </a:prstGeom>
            <a:ln>
              <a:noFill/>
            </a:ln>
            <a:effectLst>
              <a:outerShdw blurRad="76200" dist="38100" dir="78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contrasting" dir="t">
                <a:rot lat="0" lon="0" rev="4200000"/>
              </a:lightRig>
            </a:scene3d>
            <a:sp3d prstMaterial="plastic">
              <a:bevelT w="381000" h="114300" prst="relaxedInset"/>
              <a:contourClr>
                <a:srgbClr val="969696"/>
              </a:contourClr>
            </a:sp3d>
          </p:spPr>
        </p:pic>
        <p:sp>
          <p:nvSpPr>
            <p:cNvPr id="14" name="Кольцо 13"/>
            <p:cNvSpPr/>
            <p:nvPr/>
          </p:nvSpPr>
          <p:spPr>
            <a:xfrm flipV="1">
              <a:off x="665852" y="827842"/>
              <a:ext cx="549744" cy="501261"/>
            </a:xfrm>
            <a:prstGeom prst="donut">
              <a:avLst>
                <a:gd name="adj" fmla="val 6057"/>
              </a:avLst>
            </a:prstGeom>
            <a:solidFill>
              <a:srgbClr val="2291AC">
                <a:alpha val="35000"/>
              </a:srgbClr>
            </a:solidFill>
            <a:ln>
              <a:solidFill>
                <a:srgbClr val="BBEBE0"/>
              </a:solidFill>
            </a:ln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5400">
                <a:solidFill>
                  <a:schemeClr val="tx1"/>
                </a:solidFill>
              </a:endParaRPr>
            </a:p>
          </p:txBody>
        </p:sp>
        <p:sp>
          <p:nvSpPr>
            <p:cNvPr id="15" name="Кольцо 14"/>
            <p:cNvSpPr/>
            <p:nvPr/>
          </p:nvSpPr>
          <p:spPr>
            <a:xfrm flipV="1">
              <a:off x="2157228" y="881176"/>
              <a:ext cx="549744" cy="478289"/>
            </a:xfrm>
            <a:prstGeom prst="donut">
              <a:avLst>
                <a:gd name="adj" fmla="val 6057"/>
              </a:avLst>
            </a:prstGeom>
            <a:solidFill>
              <a:srgbClr val="2291AC">
                <a:alpha val="35000"/>
              </a:srgbClr>
            </a:solidFill>
            <a:ln>
              <a:solidFill>
                <a:srgbClr val="BBEBE0"/>
              </a:solidFill>
            </a:ln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5400">
                <a:solidFill>
                  <a:schemeClr val="tx1"/>
                </a:solidFill>
              </a:endParaRPr>
            </a:p>
          </p:txBody>
        </p:sp>
        <p:sp>
          <p:nvSpPr>
            <p:cNvPr id="16" name="Прямоугольник 15"/>
            <p:cNvSpPr/>
            <p:nvPr/>
          </p:nvSpPr>
          <p:spPr>
            <a:xfrm>
              <a:off x="2802906" y="475069"/>
              <a:ext cx="1509120" cy="279523"/>
            </a:xfrm>
            <a:prstGeom prst="rect">
              <a:avLst/>
            </a:prstGeom>
            <a:solidFill>
              <a:srgbClr val="2291AC"/>
            </a:solidFill>
            <a:ln>
              <a:solidFill>
                <a:schemeClr val="bg1"/>
              </a:solidFill>
            </a:ln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k-KZ" sz="1400" b="1" dirty="0">
                  <a:solidFill>
                    <a:srgbClr val="FFC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2019 жылы 3,9 млрд. теңге </a:t>
              </a:r>
              <a:r>
                <a:rPr lang="kk-KZ" sz="14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бөлініп, </a:t>
              </a:r>
              <a:r>
                <a:rPr lang="kk-KZ" sz="1400" b="1" dirty="0">
                  <a:solidFill>
                    <a:srgbClr val="FFC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29 мың </a:t>
              </a:r>
              <a:r>
                <a:rPr lang="kk-KZ" sz="14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мүгедек оңалту құралдарымен қамтылды. Соның ішінде:</a:t>
              </a:r>
              <a:endParaRPr lang="ru-RU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7" name="Кольцо 16"/>
            <p:cNvSpPr/>
            <p:nvPr/>
          </p:nvSpPr>
          <p:spPr>
            <a:xfrm flipV="1">
              <a:off x="2167292" y="1428304"/>
              <a:ext cx="549744" cy="510976"/>
            </a:xfrm>
            <a:prstGeom prst="donut">
              <a:avLst>
                <a:gd name="adj" fmla="val 6057"/>
              </a:avLst>
            </a:prstGeom>
            <a:solidFill>
              <a:srgbClr val="2291AC">
                <a:alpha val="35000"/>
              </a:srgbClr>
            </a:solidFill>
            <a:ln>
              <a:solidFill>
                <a:srgbClr val="BBEBE0"/>
              </a:solidFill>
            </a:ln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5400">
                <a:solidFill>
                  <a:schemeClr val="tx1"/>
                </a:solidFill>
              </a:endParaRPr>
            </a:p>
          </p:txBody>
        </p:sp>
        <p:sp>
          <p:nvSpPr>
            <p:cNvPr id="18" name="Кольцо 17"/>
            <p:cNvSpPr/>
            <p:nvPr/>
          </p:nvSpPr>
          <p:spPr>
            <a:xfrm flipV="1">
              <a:off x="2157228" y="2014374"/>
              <a:ext cx="549744" cy="522905"/>
            </a:xfrm>
            <a:prstGeom prst="donut">
              <a:avLst>
                <a:gd name="adj" fmla="val 6057"/>
              </a:avLst>
            </a:prstGeom>
            <a:solidFill>
              <a:srgbClr val="2291AC">
                <a:alpha val="35000"/>
              </a:srgbClr>
            </a:solidFill>
            <a:ln>
              <a:solidFill>
                <a:srgbClr val="BBEBE0"/>
              </a:solidFill>
            </a:ln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5400">
                <a:solidFill>
                  <a:schemeClr val="tx1"/>
                </a:solidFill>
              </a:endParaRPr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2802906" y="922263"/>
              <a:ext cx="1507586" cy="367594"/>
            </a:xfrm>
            <a:prstGeom prst="rect">
              <a:avLst/>
            </a:prstGeom>
            <a:solidFill>
              <a:srgbClr val="2291AC"/>
            </a:solidFill>
            <a:ln>
              <a:solidFill>
                <a:schemeClr val="bg1"/>
              </a:solidFill>
            </a:ln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k-KZ" sz="14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Санаторлық-курортық емделуге </a:t>
              </a:r>
            </a:p>
            <a:p>
              <a:pPr algn="ctr"/>
              <a:r>
                <a:rPr lang="kk-KZ" sz="1400" b="1" dirty="0">
                  <a:solidFill>
                    <a:srgbClr val="FFC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513 млн. теңге </a:t>
              </a:r>
              <a:r>
                <a:rPr lang="kk-KZ" sz="14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бөлініп, </a:t>
              </a:r>
              <a:r>
                <a:rPr lang="kk-KZ" sz="1400" b="1" dirty="0">
                  <a:solidFill>
                    <a:srgbClr val="FFC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5450 адам </a:t>
              </a:r>
              <a:r>
                <a:rPr lang="kk-KZ" sz="14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қамтылды.</a:t>
              </a:r>
              <a:endParaRPr lang="ru-RU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2802906" y="1508252"/>
              <a:ext cx="1507586" cy="367594"/>
            </a:xfrm>
            <a:prstGeom prst="rect">
              <a:avLst/>
            </a:prstGeom>
            <a:solidFill>
              <a:srgbClr val="2291AC"/>
            </a:solidFill>
            <a:ln>
              <a:solidFill>
                <a:schemeClr val="bg1"/>
              </a:solidFill>
            </a:ln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k-KZ" sz="14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Техникалық қозғалу құралдарымен </a:t>
              </a:r>
              <a:r>
                <a:rPr lang="en-US" sz="14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                         </a:t>
              </a:r>
              <a:r>
                <a:rPr lang="kk-KZ" sz="14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– </a:t>
              </a:r>
              <a:r>
                <a:rPr lang="kk-KZ" sz="1400" b="1" dirty="0">
                  <a:solidFill>
                    <a:srgbClr val="FFC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1 350 адам </a:t>
              </a:r>
              <a:r>
                <a:rPr lang="kk-KZ" sz="14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қамтылды, </a:t>
              </a:r>
              <a:r>
                <a:rPr lang="en-US" sz="14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                                   </a:t>
              </a:r>
              <a:r>
                <a:rPr lang="kk-KZ" sz="1400" b="1" dirty="0">
                  <a:solidFill>
                    <a:srgbClr val="FFC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140,6 млн. теңге </a:t>
              </a:r>
              <a:r>
                <a:rPr lang="kk-KZ" sz="14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бөлінді.</a:t>
              </a:r>
              <a:endParaRPr lang="ru-RU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2802906" y="2094241"/>
              <a:ext cx="1507586" cy="367594"/>
            </a:xfrm>
            <a:prstGeom prst="rect">
              <a:avLst/>
            </a:prstGeom>
            <a:solidFill>
              <a:srgbClr val="2291AC"/>
            </a:solidFill>
            <a:ln>
              <a:solidFill>
                <a:schemeClr val="bg1"/>
              </a:solidFill>
            </a:ln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k-KZ" sz="14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Протездік-ортопедиялық көмекпен </a:t>
              </a:r>
              <a:r>
                <a:rPr lang="en-US" sz="14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                  </a:t>
              </a:r>
              <a:r>
                <a:rPr lang="kk-KZ" sz="1400" b="1" dirty="0">
                  <a:solidFill>
                    <a:srgbClr val="FFC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5 100 бұйыммен </a:t>
              </a:r>
              <a:r>
                <a:rPr lang="kk-KZ" sz="14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қамтылды, </a:t>
              </a:r>
              <a:r>
                <a:rPr lang="en-US" sz="14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                  </a:t>
              </a:r>
              <a:r>
                <a:rPr lang="kk-KZ" sz="1400" b="1" dirty="0">
                  <a:solidFill>
                    <a:srgbClr val="FFC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290,3 млн. теңге </a:t>
              </a:r>
              <a:r>
                <a:rPr lang="kk-KZ" sz="14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бөлінді.</a:t>
              </a:r>
              <a:endParaRPr lang="ru-RU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23" name="Прямоугольник 22"/>
          <p:cNvSpPr/>
          <p:nvPr/>
        </p:nvSpPr>
        <p:spPr>
          <a:xfrm>
            <a:off x="1550409" y="1250574"/>
            <a:ext cx="225895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kk-KZ" sz="16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ӘЛЕУМЕТТІК КӨМЕК</a:t>
            </a:r>
            <a:endParaRPr lang="ru-RU" sz="16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7170707" y="1233230"/>
            <a:ext cx="446872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kk-KZ" sz="16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МҮГЕДЕКТЕРДІ ОҢАЛТУ БАҒДАРЛАМАСЫ</a:t>
            </a:r>
            <a:endParaRPr lang="ru-RU" sz="16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487481" y="494652"/>
            <a:ext cx="100113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МЕМЛЕКЕТТІК  ҚОЛДАУ ШАРАЛАРЫ</a:t>
            </a:r>
            <a:endParaRPr lang="ru-RU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45108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135</Words>
  <Application>Microsoft Office PowerPoint</Application>
  <PresentationFormat>Произвольный</PresentationFormat>
  <Paragraphs>13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Игорь</dc:creator>
  <cp:lastModifiedBy>юзер</cp:lastModifiedBy>
  <cp:revision>17</cp:revision>
  <cp:lastPrinted>2020-02-12T06:32:32Z</cp:lastPrinted>
  <dcterms:created xsi:type="dcterms:W3CDTF">2020-02-10T05:20:43Z</dcterms:created>
  <dcterms:modified xsi:type="dcterms:W3CDTF">2020-02-28T07:09:10Z</dcterms:modified>
</cp:coreProperties>
</file>