
<file path=[Content_Types].xml><?xml version="1.0" encoding="utf-8"?>
<Types xmlns="http://schemas.openxmlformats.org/package/2006/content-types"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63" r:id="rId4"/>
    <p:sldId id="261" r:id="rId5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02489181400881"/>
          <c:y val="0.0508848573836347"/>
          <c:w val="0.989751098096633"/>
          <c:h val="0.59513274336283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explosion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elete val="1"/>
          </c:dLbls>
          <c:cat>
            <c:strRef>
              <c:f>Sheet1!$B$1:$H$1</c:f>
              <c:strCache>
                <c:ptCount val="7"/>
                <c:pt idx="0">
                  <c:v>1 кв</c:v>
                </c:pt>
                <c:pt idx="1">
                  <c:v>2 кв</c:v>
                </c:pt>
              </c:strCache>
            </c:strRef>
          </c:cat>
          <c:val>
            <c:numRef>
              <c:f>Sheet1!$B$2:$F$2</c:f>
              <c:numCache>
                <c:formatCode>#,000%</c:formatCode>
                <c:ptCount val="5"/>
                <c:pt idx="0">
                  <c:v>0.001</c:v>
                </c:pt>
                <c:pt idx="1">
                  <c:v>0.999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8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ru-RU"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latin typeface="+mj-lt"/>
              </a:rPr>
              <a:t> Расходная</a:t>
            </a:r>
            <a:r>
              <a:rPr lang="ru-RU" sz="1800" baseline="0" dirty="0" smtClean="0">
                <a:latin typeface="+mj-lt"/>
              </a:rPr>
              <a:t> часть бюджета </a:t>
            </a:r>
            <a:r>
              <a:rPr lang="ru-RU" sz="1800" dirty="0" smtClean="0">
                <a:latin typeface="+mj-lt"/>
              </a:rPr>
              <a:t>ГУ «Аппарат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акима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Байшегирского</a:t>
            </a:r>
            <a:r>
              <a:rPr lang="ru-RU" sz="1800" baseline="0" dirty="0" smtClean="0">
                <a:latin typeface="+mj-lt"/>
              </a:rPr>
              <a:t> сельского округа</a:t>
            </a:r>
            <a:r>
              <a:rPr lang="ru-RU" sz="1800" dirty="0" smtClean="0">
                <a:latin typeface="+mj-lt"/>
              </a:rPr>
              <a:t>  </a:t>
            </a:r>
            <a:r>
              <a:rPr lang="ru-RU" sz="1800" dirty="0" err="1" smtClean="0">
                <a:latin typeface="+mj-lt"/>
              </a:rPr>
              <a:t>Каратальскогорайона</a:t>
            </a:r>
            <a:r>
              <a:rPr lang="ru-RU" sz="1800" dirty="0" smtClean="0">
                <a:latin typeface="+mj-lt"/>
              </a:rPr>
              <a:t>» на 2019-2021 годы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16946391489071"/>
          <c:y val="0.013033474014803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95453526383554"/>
          <c:y val="0.11210467020468"/>
          <c:w val="0.900116902000893"/>
          <c:h val="0.817274219732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24605</c:v>
                </c:pt>
                <c:pt idx="1">
                  <c:v>18326</c:v>
                </c:pt>
                <c:pt idx="2">
                  <c:v>21832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761824"/>
        <c:axId val="380762216"/>
      </c:barChart>
      <c:catAx>
        <c:axId val="380761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380762216"/>
        <c:crosses val="autoZero"/>
        <c:auto val="1"/>
        <c:lblAlgn val="ctr"/>
        <c:lblOffset val="100"/>
        <c:noMultiLvlLbl val="0"/>
      </c:catAx>
      <c:valAx>
        <c:axId val="380762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380761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lang="ru-RU" sz="1800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F071E-22C3-4A79-B13E-1373D98FAA3A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9A291-0A4B-422C-AF61-F51410E00997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125" indent="-28702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85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090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830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793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67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80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588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7713"/>
            <a:ext cx="4968875" cy="3727450"/>
          </a:xfrm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46185" y="930276"/>
            <a:ext cx="8212015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185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1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4185" y="2060848"/>
            <a:ext cx="860981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местного бюджета </a:t>
            </a:r>
            <a:endParaRPr lang="ru-RU" sz="3200" i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ГУ </a:t>
            </a:r>
            <a:r>
              <a:rPr lang="en-US" sz="320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 акима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Байшегирского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округа Каратальского района</a:t>
            </a:r>
            <a:r>
              <a:rPr lang="en-US" sz="320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200" i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1 ноября 2019 года</a:t>
            </a:r>
            <a:endParaRPr lang="en-US" sz="3200" i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“Гражданский бюджет”</a:t>
            </a:r>
            <a:endParaRPr lang="ru-RU" sz="320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295446" y="1814169"/>
          <a:ext cx="6742235" cy="446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5231893" y="2012168"/>
            <a:ext cx="2127006" cy="432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None/>
            </a:pPr>
            <a:r>
              <a:rPr lang="en-US" sz="1110" dirty="0">
                <a:latin typeface="+mj-lt"/>
              </a:rPr>
              <a:t>На содержание аппарата </a:t>
            </a:r>
            <a:r>
              <a:rPr lang="en-US" sz="1110" dirty="0" smtClean="0">
                <a:latin typeface="+mj-lt"/>
              </a:rPr>
              <a:t>17050 </a:t>
            </a:r>
            <a:r>
              <a:rPr lang="en-US" sz="1110" b="1" i="1" dirty="0" smtClean="0">
                <a:latin typeface="+mj-lt"/>
              </a:rPr>
              <a:t>тысяч </a:t>
            </a:r>
            <a:r>
              <a:rPr lang="en-US" sz="1110" b="1" i="1" dirty="0">
                <a:latin typeface="+mj-lt"/>
              </a:rPr>
              <a:t>тенге </a:t>
            </a:r>
            <a:r>
              <a:rPr lang="" altLang="en-US" sz="1110" b="1" i="1" dirty="0">
                <a:latin typeface="+mj-lt"/>
              </a:rPr>
              <a:t>99,9</a:t>
            </a:r>
            <a:r>
              <a:rPr lang="en-US" sz="1110" b="1" i="1" dirty="0" smtClean="0">
                <a:latin typeface="+mj-lt"/>
              </a:rPr>
              <a:t>%</a:t>
            </a:r>
            <a:endParaRPr lang="ru-RU" sz="1110" b="1" i="1" dirty="0">
              <a:latin typeface="+mj-lt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248554" y="437899"/>
            <a:ext cx="7378166" cy="60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sz="1660" b="1" dirty="0">
                <a:latin typeface="+mj-lt"/>
              </a:rPr>
              <a:t>Удельный вес бюджета на 2019 год ГУ “</a:t>
            </a:r>
            <a:r>
              <a:rPr lang="en-US" sz="1475" b="1" dirty="0">
                <a:latin typeface="+mj-lt"/>
              </a:rPr>
              <a:t>Аппарат акима </a:t>
            </a:r>
            <a:r>
              <a:rPr lang="en-US" sz="1475" b="1" dirty="0" smtClean="0">
                <a:latin typeface="+mj-lt"/>
              </a:rPr>
              <a:t>Байшегирского </a:t>
            </a:r>
            <a:r>
              <a:rPr lang="en-US" sz="1475" b="1" dirty="0">
                <a:latin typeface="+mj-lt"/>
              </a:rPr>
              <a:t>сельского округа</a:t>
            </a:r>
            <a:r>
              <a:rPr lang="en-US" sz="1290" b="1" dirty="0">
                <a:latin typeface="+mj-lt"/>
              </a:rPr>
              <a:t> </a:t>
            </a:r>
            <a:r>
              <a:rPr lang="en-US" sz="1660" b="1" dirty="0" smtClean="0">
                <a:latin typeface="+mj-lt"/>
              </a:rPr>
              <a:t>Каратальского </a:t>
            </a:r>
            <a:r>
              <a:rPr lang="en-US" sz="1660" b="1" dirty="0">
                <a:latin typeface="+mj-lt"/>
              </a:rPr>
              <a:t>района”. Всего – </a:t>
            </a:r>
            <a:r>
              <a:rPr lang="en-US" sz="1660" b="1" dirty="0" smtClean="0">
                <a:latin typeface="+mj-lt"/>
              </a:rPr>
              <a:t>17450</a:t>
            </a:r>
            <a:r>
              <a:rPr lang="en-US" sz="1660" b="1" dirty="0" smtClean="0">
                <a:latin typeface="+mj-lt"/>
              </a:rPr>
              <a:t> </a:t>
            </a:r>
            <a:r>
              <a:rPr lang="en-US" sz="1660" b="1" dirty="0">
                <a:latin typeface="+mj-lt"/>
              </a:rPr>
              <a:t>тысяч тенге</a:t>
            </a:r>
            <a:endParaRPr lang="ru-RU" sz="1660" b="1" dirty="0">
              <a:latin typeface="+mj-lt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3419872" y="5229200"/>
            <a:ext cx="2060537" cy="831397"/>
          </a:xfrm>
          <a:prstGeom prst="wedgeRoundRectCallout">
            <a:avLst>
              <a:gd name="adj1" fmla="val 18330"/>
              <a:gd name="adj2" fmla="val -14115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rtlCol="0" anchor="t" anchorCtr="0" compatLnSpc="1"/>
          <a:lstStyle/>
          <a:p>
            <a:pPr defTabSz="84391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10" dirty="0" smtClean="0">
                <a:latin typeface="+mj-lt"/>
              </a:rPr>
              <a:t>Капитальные расходы </a:t>
            </a:r>
            <a:endParaRPr lang="en-US" sz="1110" dirty="0" smtClean="0">
              <a:latin typeface="+mj-lt"/>
            </a:endParaRPr>
          </a:p>
          <a:p>
            <a:pPr defTabSz="84391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10" dirty="0" smtClean="0">
                <a:latin typeface="+mj-lt"/>
              </a:rPr>
              <a:t>государственного органа</a:t>
            </a:r>
            <a:endParaRPr lang="ru-RU" sz="1110" dirty="0">
              <a:latin typeface="+mj-lt"/>
            </a:endParaRPr>
          </a:p>
          <a:p>
            <a:pPr defTabSz="84391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10" dirty="0" smtClean="0">
                <a:latin typeface="+mj-lt"/>
              </a:rPr>
              <a:t>400 </a:t>
            </a:r>
            <a:r>
              <a:rPr lang="ru-RU" sz="1110" dirty="0">
                <a:latin typeface="+mj-lt"/>
              </a:rPr>
              <a:t>тысяч тенге </a:t>
            </a:r>
            <a:r>
              <a:rPr lang="" altLang="ru-RU" sz="1110" dirty="0">
                <a:latin typeface="+mj-lt"/>
              </a:rPr>
              <a:t>0,10</a:t>
            </a:r>
            <a:r>
              <a:rPr lang="ru-RU" sz="1110" dirty="0">
                <a:latin typeface="+mj-lt"/>
              </a:rPr>
              <a:t>%</a:t>
            </a:r>
            <a:endParaRPr lang="ru-RU" sz="111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82566" y="438151"/>
            <a:ext cx="7177454" cy="60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1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660" b="1" dirty="0">
                <a:latin typeface="+mj-lt"/>
                <a:cs typeface="Arial" panose="020B0604020202020204" pitchFamily="34" charset="0"/>
              </a:rPr>
              <a:t>Бюджет ГУ </a:t>
            </a:r>
            <a:r>
              <a:rPr lang="en-US" sz="1290" b="1" dirty="0">
                <a:latin typeface="+mj-lt"/>
              </a:rPr>
              <a:t>“Аппарат </a:t>
            </a:r>
            <a:r>
              <a:rPr lang="en-US" sz="1290" b="1" dirty="0" smtClean="0">
                <a:latin typeface="+mj-lt"/>
              </a:rPr>
              <a:t>акима </a:t>
            </a:r>
            <a:r>
              <a:rPr lang="en-US" sz="1290" b="1" dirty="0" smtClean="0">
                <a:latin typeface="+mj-lt"/>
              </a:rPr>
              <a:t>Байшегирского </a:t>
            </a:r>
            <a:r>
              <a:rPr lang="en-US" sz="1290" b="1" dirty="0">
                <a:latin typeface="+mj-lt"/>
              </a:rPr>
              <a:t>сельского округа </a:t>
            </a:r>
            <a:r>
              <a:rPr lang="en-US" sz="1290" b="1" dirty="0" smtClean="0">
                <a:latin typeface="+mj-lt"/>
              </a:rPr>
              <a:t>Каратальского </a:t>
            </a:r>
            <a:r>
              <a:rPr lang="en-US" sz="1290" b="1" dirty="0">
                <a:latin typeface="+mj-lt"/>
              </a:rPr>
              <a:t>района</a:t>
            </a:r>
            <a:r>
              <a:rPr lang="en-US" sz="1660" b="1" dirty="0">
                <a:latin typeface="+mj-lt"/>
                <a:cs typeface="Arial" panose="020B0604020202020204" pitchFamily="34" charset="0"/>
              </a:rPr>
              <a:t>” на </a:t>
            </a:r>
            <a:endParaRPr lang="en-US" sz="1660" b="1" dirty="0" smtClean="0">
              <a:latin typeface="+mj-lt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660" b="1" dirty="0" smtClean="0">
                <a:latin typeface="+mj-lt"/>
                <a:cs typeface="Arial" panose="020B0604020202020204" pitchFamily="34" charset="0"/>
              </a:rPr>
              <a:t>2019 </a:t>
            </a:r>
            <a:r>
              <a:rPr lang="en-US" sz="1660" b="1" dirty="0">
                <a:latin typeface="+mj-lt"/>
                <a:cs typeface="Arial" panose="020B0604020202020204" pitchFamily="34" charset="0"/>
              </a:rPr>
              <a:t>год</a:t>
            </a:r>
            <a:endParaRPr lang="ru-RU" sz="166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</p:nvPr>
        </p:nvGraphicFramePr>
        <p:xfrm>
          <a:off x="0" y="2166092"/>
          <a:ext cx="9144001" cy="3903780"/>
        </p:xfrm>
        <a:graphic>
          <a:graphicData uri="http://schemas.openxmlformats.org/drawingml/2006/table">
            <a:tbl>
              <a:tblPr/>
              <a:tblGrid>
                <a:gridCol w="5502565"/>
                <a:gridCol w="1129605"/>
                <a:gridCol w="1254850"/>
                <a:gridCol w="1256981"/>
              </a:tblGrid>
              <a:tr h="554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4406" marR="84406" marT="42196" marB="4219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4406" marR="84406" marT="42196" marB="42196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тысяч тенге</a:t>
                      </a:r>
                      <a:endParaRPr kumimoji="0" lang="ru-RU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4406" marR="84406" marT="42196" marB="42196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87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Наименование программы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2019 год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2020 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447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ВСЕГО: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17450</a:t>
                      </a:r>
                      <a:endParaRPr kumimoji="0" lang="ru-RU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 smtClean="0">
                          <a:effectLst/>
                          <a:latin typeface="+mj-lt"/>
                        </a:rPr>
                        <a:t>18303</a:t>
                      </a:r>
                      <a:endParaRPr lang="ru-RU" sz="13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19198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088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Услуги по обеспечению деятельности</a:t>
                      </a:r>
                      <a:endParaRPr lang="ru-RU" sz="13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акима района в городе, города районного значения, поселка, села, сельского округа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 smtClean="0">
                          <a:effectLst/>
                          <a:latin typeface="+mj-lt"/>
                        </a:rPr>
                        <a:t>17050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 smtClean="0">
                          <a:effectLst/>
                          <a:latin typeface="+mj-lt"/>
                        </a:rPr>
                        <a:t>17903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 smtClean="0">
                          <a:effectLst/>
                          <a:latin typeface="+mj-lt"/>
                        </a:rPr>
                        <a:t>18798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369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Капитальные расходы государственного органа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 smtClean="0">
                          <a:effectLst/>
                          <a:latin typeface="+mj-lt"/>
                        </a:rPr>
                        <a:t>400</a:t>
                      </a:r>
                      <a:endParaRPr lang="en-US" sz="13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 smtClean="0">
                          <a:effectLst/>
                          <a:latin typeface="+mj-lt"/>
                        </a:rPr>
                        <a:t>400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+mj-lt"/>
                        </a:rPr>
                        <a:t>400</a:t>
                      </a:r>
                      <a:endParaRPr lang="en-US" sz="1300" dirty="0" smtClean="0"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56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регионов государственного органа</a:t>
                      </a:r>
                      <a:endParaRPr kumimoji="0" lang="ru-RU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300" dirty="0"/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7895492" y="263770"/>
            <a:ext cx="1248508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1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66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608" y="1434932"/>
            <a:ext cx="1437291" cy="930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</p:nvPr>
        </p:nvGraphicFramePr>
        <p:xfrm>
          <a:off x="251520" y="2166091"/>
          <a:ext cx="8646295" cy="3522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396" y="1235526"/>
            <a:ext cx="1462316" cy="731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784</Words>
  <Application>WPS Presentation</Application>
  <PresentationFormat>Экран (4:3)</PresentationFormat>
  <Paragraphs>62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Tahoma</vt:lpstr>
      <vt:lpstr>Microsoft YaHei</vt:lpstr>
      <vt:lpstr/>
      <vt:lpstr>Arial Unicode MS</vt:lpstr>
      <vt:lpstr>Calibri</vt:lpstr>
      <vt:lpstr>Segoe Print</vt:lpstr>
      <vt:lpstr>Тема Office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13</cp:revision>
  <dcterms:created xsi:type="dcterms:W3CDTF">2019-11-01T12:54:00Z</dcterms:created>
  <dcterms:modified xsi:type="dcterms:W3CDTF">2019-11-13T11:53:41Z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1049-11.2.0.8942</vt:lpwstr>
  </property>
</Properties>
</file>