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4" y="584124"/>
            <a:ext cx="10229325" cy="3329581"/>
          </a:xfrm>
        </p:spPr>
        <p:txBody>
          <a:bodyPr/>
          <a:lstStyle/>
          <a:p>
            <a:pPr algn="ctr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Гражданский бюджет                               ГУ «Отдел финансов города Аксу»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7485" y="5477747"/>
            <a:ext cx="8825658" cy="861420"/>
          </a:xfrm>
        </p:spPr>
        <p:txBody>
          <a:bodyPr/>
          <a:lstStyle/>
          <a:p>
            <a:endParaRPr lang="ru-RU" dirty="0"/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 Бюджета на 2021-2023 годы</a:t>
            </a:r>
          </a:p>
        </p:txBody>
      </p:sp>
    </p:spTree>
    <p:extLst>
      <p:ext uri="{BB962C8B-B14F-4D97-AF65-F5344CB8AC3E}">
        <p14:creationId xmlns:p14="http://schemas.microsoft.com/office/powerpoint/2010/main" val="1783202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0694"/>
              </p:ext>
            </p:extLst>
          </p:nvPr>
        </p:nvGraphicFramePr>
        <p:xfrm>
          <a:off x="41946" y="838711"/>
          <a:ext cx="12108107" cy="257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6.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Обслуживание долга  местных исполнительных  органов по выплате вознаграждений и иных платежей по займам из областного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409321"/>
            <a:ext cx="121919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Эффективное  обслуживание и своевременный  возврат вознаграждения по бюджетным кредитам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Реализация мер социальной поддержки специалистов социальной сферы сельских населенных пунктов, проведение ремонта общего имущества объектов  кондоминиума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912482"/>
              </p:ext>
            </p:extLst>
          </p:nvPr>
        </p:nvGraphicFramePr>
        <p:xfrm>
          <a:off x="-6" y="5085372"/>
          <a:ext cx="12192004" cy="177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 своевременного погашения основного долга  и выплаты вознаграждений  по кредитам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тысяч тенге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60,7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60,7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60,7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24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251951"/>
              </p:ext>
            </p:extLst>
          </p:nvPr>
        </p:nvGraphicFramePr>
        <p:xfrm>
          <a:off x="41946" y="838711"/>
          <a:ext cx="12108107" cy="257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7.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Целевые текущие  трансферты из нижестоящего бюджета на компенсацию потерь вышестоящего бюджета в связи с изменением в законодательства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6 728,2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6 822,1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7 044,1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6 728,2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6 822,1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7 044,1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409321"/>
            <a:ext cx="121919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районов, городов области и областных администраторов бюджетных программ по которым обеспечивается поступления целевых текущих трансфертов в республиканский бюджет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Своевременное перечисление целевых текущих трансфертов из областного бюджета в республиканский бюджет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499787"/>
              </p:ext>
            </p:extLst>
          </p:nvPr>
        </p:nvGraphicFramePr>
        <p:xfrm>
          <a:off x="-6" y="5085372"/>
          <a:ext cx="12192004" cy="289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районов, городов области и областных администраторов бюджетных программ по которым обеспечивается поступления целевых текущих трансфертов в республиканский бюджет</a:t>
                      </a:r>
                    </a:p>
                    <a:p>
                      <a:pPr marL="12700" algn="ctr">
                        <a:spcAft>
                          <a:spcPts val="100"/>
                        </a:spcAft>
                      </a:pP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97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5676287"/>
              </p:ext>
            </p:extLst>
          </p:nvPr>
        </p:nvGraphicFramePr>
        <p:xfrm>
          <a:off x="41946" y="838711"/>
          <a:ext cx="12108107" cy="2124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8.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Субвенция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316,4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468,9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382,6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361,5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348,5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Субвенции из районного (города областного значения)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316,4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468,9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382,6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361,5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348,5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409321"/>
            <a:ext cx="1219199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поступлений в поселковый бюджет  всей суммы субвенции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Исполнение финансовых обязательств путем выплаты субвенции в поселковый бюджет.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894270"/>
              </p:ext>
            </p:extLst>
          </p:nvPr>
        </p:nvGraphicFramePr>
        <p:xfrm>
          <a:off x="-6" y="5085372"/>
          <a:ext cx="12192004" cy="177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Субвенции  сельским округам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56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2730" y="2758889"/>
            <a:ext cx="11237976" cy="634804"/>
          </a:xfrm>
        </p:spPr>
        <p:txBody>
          <a:bodyPr/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Вашему вниманию представлен проект Гражданского бюджета                       ГУ «Отдел финансов города Аксу» на 2021-2023 годы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6111" y="210312"/>
            <a:ext cx="9404723" cy="865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Уважаемые жители города!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0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3180" y="1963099"/>
            <a:ext cx="11237976" cy="4035275"/>
          </a:xfrm>
        </p:spPr>
        <p:txBody>
          <a:bodyPr/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Основные функции государственного органа: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ведение бухгалтерского учета и отчетности по исполнению местного бюджета города Аксу;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координация и анализ исполнения местного бюджета города Аксу, мониторинг своевременного и эффективного использования бюджетных средств администраторами бюджетных программ города, исполнение местных бюджетных программ;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осуществление мониторинга и ведение сводной отчетности по государственным закупкам города;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городским коммунальным имуществом, если иное не предусмотрено законами Республики Казахстан, осуществление мер по его защите;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оказание государственной услуги «Постановка на учет и очередность граждан, нуждающихся в жилище из государственного жилищного фонда»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оказание государственной услуги «Приватизация жилищ из государственного жилищного фонда».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96803" y="2188306"/>
            <a:ext cx="350377" cy="264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310606" y="4100026"/>
            <a:ext cx="350377" cy="264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96803" y="941915"/>
            <a:ext cx="350377" cy="27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10606" y="3144166"/>
            <a:ext cx="350377" cy="264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E152CC5-D226-4356-B4D9-A8F918E35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03" y="319427"/>
            <a:ext cx="377985" cy="329213"/>
          </a:xfrm>
          <a:prstGeom prst="rect">
            <a:avLst/>
          </a:prstGeom>
        </p:spPr>
      </p:pic>
      <p:sp>
        <p:nvSpPr>
          <p:cNvPr id="8" name="Стрелка вправо 4">
            <a:extLst>
              <a:ext uri="{FF2B5EF4-FFF2-40B4-BE49-F238E27FC236}">
                <a16:creationId xmlns:a16="http://schemas.microsoft.com/office/drawing/2014/main" xmlns="" id="{2E944A44-BF32-4F63-9C84-266A668EC1F7}"/>
              </a:ext>
            </a:extLst>
          </p:cNvPr>
          <p:cNvSpPr/>
          <p:nvPr/>
        </p:nvSpPr>
        <p:spPr>
          <a:xfrm>
            <a:off x="283694" y="4937780"/>
            <a:ext cx="350377" cy="264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2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59" y="199884"/>
            <a:ext cx="9951394" cy="970155"/>
          </a:xfrm>
        </p:spPr>
        <p:txBody>
          <a:bodyPr/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995548"/>
              </p:ext>
            </p:extLst>
          </p:nvPr>
        </p:nvGraphicFramePr>
        <p:xfrm>
          <a:off x="-17092" y="1360657"/>
          <a:ext cx="12648550" cy="2540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657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689715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253229">
                  <a:extLst>
                    <a:ext uri="{9D8B030D-6E8A-4147-A177-3AD203B41FA5}">
                      <a16:colId xmlns:a16="http://schemas.microsoft.com/office/drawing/2014/main" xmlns="" val="2022952019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7527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407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190967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ru-RU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по реализации государственной политики в области исполнения бюджета и управления коммунальной собственностью района (города областного значения)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  <a:tr h="435597">
                <a:tc>
                  <a:txBody>
                    <a:bodyPr/>
                    <a:lstStyle/>
                    <a:p>
                      <a:r>
                        <a:rPr lang="ru-RU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30310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03383" y="886807"/>
            <a:ext cx="171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млн. тенге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3" y="4092240"/>
            <a:ext cx="121093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бюджетной программы: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Анализ факторов, влияющих  на индикаторы результативности исполнения бюджета, формирование и представление отчетности об исполнении бюджетов, оптимизация и повышение                                                                            эффективности процесса государственных закупок.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Задача бюджетной программы: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 мониторинга исполнения поступлений местного бюджета и реализации местных бюджетных программ, целевого и эффективного использования целевых трансфертов, выделенных из республиканского и областного бюджетов. Осуществление мониторинга по своевременному проведению государственных закупок.  Развитие  системы учета состояния государственной собственности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15232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774"/>
            <a:ext cx="12469091" cy="835375"/>
          </a:xfrm>
        </p:spPr>
        <p:txBody>
          <a:bodyPr/>
          <a:lstStyle/>
          <a:p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018851"/>
              </p:ext>
            </p:extLst>
          </p:nvPr>
        </p:nvGraphicFramePr>
        <p:xfrm>
          <a:off x="-4" y="1288472"/>
          <a:ext cx="12192004" cy="556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87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631485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258529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755328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472402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438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601721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Содержание отдела. Оплата труда гражданских служащих и административных государственных служащих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штатных единиц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27,75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26,75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26,75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26,75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26,75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  <a:tr h="1773915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Переподготовка и повышение квалификации административных государственных служащих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человек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230959013"/>
                  </a:ext>
                </a:extLst>
              </a:tr>
              <a:tr h="1282494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8730310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1060" y="906680"/>
            <a:ext cx="171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млн. тенге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659" y="199885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61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759913"/>
              </p:ext>
            </p:extLst>
          </p:nvPr>
        </p:nvGraphicFramePr>
        <p:xfrm>
          <a:off x="0" y="1021593"/>
          <a:ext cx="12192002" cy="1927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3445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39530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395304">
                  <a:extLst>
                    <a:ext uri="{9D8B030D-6E8A-4147-A177-3AD203B41FA5}">
                      <a16:colId xmlns:a16="http://schemas.microsoft.com/office/drawing/2014/main" xmlns="" val="268209600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433581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бюджетной программы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53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328370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Проведение оценки имущества в целях  налогообложения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0019599"/>
                  </a:ext>
                </a:extLst>
              </a:tr>
              <a:tr h="32837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20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549924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0219" y="598513"/>
            <a:ext cx="171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млн. тенге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-3" y="3074795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Создание базы налогообложения по городу Аксу</a:t>
            </a:r>
            <a:endParaRPr lang="ru-RU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Задача бюджетной программы: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оценки имущества для увеличения доходной части бюджета за счет поступления налоговых платежей с объектов недвижимости физических лиц, неиспользуемых в предпринимательской деятельности.</a:t>
            </a:r>
            <a:endParaRPr lang="ru-RU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35230"/>
              </p:ext>
            </p:extLst>
          </p:nvPr>
        </p:nvGraphicFramePr>
        <p:xfrm>
          <a:off x="-3" y="4892477"/>
          <a:ext cx="12192003" cy="1965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0509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5829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57033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890683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442194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442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81136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объектов для создания базы налогообложения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b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28 390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28 762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28 762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28 762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28 762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8659" y="78543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3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486963"/>
              </p:ext>
            </p:extLst>
          </p:nvPr>
        </p:nvGraphicFramePr>
        <p:xfrm>
          <a:off x="83890" y="838712"/>
          <a:ext cx="12108107" cy="202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3.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Погашение долга местного исполнительного органа перед вышестоящим бюджетом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543,9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167,4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543,9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167,4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-6" y="2838603"/>
            <a:ext cx="121919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Погашение и обслуживание долга местных исполнительных органов осуществляется ими за счет средств, предусмотренных в местных бюджетах, в порядке, определяемом Правительством РК.</a:t>
            </a:r>
            <a:endParaRPr lang="ru-RU" sz="2000" spc="1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Своевременность погашения основного долга по ранее полученным кредитам</a:t>
            </a:r>
            <a:r>
              <a:rPr lang="ru-RU" sz="2000" spc="-2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412017"/>
              </p:ext>
            </p:extLst>
          </p:nvPr>
        </p:nvGraphicFramePr>
        <p:xfrm>
          <a:off x="-6" y="5085372"/>
          <a:ext cx="12192004" cy="177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b="1" dirty="0"/>
                        <a:t>Погашение долга местного исполнительного органа перед вышестоящим бюджетом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тысяч тенге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543,9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32,8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7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971210"/>
              </p:ext>
            </p:extLst>
          </p:nvPr>
        </p:nvGraphicFramePr>
        <p:xfrm>
          <a:off x="41946" y="838711"/>
          <a:ext cx="12108107" cy="257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4.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Приватизация, управление коммунальным имуществом, </a:t>
                      </a:r>
                      <a:r>
                        <a:rPr lang="ru-RU" b="1" dirty="0" err="1"/>
                        <a:t>постприватизационная</a:t>
                      </a:r>
                      <a:r>
                        <a:rPr lang="ru-RU" b="1" dirty="0"/>
                        <a:t>  деятельность и регулирование споров, связанных с этим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5,0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409321"/>
            <a:ext cx="121919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Эффективное управление коммунальной собственностью акима города 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эффективного управления коммунальной собственностью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308117"/>
              </p:ext>
            </p:extLst>
          </p:nvPr>
        </p:nvGraphicFramePr>
        <p:xfrm>
          <a:off x="-6" y="5085372"/>
          <a:ext cx="12192004" cy="227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Организация приватизации неиспользованных и неэффективно используемых активов, либо их перераспределение выделение в конкурентную среду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обьект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0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691667"/>
              </p:ext>
            </p:extLst>
          </p:nvPr>
        </p:nvGraphicFramePr>
        <p:xfrm>
          <a:off x="41946" y="838711"/>
          <a:ext cx="12108107" cy="202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313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912884">
                  <a:extLst>
                    <a:ext uri="{9D8B030D-6E8A-4147-A177-3AD203B41FA5}">
                      <a16:colId xmlns:a16="http://schemas.microsoft.com/office/drawing/2014/main" xmlns="" val="3503324586"/>
                    </a:ext>
                  </a:extLst>
                </a:gridCol>
                <a:gridCol w="1684237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6546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92243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6056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бюджетной программы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2019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5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2021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/>
                        <a:t>2023</a:t>
                      </a:r>
                      <a:endParaRPr lang="ru-RU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630989">
                <a:tc>
                  <a:txBody>
                    <a:bodyPr/>
                    <a:lstStyle/>
                    <a:p>
                      <a:r>
                        <a:rPr lang="ru-RU" b="1" dirty="0"/>
                        <a:t>5.</a:t>
                      </a:r>
                      <a:r>
                        <a:rPr lang="ru-RU" b="1" baseline="0" dirty="0"/>
                        <a:t> </a:t>
                      </a:r>
                      <a:r>
                        <a:rPr lang="ru-RU" b="1" dirty="0"/>
                        <a:t>Резерв местного исполнительного органа (города областного значения)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246476"/>
                  </a:ext>
                </a:extLst>
              </a:tr>
              <a:tr h="4674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628779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409321"/>
            <a:ext cx="121919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бюджетной программы: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Повышение качества услуг в части исполнения бюджета 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Конечные результаты бюджетной программы: </a:t>
            </a:r>
            <a:r>
              <a:rPr lang="ru-RU" sz="20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стабильности и устойчивости развития города 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93501"/>
              </p:ext>
            </p:extLst>
          </p:nvPr>
        </p:nvGraphicFramePr>
        <p:xfrm>
          <a:off x="-6" y="5085372"/>
          <a:ext cx="12192004" cy="1969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9824">
                  <a:extLst>
                    <a:ext uri="{9D8B030D-6E8A-4147-A177-3AD203B41FA5}">
                      <a16:colId xmlns:a16="http://schemas.microsoft.com/office/drawing/2014/main" xmlns="" val="2759906187"/>
                    </a:ext>
                  </a:extLst>
                </a:gridCol>
                <a:gridCol w="1014231">
                  <a:extLst>
                    <a:ext uri="{9D8B030D-6E8A-4147-A177-3AD203B41FA5}">
                      <a16:colId xmlns:a16="http://schemas.microsoft.com/office/drawing/2014/main" xmlns="" val="2814276094"/>
                    </a:ext>
                  </a:extLst>
                </a:gridCol>
                <a:gridCol w="1085315">
                  <a:extLst>
                    <a:ext uri="{9D8B030D-6E8A-4147-A177-3AD203B41FA5}">
                      <a16:colId xmlns:a16="http://schemas.microsoft.com/office/drawing/2014/main" xmlns="" val="2809488021"/>
                    </a:ext>
                  </a:extLst>
                </a:gridCol>
                <a:gridCol w="984685">
                  <a:extLst>
                    <a:ext uri="{9D8B030D-6E8A-4147-A177-3AD203B41FA5}">
                      <a16:colId xmlns:a16="http://schemas.microsoft.com/office/drawing/2014/main" xmlns="" val="3111674266"/>
                    </a:ext>
                  </a:extLst>
                </a:gridCol>
                <a:gridCol w="1678390">
                  <a:extLst>
                    <a:ext uri="{9D8B030D-6E8A-4147-A177-3AD203B41FA5}">
                      <a16:colId xmlns:a16="http://schemas.microsoft.com/office/drawing/2014/main" xmlns="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:a16="http://schemas.microsoft.com/office/drawing/2014/main" xmlns="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:a16="http://schemas.microsoft.com/office/drawing/2014/main" xmlns="" val="2622163997"/>
                    </a:ext>
                  </a:extLst>
                </a:gridCol>
              </a:tblGrid>
              <a:tr h="3448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Показатели прямого результата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435801"/>
                  </a:ext>
                </a:extLst>
              </a:tr>
              <a:tr h="344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3614508"/>
                  </a:ext>
                </a:extLst>
              </a:tr>
              <a:tr h="1041108">
                <a:tc>
                  <a:txBody>
                    <a:bodyPr/>
                    <a:lstStyle/>
                    <a:p>
                      <a:pPr marL="12700" algn="ctr">
                        <a:spcAft>
                          <a:spcPts val="10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Обеспечение выделения  средств из резерва местного исполнительного органа в соответствии с постановлениями акимата города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тысяч тенге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9,0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68,2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67,6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69,5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323143726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-33121"/>
            <a:ext cx="9951394" cy="8718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83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607</TotalTime>
  <Words>915</Words>
  <Application>Microsoft Office PowerPoint</Application>
  <PresentationFormat>Широкоэкранный</PresentationFormat>
  <Paragraphs>307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Ион</vt:lpstr>
      <vt:lpstr>Гражданский бюджет                               ГУ «Отдел финансов города Аксу»</vt:lpstr>
      <vt:lpstr>        Вашему вниманию представлен проект Гражданского бюджета                       ГУ «Отдел финансов города Аксу» на 2021-2023 годы</vt:lpstr>
      <vt:lpstr>Основные функции государственного органа:  ведение бухгалтерского учета и отчетности по исполнению местного бюджета города Аксу;  координация и анализ исполнения местного бюджета города Аксу, мониторинг своевременного и эффективного использования бюджетных средств администраторами бюджетных программ города, исполнение местных бюджетных программ;   осуществление мониторинга и ведение сводной отчетности по государственным закупкам города;  управление городским коммунальным имуществом, если иное не предусмотрено законами Республики Казахстан, осуществление мер по его защите;  оказание государственной услуги «Постановка на учет и очередность граждан, нуждающихся в жилище из государственного жилищного фонда»  оказание государственной услуги «Приватизация жилищ из государственного жилищного фонда».  </vt:lpstr>
      <vt:lpstr>Бюджетные программы, реализуемые                      государственным органом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                              ГУ «Отдел экономики и бюджетного планирования              города Аксу»</dc:title>
  <dc:creator>Lunara</dc:creator>
  <cp:lastModifiedBy>Zhiger</cp:lastModifiedBy>
  <cp:revision>74</cp:revision>
  <cp:lastPrinted>2021-04-02T06:33:23Z</cp:lastPrinted>
  <dcterms:created xsi:type="dcterms:W3CDTF">2019-11-13T03:03:50Z</dcterms:created>
  <dcterms:modified xsi:type="dcterms:W3CDTF">2021-04-02T09:05:44Z</dcterms:modified>
</cp:coreProperties>
</file>