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829772587665487E-2"/>
          <c:y val="0.21153307763375234"/>
          <c:w val="0.86847594940997197"/>
          <c:h val="0.775768598544992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Қырғызсай ауылындағы санитариясын қамтамасыз ету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2019 жыл</c:v>
                </c:pt>
                <c:pt idx="1">
                  <c:v>2020 жыл</c:v>
                </c:pt>
                <c:pt idx="2">
                  <c:v>2021 жыл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372</c:v>
                </c:pt>
                <c:pt idx="1">
                  <c:v>393</c:v>
                </c:pt>
                <c:pt idx="2">
                  <c:v>420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2F19-5FC3-4D14-A164-9C4341829D47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B68-3A51-4652-92D3-A4ADCE6CE2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2F19-5FC3-4D14-A164-9C4341829D47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B68-3A51-4652-92D3-A4ADCE6CE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2F19-5FC3-4D14-A164-9C4341829D47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B68-3A51-4652-92D3-A4ADCE6CE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2F19-5FC3-4D14-A164-9C4341829D47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B68-3A51-4652-92D3-A4ADCE6CE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2F19-5FC3-4D14-A164-9C4341829D47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B68-3A51-4652-92D3-A4ADCE6CE2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2F19-5FC3-4D14-A164-9C4341829D47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B68-3A51-4652-92D3-A4ADCE6CE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2F19-5FC3-4D14-A164-9C4341829D47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B68-3A51-4652-92D3-A4ADCE6CE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2F19-5FC3-4D14-A164-9C4341829D47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B68-3A51-4652-92D3-A4ADCE6CE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2F19-5FC3-4D14-A164-9C4341829D47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B68-3A51-4652-92D3-A4ADCE6CE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2F19-5FC3-4D14-A164-9C4341829D47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B68-3A51-4652-92D3-A4ADCE6CE2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2F19-5FC3-4D14-A164-9C4341829D47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922B68-3A51-4652-92D3-A4ADCE6CE21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792F19-5FC3-4D14-A164-9C4341829D47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922B68-3A51-4652-92D3-A4ADCE6CE21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14282" y="1000108"/>
            <a:ext cx="8679768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Ұйғыр ауданының Қырғызсай ауылдық округінің 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2019-2021 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жылдарға арналған Азаматтық бюджеті</a:t>
            </a:r>
            <a:endParaRPr kumimoji="0" lang="kk-K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Ауыл суре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525" y="2643182"/>
            <a:ext cx="8786874" cy="4071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Құрметті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қонақтары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kk-KZ" sz="3600" dirty="0" smtClean="0"/>
              <a:t>Сіздердің назарларыңызға Қырғызсай ауылының  </a:t>
            </a:r>
            <a:r>
              <a:rPr lang="kk-KZ" sz="3600" dirty="0" smtClean="0"/>
              <a:t>2019-2021 </a:t>
            </a:r>
            <a:r>
              <a:rPr lang="kk-KZ" sz="3600" dirty="0" smtClean="0"/>
              <a:t>жылдарға арналған азаматтық бюджеті ұсынылады, бұл жерде ауылдық округінің негізгі социалдық-экономикалық көрсеткіштері, Қырғызсай ауылының  бюджеті және бюджет қаражатының шығындар бағыты, бюджеттің атқарылуы туралы ақпарат көрсетілген.</a:t>
            </a:r>
            <a:endParaRPr lang="ru-RU" sz="3600" dirty="0" smtClean="0"/>
          </a:p>
          <a:p>
            <a:pPr fontAlgn="base"/>
            <a:r>
              <a:rPr lang="kk-KZ" sz="3600" dirty="0" smtClean="0"/>
              <a:t> </a:t>
            </a:r>
            <a:endParaRPr lang="ru-RU" sz="3600" dirty="0" smtClean="0"/>
          </a:p>
          <a:p>
            <a:r>
              <a:rPr lang="kk-KZ" sz="3600" b="1" dirty="0" smtClean="0"/>
              <a:t>Бұл құжат мынадай бөлімдерді қамтиды:</a:t>
            </a:r>
            <a:endParaRPr lang="ru-RU" sz="3600" dirty="0" smtClean="0"/>
          </a:p>
          <a:p>
            <a:r>
              <a:rPr lang="kk-KZ" sz="3600" dirty="0" smtClean="0"/>
              <a:t>- негізгі әлеуметтік-экономикалық даму көрсеткіштері;</a:t>
            </a:r>
            <a:endParaRPr lang="ru-RU" sz="3600" dirty="0" smtClean="0"/>
          </a:p>
          <a:p>
            <a:r>
              <a:rPr lang="kk-KZ" sz="3600" dirty="0" smtClean="0"/>
              <a:t>- бюджеттің түсімдері мен шығыстарына;</a:t>
            </a:r>
            <a:endParaRPr lang="ru-RU" sz="3600" dirty="0" smtClean="0"/>
          </a:p>
          <a:p>
            <a:pPr fontAlgn="base"/>
            <a:r>
              <a:rPr lang="kk-KZ" sz="3600" dirty="0" smtClean="0"/>
              <a:t> </a:t>
            </a:r>
            <a:endParaRPr lang="ru-RU" sz="3600" dirty="0" smtClean="0"/>
          </a:p>
          <a:p>
            <a:pPr fontAlgn="base"/>
            <a:r>
              <a:rPr lang="kk-KZ" sz="3600" dirty="0" smtClean="0"/>
              <a:t> </a:t>
            </a:r>
            <a:endParaRPr lang="ru-RU" sz="3600" dirty="0" smtClean="0"/>
          </a:p>
          <a:p>
            <a:r>
              <a:rPr lang="kk-KZ" sz="3600" dirty="0" smtClean="0"/>
              <a:t>          Қырғызсай ауылының  </a:t>
            </a:r>
            <a:r>
              <a:rPr lang="kk-KZ" sz="3600" dirty="0" smtClean="0"/>
              <a:t>2019-2021 </a:t>
            </a:r>
            <a:r>
              <a:rPr lang="kk-KZ" sz="3600" dirty="0" smtClean="0"/>
              <a:t>жылдарға арналған бюджеті Қазақстан Республикасының Бюджет және Салық Кодекстеріне, Ұйғыр ауданының 2017-2020 жылдарға арналған әлеуметтік-экономикалық  даму болжамына және бюджет түсімдерін болжау әдістемесі негізінде әзірленеді. Бюджет Ұйғыр аудандық мәслихатының кезекті сессиясында </a:t>
            </a:r>
            <a:r>
              <a:rPr lang="kk-KZ" sz="3600" dirty="0" smtClean="0"/>
              <a:t>2019 </a:t>
            </a:r>
            <a:r>
              <a:rPr lang="kk-KZ" sz="3600" dirty="0" smtClean="0"/>
              <a:t>жылы </a:t>
            </a:r>
            <a:r>
              <a:rPr lang="kk-KZ" sz="3600" dirty="0" smtClean="0"/>
              <a:t>09 қаңтарында        №6-43-259  </a:t>
            </a:r>
            <a:r>
              <a:rPr lang="kk-KZ" sz="3600" dirty="0" smtClean="0"/>
              <a:t>шешімімен бекітілді.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329642" cy="143902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700" b="1" dirty="0" smtClean="0"/>
              <a:t>Ұйғыр ауданының Қырғызсай ауылдық округінің </a:t>
            </a:r>
            <a:r>
              <a:rPr lang="kk-KZ" sz="2700" b="1" dirty="0" smtClean="0"/>
              <a:t>2019-2021 </a:t>
            </a:r>
            <a:r>
              <a:rPr lang="kk-KZ" sz="2700" b="1" dirty="0" smtClean="0"/>
              <a:t>жылдарға арналған бюджеті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164389"/>
              </p:ext>
            </p:extLst>
          </p:nvPr>
        </p:nvGraphicFramePr>
        <p:xfrm>
          <a:off x="285720" y="1714485"/>
          <a:ext cx="8572560" cy="4932924"/>
        </p:xfrm>
        <a:graphic>
          <a:graphicData uri="http://schemas.openxmlformats.org/drawingml/2006/table">
            <a:tbl>
              <a:tblPr/>
              <a:tblGrid>
                <a:gridCol w="836624"/>
                <a:gridCol w="3763458"/>
                <a:gridCol w="1045104"/>
                <a:gridCol w="1045104"/>
                <a:gridCol w="941135"/>
                <a:gridCol w="941135"/>
              </a:tblGrid>
              <a:tr h="308924">
                <a:tc rowSpan="2">
                  <a:txBody>
                    <a:bodyPr/>
                    <a:lstStyle/>
                    <a:p>
                      <a:pPr marL="127000" algn="l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K</a:t>
                      </a:r>
                      <a:r>
                        <a:rPr lang="kk-KZ" sz="1000" b="1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Б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K</a:t>
                      </a:r>
                      <a:endParaRPr lang="ru-RU" sz="6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Атауы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000" b="1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Мың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.тенге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9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spc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2018 </a:t>
                      </a:r>
                      <a:r>
                        <a:rPr lang="kk-KZ" sz="14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жыл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spc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2019жыл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 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spc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2020жыл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 (жоспар)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Trebuchet MS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rebuchet MS"/>
                          <a:cs typeface="Times New Roman"/>
                        </a:rPr>
                        <a:t>2021жыл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rebuchet MS"/>
                          <a:cs typeface="Times New Roman"/>
                        </a:rPr>
                        <a:t> (жоспар)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765">
                <a:tc>
                  <a:txBody>
                    <a:bodyPr/>
                    <a:lstStyle/>
                    <a:p>
                      <a:pPr marL="127000"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1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Cambria"/>
                          <a:ea typeface="Cambria"/>
                          <a:cs typeface="Times New Roman"/>
                        </a:rPr>
                        <a:t>4</a:t>
                      </a:r>
                      <a:endParaRPr lang="ru-RU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Cambria"/>
                          <a:ea typeface="Cambria"/>
                          <a:cs typeface="Times New Roman"/>
                        </a:rPr>
                        <a:t>5</a:t>
                      </a:r>
                      <a:endParaRPr lang="ru-RU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Cambria"/>
                          <a:ea typeface="Cambria"/>
                          <a:cs typeface="Times New Roman"/>
                        </a:rPr>
                        <a:t>6</a:t>
                      </a:r>
                      <a:endParaRPr lang="ru-RU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69900" algn="l">
                        <a:lnSpc>
                          <a:spcPts val="15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ll.</a:t>
                      </a:r>
                      <a:r>
                        <a:rPr lang="kk-KZ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Шығыстар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Cambria"/>
                          <a:ea typeface="Cambria"/>
                          <a:cs typeface="Times New Roman"/>
                        </a:rPr>
                        <a:t>20659</a:t>
                      </a:r>
                      <a:endParaRPr lang="ru-RU" sz="1400" b="1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mbria"/>
                          <a:ea typeface="Cambria"/>
                          <a:cs typeface="Times New Roman"/>
                        </a:rPr>
                        <a:t>25628</a:t>
                      </a:r>
                      <a:endParaRPr lang="ru-RU" sz="1400" b="1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mbria"/>
                          <a:ea typeface="Cambria"/>
                          <a:cs typeface="Times New Roman"/>
                        </a:rPr>
                        <a:t>18121</a:t>
                      </a:r>
                      <a:endParaRPr lang="ru-RU" sz="1400" b="1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Cambria"/>
                          <a:ea typeface="Cambria"/>
                          <a:cs typeface="Times New Roman"/>
                        </a:rPr>
                        <a:t>20611</a:t>
                      </a:r>
                      <a:endParaRPr lang="ru-RU" sz="1400" b="1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36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01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69900" algn="l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rebuchet MS"/>
                          <a:cs typeface="Trebuchet MS"/>
                        </a:rPr>
                        <a:t>Жалпы сипаттағы мемлекеттік қызметтер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mbria"/>
                          <a:ea typeface="Cambria"/>
                          <a:cs typeface="Times New Roman"/>
                        </a:rPr>
                        <a:t>18900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mbria"/>
                          <a:ea typeface="Cambria"/>
                          <a:cs typeface="Times New Roman"/>
                        </a:rPr>
                        <a:t>17040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mbria"/>
                          <a:ea typeface="Cambria"/>
                          <a:cs typeface="Times New Roman"/>
                        </a:rPr>
                        <a:t>16200</a:t>
                      </a:r>
                      <a:endParaRPr lang="kk-KZ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mbria"/>
                          <a:ea typeface="Cambria"/>
                          <a:cs typeface="Times New Roman"/>
                        </a:rPr>
                        <a:t>18600</a:t>
                      </a:r>
                      <a:endParaRPr lang="kk-KZ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06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04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69900" algn="l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rebuchet MS"/>
                          <a:cs typeface="Trebuchet MS"/>
                        </a:rPr>
                        <a:t>Білім беру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34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07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rebuchet MS"/>
                          <a:cs typeface="Trebuchet MS"/>
                        </a:rPr>
                        <a:t>Тұрғын үй-коммуналдық шаруашылық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Cambria"/>
                          <a:ea typeface="Cambria"/>
                          <a:cs typeface="Times New Roman"/>
                        </a:rPr>
                        <a:t>0</a:t>
                      </a:r>
                      <a:endParaRPr lang="ru-RU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Cambria"/>
                          <a:ea typeface="Cambria"/>
                          <a:cs typeface="Times New Roman"/>
                        </a:rPr>
                        <a:t>0</a:t>
                      </a:r>
                      <a:endParaRPr lang="ru-RU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Cambria"/>
                          <a:ea typeface="Cambria"/>
                          <a:cs typeface="Times New Roman"/>
                        </a:rPr>
                        <a:t>0</a:t>
                      </a:r>
                      <a:endParaRPr lang="ru-RU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214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08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69900" algn="l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rebuchet MS"/>
                          <a:cs typeface="Trebuchet MS"/>
                        </a:rPr>
                        <a:t>Мәдениет,спорт,туризм және ақпараттық кеңестік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mbria"/>
                          <a:ea typeface="Cambria"/>
                          <a:cs typeface="Times New Roman"/>
                        </a:rPr>
                        <a:t>1759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mbria"/>
                          <a:ea typeface="Cambria"/>
                          <a:cs typeface="Times New Roman"/>
                        </a:rPr>
                        <a:t>1900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mbria"/>
                          <a:ea typeface="Cambria"/>
                          <a:cs typeface="Times New Roman"/>
                        </a:rPr>
                        <a:t>1921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mbria"/>
                          <a:ea typeface="Cambria"/>
                          <a:cs typeface="Times New Roman"/>
                        </a:rPr>
                        <a:t>2011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20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12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69900" algn="l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rebuchet MS"/>
                          <a:cs typeface="Trebuchet MS"/>
                        </a:rPr>
                        <a:t>Көлік және коммуникация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Cambria"/>
                          <a:ea typeface="Cambria"/>
                          <a:cs typeface="Times New Roman"/>
                        </a:rPr>
                        <a:t>0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Cambria"/>
                          <a:ea typeface="Cambria"/>
                          <a:cs typeface="Times New Roman"/>
                        </a:rPr>
                        <a:t>0</a:t>
                      </a:r>
                      <a:endParaRPr lang="ru-RU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Cambria"/>
                          <a:ea typeface="Cambria"/>
                          <a:cs typeface="Times New Roman"/>
                        </a:rPr>
                        <a:t>0</a:t>
                      </a:r>
                      <a:endParaRPr lang="ru-RU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52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13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rebuchet MS"/>
                          <a:cs typeface="Trebuchet MS"/>
                        </a:rPr>
                        <a:t>Басқалар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Cambria"/>
                          <a:ea typeface="Cambria"/>
                          <a:cs typeface="Times New Roman"/>
                        </a:rPr>
                        <a:t>0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Cambria"/>
                          <a:ea typeface="Cambria"/>
                          <a:cs typeface="Times New Roman"/>
                        </a:rPr>
                        <a:t>0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Cambria"/>
                          <a:ea typeface="Cambria"/>
                          <a:cs typeface="Times New Roman"/>
                        </a:rPr>
                        <a:t>0</a:t>
                      </a:r>
                      <a:endParaRPr lang="ru-RU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52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14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rebuchet MS"/>
                          <a:cs typeface="Trebuchet MS"/>
                        </a:rPr>
                        <a:t>Қарыздарды өтеу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Cambria"/>
                          <a:ea typeface="Cambria"/>
                          <a:cs typeface="Times New Roman"/>
                        </a:rPr>
                        <a:t>0</a:t>
                      </a:r>
                      <a:endParaRPr lang="ru-RU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Cambria"/>
                          <a:ea typeface="Cambria"/>
                          <a:cs typeface="Times New Roman"/>
                        </a:rPr>
                        <a:t>0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Cambria"/>
                          <a:ea typeface="Cambria"/>
                          <a:cs typeface="Times New Roman"/>
                        </a:rPr>
                        <a:t>0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review-image" descr="http://leroi-enero.ucoz.ru/_ph/2/27074078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857232"/>
            <a:ext cx="8286808" cy="2286016"/>
          </a:xfrm>
          <a:prstGeom prst="rect">
            <a:avLst/>
          </a:prstGeom>
          <a:noFill/>
          <a:ln>
            <a:noFill/>
          </a:ln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642910" y="3357562"/>
            <a:ext cx="850109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Елд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 мекендердегі көшелерді жарықтандыру(мың.теңге)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2019 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жыл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2020 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жыл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2021 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жыл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968,0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kk-KZ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kk-KZ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958,0</a:t>
            </a:r>
            <a:r>
              <a:rPr lang="kk-KZ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kk-KZ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</a:t>
            </a:r>
            <a:r>
              <a:rPr lang="kk-KZ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1025,0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04615315"/>
              </p:ext>
            </p:extLst>
          </p:nvPr>
        </p:nvGraphicFramePr>
        <p:xfrm>
          <a:off x="357158" y="1000108"/>
          <a:ext cx="8501122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42910" y="4143380"/>
            <a:ext cx="850109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Елд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 мекендердің санитариясын қамтамасыз ету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(мың.теңге)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2018 жыл		    2019жыл	                    2020 жыл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372,0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     393,0			420,0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review-image" descr="http://invcorp.ru/images/cms/thumbs/a5b0aeaa3fa7d6e58d75710c18673bd7ec6d5f6d/dsc_0738_555_auto_5_8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000108"/>
            <a:ext cx="8572560" cy="3071834"/>
          </a:xfrm>
          <a:prstGeom prst="rect">
            <a:avLst/>
          </a:prstGeom>
          <a:noFill/>
          <a:ln>
            <a:noFill/>
          </a:ln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 rot="10800000" flipV="1">
            <a:off x="214282" y="4506466"/>
            <a:ext cx="892971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Елд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 мекендерді абаттандыру мен көгалдандыру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(мың.теңге</a:t>
            </a:r>
            <a:r>
              <a:rPr kumimoji="0" lang="kk-K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2018 жыл		    2019 жыл	                              2020 жыл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560,0</a:t>
            </a:r>
            <a:r>
              <a:rPr kumimoji="0" lang="kk-K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r>
              <a:rPr kumimoji="0" lang="kk-KZ" sz="2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kk-KZ" sz="2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570,0</a:t>
            </a:r>
            <a:r>
              <a:rPr kumimoji="0" lang="kk-K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        566,0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156</Words>
  <Application>Microsoft Office PowerPoint</Application>
  <PresentationFormat>Экран 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Презентация PowerPoint</vt:lpstr>
      <vt:lpstr>   Құрметті сайт қонақтары! </vt:lpstr>
      <vt:lpstr>Ұйғыр ауданының Қырғызсай ауылдық округінің 2019-2021 жылдарға арналған бюджеті 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Aida</dc:creator>
  <cp:lastModifiedBy>Арзигуль</cp:lastModifiedBy>
  <cp:revision>4</cp:revision>
  <dcterms:created xsi:type="dcterms:W3CDTF">2018-02-02T05:14:07Z</dcterms:created>
  <dcterms:modified xsi:type="dcterms:W3CDTF">2019-11-01T06:57:24Z</dcterms:modified>
</cp:coreProperties>
</file>