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068" y="-21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674677891233288E-2"/>
          <c:y val="0.1141424889456386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17502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18454.900000000001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24031.8</c:v>
                </c:pt>
              </c:numCache>
            </c:numRef>
          </c:val>
        </c:ser>
        <c:axId val="136656000"/>
        <c:axId val="136657536"/>
      </c:barChart>
      <c:catAx>
        <c:axId val="136656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36657536"/>
        <c:crosses val="autoZero"/>
        <c:auto val="1"/>
        <c:lblAlgn val="ctr"/>
        <c:lblOffset val="100"/>
      </c:catAx>
      <c:valAx>
        <c:axId val="13665753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6656000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6975308641975315E-2"/>
          <c:y val="1.7718608565043835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plotArea>
      <c:layout>
        <c:manualLayout>
          <c:layoutTarget val="inner"/>
          <c:xMode val="edge"/>
          <c:yMode val="edge"/>
          <c:x val="2.8205128205128206E-2"/>
          <c:y val="8.5888798474658759E-2"/>
          <c:w val="0.97179487179487201"/>
          <c:h val="0.771794350174313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4322.9000000000005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5427.8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5492.8</c:v>
                </c:pt>
              </c:numCache>
            </c:numRef>
          </c:val>
        </c:ser>
        <c:dLbls>
          <c:showVal val="1"/>
        </c:dLbls>
        <c:overlap val="-25"/>
        <c:axId val="145072896"/>
        <c:axId val="145074432"/>
      </c:barChart>
      <c:catAx>
        <c:axId val="145072896"/>
        <c:scaling>
          <c:orientation val="minMax"/>
        </c:scaling>
        <c:axPos val="b"/>
        <c:numFmt formatCode="General" sourceLinked="1"/>
        <c:majorTickMark val="none"/>
        <c:tickLblPos val="nextTo"/>
        <c:crossAx val="145074432"/>
        <c:crosses val="autoZero"/>
        <c:auto val="1"/>
        <c:lblAlgn val="ctr"/>
        <c:lblOffset val="100"/>
      </c:catAx>
      <c:valAx>
        <c:axId val="145074432"/>
        <c:scaling>
          <c:orientation val="minMax"/>
        </c:scaling>
        <c:delete val="1"/>
        <c:axPos val="l"/>
        <c:numFmt formatCode="#,##0.0" sourceLinked="1"/>
        <c:tickLblPos val="none"/>
        <c:crossAx val="1450728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8288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желтоқсанға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азаматтық бюджетінің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24031,8 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21863,7 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17502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18454,9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24031,8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4322,9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5427,9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5492,8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13179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13027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18539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құрылымы, 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мың.теңге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457200" y="1112521"/>
          <a:ext cx="903732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432561" y="2301240"/>
            <a:ext cx="990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14997,5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977137" flipV="1">
            <a:off x="4815840" y="2624555"/>
            <a:ext cx="960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18454,9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802881" y="1478280"/>
            <a:ext cx="1234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24031,84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143,4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1026,6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kk-KZ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5488,2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104,5 %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4282,8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динамикадағы салық түсімдері, мың.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</a:t>
            </a:r>
            <a:r>
              <a:rPr lang="kk-KZ" sz="2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атқару, 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1.12.2018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1.12.2019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k-KZ" sz="1400" b="1" dirty="0" smtClean="0">
                          <a:solidFill>
                            <a:srgbClr val="0A259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желтоқсанға 2020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15794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18590,8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24899,0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24856,3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14630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16050,5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16964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16943,7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6517,0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6516,5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2640172</TotalTime>
  <Words>277</Words>
  <Application>Microsoft Office PowerPoint</Application>
  <PresentationFormat>Лист A4 (210x297 мм)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Жағатал ауылдық округінің  2020 жылғы 1 желтоқсанға арналған азаматтық бюджетінің орындалуы </vt:lpstr>
      <vt:lpstr>2020 жылғы 1 1 желтоқсанға жағдай бойынша Жағатал ауылдық округінің бюджет құрылымы   </vt:lpstr>
      <vt:lpstr>2018-2020 жж. 1 1 желтоқсанға арналған  Жағатал ауылдық округі бюджетінің түсімдер құрылымы, млн.теңге </vt:lpstr>
      <vt:lpstr>2018 – 2020  жж. 1 қарашаға арналған  түсімдер динамикасы, мың.теңге </vt:lpstr>
      <vt:lpstr>Слайд 5</vt:lpstr>
      <vt:lpstr>Слайд 6</vt:lpstr>
      <vt:lpstr>  2018-2020 жж. қарашаға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1531</cp:revision>
  <cp:lastPrinted>2017-04-28T05:08:38Z</cp:lastPrinted>
  <dcterms:modified xsi:type="dcterms:W3CDTF">2021-01-18T12:46:25Z</dcterms:modified>
</cp:coreProperties>
</file>