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4" r:id="rId4"/>
    <p:sldId id="273" r:id="rId5"/>
    <p:sldId id="274" r:id="rId6"/>
    <p:sldId id="267" r:id="rId7"/>
    <p:sldId id="268" r:id="rId8"/>
    <p:sldId id="258" r:id="rId9"/>
    <p:sldId id="271" r:id="rId10"/>
    <p:sldId id="272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24" autoAdjust="0"/>
  </p:normalViewPr>
  <p:slideViewPr>
    <p:cSldViewPr>
      <p:cViewPr>
        <p:scale>
          <a:sx n="50" d="100"/>
          <a:sy n="50" d="100"/>
        </p:scale>
        <p:origin x="-192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46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>
        <c:manualLayout>
          <c:layoutTarget val="inner"/>
          <c:xMode val="edge"/>
          <c:yMode val="edge"/>
          <c:x val="2.5409135331479215E-2"/>
          <c:y val="6.7608228715327928E-2"/>
          <c:w val="0.95814965945403496"/>
          <c:h val="0.769754980928045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2.0250104037404511E-2"/>
                  <c:y val="-0.52013248527941336"/>
                </c:manualLayout>
              </c:layout>
              <c:tx>
                <c:rich>
                  <a:bodyPr/>
                  <a:lstStyle/>
                  <a:p>
                    <a:r>
                      <a:rPr lang="kk-KZ" dirty="0" smtClean="0"/>
                      <a:t>752315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495623838405953E-2"/>
                  <c:y val="-0.28277621930896646"/>
                </c:manualLayout>
              </c:layout>
              <c:showVal val="1"/>
            </c:dLbl>
            <c:dLbl>
              <c:idx val="2"/>
              <c:layout>
                <c:manualLayout>
                  <c:x val="2.3751715911038151E-2"/>
                  <c:y val="-0.3726018868273898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752315</c:v>
                </c:pt>
                <c:pt idx="1">
                  <c:v>709285</c:v>
                </c:pt>
                <c:pt idx="2">
                  <c:v>663991</c:v>
                </c:pt>
              </c:numCache>
            </c:numRef>
          </c:val>
        </c:ser>
        <c:shape val="cylinder"/>
        <c:axId val="56512896"/>
        <c:axId val="56514432"/>
        <c:axId val="0"/>
      </c:bar3DChart>
      <c:catAx>
        <c:axId val="56512896"/>
        <c:scaling>
          <c:orientation val="minMax"/>
        </c:scaling>
        <c:axPos val="b"/>
        <c:tickLblPos val="nextTo"/>
        <c:crossAx val="56514432"/>
        <c:crosses val="autoZero"/>
        <c:auto val="1"/>
        <c:lblAlgn val="ctr"/>
        <c:lblOffset val="100"/>
      </c:catAx>
      <c:valAx>
        <c:axId val="56514432"/>
        <c:scaling>
          <c:orientation val="minMax"/>
        </c:scaling>
        <c:delete val="1"/>
        <c:axPos val="l"/>
        <c:numFmt formatCode="#,##0" sourceLinked="1"/>
        <c:tickLblPos val="none"/>
        <c:crossAx val="56512896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F362F-829D-4526-9765-8DE0789B554A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BDBD1-CC55-4040-B1CE-863B18AA2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D76872-C4F7-4A0F-97AC-50FB745FDF59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32976" cy="2376264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Отдела занятости и социальных программ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661248"/>
            <a:ext cx="5929354" cy="648072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Жансугуров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73016"/>
            <a:ext cx="36724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2021\Открытые бюджеты\логотип\s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645024"/>
            <a:ext cx="4176464" cy="2304256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9984" y="3645024"/>
            <a:ext cx="3672408" cy="245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755576" y="2996950"/>
          <a:ext cx="7776864" cy="3024337"/>
        </p:xfrm>
        <a:graphic>
          <a:graphicData uri="http://schemas.openxmlformats.org/drawingml/2006/table">
            <a:tbl>
              <a:tblPr/>
              <a:tblGrid>
                <a:gridCol w="44899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05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7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90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5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71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017 -  Обеспечение нуждающихся инвалидов обязательными гигиеническими средствами и предоставлениеуслуг специалистами жестового языка, индивидуальными помощниками  в  соответствии с индивидуальной программой реабилитации инвалидов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56 743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57 480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57480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14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021 -  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9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050 -  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прав  и  улучшению качества жизни инвалидов в Республике Казахстан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4521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395536" y="476672"/>
            <a:ext cx="8319868" cy="10081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2021\Открытые бюджеты\логотип\01-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836712"/>
            <a:ext cx="3672408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251520" y="2537520"/>
          <a:ext cx="8352928" cy="40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332656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“Отдела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занятости и социальных программ 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Уважаемые жители района!</a:t>
            </a:r>
          </a:p>
        </p:txBody>
      </p:sp>
      <p:sp>
        <p:nvSpPr>
          <p:cNvPr id="358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467544" y="1268760"/>
            <a:ext cx="7992888" cy="5040561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indent="-18288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Гражданский бюджет на 2021-2023 годы, который содержит информацию об основных показателях  бюджета отдела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зханятости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и социальных программ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Аксуского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района, параметрах его формирования и направлениях расходования бюджетных средств и включает следующие разделы: </a:t>
            </a:r>
          </a:p>
          <a:p>
            <a:pPr indent="-18288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законодательная база бюджетного процесса;</a:t>
            </a:r>
          </a:p>
          <a:p>
            <a:pPr indent="-18288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схема бюджетного процесса; </a:t>
            </a:r>
          </a:p>
          <a:p>
            <a:pPr indent="-182880">
              <a:lnSpc>
                <a:spcPct val="9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- планирование бюджета отдела</a:t>
            </a:r>
          </a:p>
          <a:p>
            <a:pPr indent="-18288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Гражданский бюджет разработан в соответствии с Законом РК «О внесении изменений и дополнений в некоторые законодательные акты Республики Казахстан по вопросам совершенствования бюджетного законодательства»  от  9 января 2018 года № 15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приказом Министра финансов «Об утверждении Правил составления и представления гражданского бюджета на стадиях бюджетного планирования и исполнения бюджетов»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48680"/>
            <a:ext cx="7942263" cy="576064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Законодательная база бюджетного процесса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sz="quarter" idx="4294967295"/>
          </p:nvPr>
        </p:nvSpPr>
        <p:spPr>
          <a:xfrm>
            <a:off x="495300" y="1196752"/>
            <a:ext cx="8153400" cy="51845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Бюджетом района (города областного значения) является централизованный денежный фонд, формируемый за счет поступлений, предназначенный для финансового обеспечения задач и функций местных государственных органов района (города областного значения), подведомственных им государственных учреждений и реализации государственной политики в соответствующем районе (городе областного значения).</a:t>
            </a:r>
          </a:p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 Бюджет района (города областного значения)  ежегодно разрабатывается на 3-х летний период в соответствии с Правилами разработки проектов местных бюджетов, утвержденными приказом Министра финансов РК от 31 октября 2014 года № 470.</a:t>
            </a:r>
          </a:p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Уточнением бюджета района (города областного значения) является изменение показателей бюджета в течение соответствующего финансового года посредством внесения изменений и дополнений в решение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городском бюджете в случаях, предусмотренных Бюджетным кодексом РК.</a:t>
            </a:r>
          </a:p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endParaRPr lang="ru-RU" alt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-Корректировкой бюджета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и иных нормативных правовых актов посредством внесения изменений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по бюджетному планированию, и в случаях, предусмотренных Бюджетным кодексом РК.</a:t>
            </a:r>
          </a:p>
          <a:p>
            <a:pPr fontAlgn="base">
              <a:buNone/>
            </a:pP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 txBox="1">
            <a:spLocks/>
          </p:cNvSpPr>
          <p:nvPr/>
        </p:nvSpPr>
        <p:spPr bwMode="auto">
          <a:xfrm>
            <a:off x="4572000" y="7173913"/>
            <a:ext cx="1828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872E8DE3-6741-4E1A-835B-1761694798E8}" type="slidenum">
              <a:rPr lang="ru-RU" altLang="ru-RU" sz="1200" b="1">
                <a:solidFill>
                  <a:srgbClr val="7F7F7F"/>
                </a:solidFill>
              </a:rPr>
              <a:pPr algn="ctr" eaLnBrk="1" hangingPunct="1"/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altLang="ru-RU" sz="2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altLang="ru-RU" sz="24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Номер слайда 5"/>
          <p:cNvSpPr txBox="1">
            <a:spLocks/>
          </p:cNvSpPr>
          <p:nvPr/>
        </p:nvSpPr>
        <p:spPr bwMode="auto">
          <a:xfrm>
            <a:off x="4572000" y="7173913"/>
            <a:ext cx="1828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872E8DE3-6741-4E1A-835B-1761694798E8}" type="slidenum">
              <a:rPr lang="ru-RU" altLang="ru-RU" sz="1200" b="1">
                <a:solidFill>
                  <a:srgbClr val="7F7F7F"/>
                </a:solidFill>
              </a:rPr>
              <a:pPr algn="ctr" eaLnBrk="1" hangingPunct="1"/>
              <a:t>4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sz="quarter" idx="4294967295"/>
          </p:nvPr>
        </p:nvSpPr>
        <p:spPr>
          <a:xfrm>
            <a:off x="495300" y="692696"/>
            <a:ext cx="8153400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>
              <a:lnSpc>
                <a:spcPct val="300000"/>
              </a:lnSpc>
            </a:pP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Бюджет отдела экономики и бюджетного планирования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Аксуского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района на 2021-2023 годы сформирован в соответствии с Бюджетным и Налоговым кодексами РК, Закона Республики Казахстан «О бюджете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Аксуского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района на 2021-2023 годы» решений сессий районного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от 29 декабря 2020 года  № 72-313, постановлениям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акимата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800" dirty="0" err="1" smtClean="0">
                <a:latin typeface="Times New Roman" pitchFamily="18" charset="0"/>
                <a:cs typeface="Times New Roman" pitchFamily="18" charset="0"/>
              </a:rPr>
              <a:t>Аксуского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 района  11 января №20.</a:t>
            </a:r>
          </a:p>
          <a:p>
            <a:pPr fontAlgn="base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alt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1456"/>
            <a:ext cx="8280920" cy="687264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7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СХЕМА БЮДЖЕТНОГО ПРОЦЕССА</a:t>
            </a:r>
            <a:r>
              <a:rPr lang="ru-RU" altLang="ru-RU" dirty="0">
                <a:solidFill>
                  <a:schemeClr val="tx1"/>
                </a:solidFill>
              </a:rPr>
              <a:t/>
            </a:r>
            <a:br>
              <a:rPr lang="ru-RU" alt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67545" y="1628800"/>
            <a:ext cx="3405956" cy="101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Определение показателей прогноза бюджетных параметров и бюджетной политики в составе Прогноза социально-экономического развития области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на 5-летний период</a:t>
            </a:r>
            <a:endParaRPr lang="ru-RU" altLang="ru-RU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Составление проекта бюджета и внесение его в городской </a:t>
            </a:r>
            <a:r>
              <a:rPr lang="ru-RU" altLang="ru-RU" sz="1200" kern="0" dirty="0" err="1">
                <a:cs typeface="Arial"/>
              </a:rPr>
              <a:t>маслихат</a:t>
            </a:r>
            <a:r>
              <a:rPr lang="ru-RU" altLang="ru-RU" sz="1200" kern="0" dirty="0">
                <a:cs typeface="Arial"/>
              </a:rPr>
              <a:t> не позднее 1 ноября текущего финансового года.</a:t>
            </a:r>
            <a:endParaRPr lang="ru-RU" altLang="ru-RU" kern="0" dirty="0">
              <a:cs typeface="Arial"/>
            </a:endParaRPr>
          </a:p>
        </p:txBody>
      </p:sp>
      <p:sp>
        <p:nvSpPr>
          <p:cNvPr id="6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84213" y="5516563"/>
            <a:ext cx="3167062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Утверждение </a:t>
            </a:r>
            <a:r>
              <a:rPr lang="ru-RU" altLang="ru-RU" sz="1200" kern="0" dirty="0" err="1">
                <a:cs typeface="Arial"/>
              </a:rPr>
              <a:t>маслихатом</a:t>
            </a:r>
            <a:r>
              <a:rPr lang="ru-RU" altLang="ru-RU" sz="1200" kern="0" dirty="0">
                <a:cs typeface="Arial"/>
              </a:rPr>
              <a:t>  городского бюджета на трехлетний период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не позднее двухнедельного срока после подписания решения областного маслихата об утверждении областного бюджета.</a:t>
            </a:r>
            <a:endParaRPr lang="ru-RU" altLang="ru-RU" kern="0" dirty="0">
              <a:cs typeface="Arial"/>
            </a:endParaRPr>
          </a:p>
        </p:txBody>
      </p:sp>
      <p:sp>
        <p:nvSpPr>
          <p:cNvPr id="7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28663" y="3109913"/>
            <a:ext cx="3167062" cy="1014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городской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бюджетной комиссии</a:t>
            </a:r>
          </a:p>
        </p:txBody>
      </p:sp>
      <p:sp>
        <p:nvSpPr>
          <p:cNvPr id="8" name="Rectangle 2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23850" y="476673"/>
            <a:ext cx="3816350" cy="7200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kern="0" dirty="0">
                <a:cs typeface="Arial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(уполномоченный орган – отдел экономики и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 бюджетного планирования)</a:t>
            </a:r>
          </a:p>
        </p:txBody>
      </p:sp>
      <p:sp>
        <p:nvSpPr>
          <p:cNvPr id="9" name="Rectangle 2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837113" y="476673"/>
            <a:ext cx="3816350" cy="7200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kern="0" dirty="0">
                <a:cs typeface="Arial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(уполномоченный орган – отдел финансов)</a:t>
            </a:r>
          </a:p>
          <a:p>
            <a:pPr algn="ctr" eaLnBrk="1" hangingPunct="1">
              <a:defRPr/>
            </a:pPr>
            <a:endParaRPr lang="ru-RU" altLang="ru-RU" sz="1200" i="1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" name="AutoShape 2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720" y="126876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AutoShape 2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720" y="2636912"/>
            <a:ext cx="431800" cy="43433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AutoShape 2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050" y="4124325"/>
            <a:ext cx="431800" cy="3127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" name="AutoShape 3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4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148263" y="1628800"/>
            <a:ext cx="3240087" cy="646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5" name="AutoShape 4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588224" y="1196752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6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2924945"/>
            <a:ext cx="3313113" cy="646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Проведение комплекса мероприятий по исполнению городского бюджета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в течение финансового года</a:t>
            </a: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4149080"/>
            <a:ext cx="3211513" cy="101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Проведение бюджетного мониторинга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составление ежемесячных отчетов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 об исполнении бюджета  </a:t>
            </a:r>
          </a:p>
        </p:txBody>
      </p:sp>
      <p:sp>
        <p:nvSpPr>
          <p:cNvPr id="18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5516563"/>
            <a:ext cx="3240088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Представление в </a:t>
            </a:r>
            <a:r>
              <a:rPr lang="ru-RU" altLang="ru-RU" sz="1200" kern="0" dirty="0" err="1">
                <a:cs typeface="Arial"/>
              </a:rPr>
              <a:t>маслихат</a:t>
            </a:r>
            <a:r>
              <a:rPr lang="ru-RU" altLang="ru-RU" sz="1200" kern="0" dirty="0">
                <a:cs typeface="Arial"/>
              </a:rPr>
              <a:t> годового отчета об исполнении бюджета за отчетный финансовый год 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не позднее 1 апреля текущего года</a:t>
            </a:r>
          </a:p>
        </p:txBody>
      </p:sp>
      <p:sp>
        <p:nvSpPr>
          <p:cNvPr id="19" name="AutoShape 4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588224" y="2420888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0" name="AutoShape 4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1" name="AutoShape 4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660232" y="3645024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2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139952" y="692696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2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показатели социально-экономического развития РК на 2019-2024 годы</a:t>
            </a:r>
            <a:br>
              <a:rPr lang="ru-RU" sz="22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539552" y="1916832"/>
          <a:ext cx="8004176" cy="4038666"/>
        </p:xfrm>
        <a:graphic>
          <a:graphicData uri="http://schemas.openxmlformats.org/drawingml/2006/table">
            <a:tbl>
              <a:tblPr/>
              <a:tblGrid>
                <a:gridCol w="419724">
                  <a:extLst>
                    <a:ext uri="{9D8B030D-6E8A-4147-A177-3AD203B41FA5}"/>
                  </a:extLst>
                </a:gridCol>
                <a:gridCol w="2776358">
                  <a:extLst>
                    <a:ext uri="{9D8B030D-6E8A-4147-A177-3AD203B41FA5}"/>
                  </a:extLst>
                </a:gridCol>
                <a:gridCol w="983411">
                  <a:extLst>
                    <a:ext uri="{9D8B030D-6E8A-4147-A177-3AD203B41FA5}"/>
                  </a:extLst>
                </a:gridCol>
                <a:gridCol w="759908">
                  <a:extLst>
                    <a:ext uri="{9D8B030D-6E8A-4147-A177-3AD203B41FA5}"/>
                  </a:extLst>
                </a:gridCol>
                <a:gridCol w="762701">
                  <a:extLst>
                    <a:ext uri="{9D8B030D-6E8A-4147-A177-3AD203B41FA5}"/>
                  </a:extLst>
                </a:gridCol>
                <a:gridCol w="771083">
                  <a:extLst>
                    <a:ext uri="{9D8B030D-6E8A-4147-A177-3AD203B41FA5}"/>
                  </a:extLst>
                </a:gridCol>
                <a:gridCol w="771083">
                  <a:extLst>
                    <a:ext uri="{9D8B030D-6E8A-4147-A177-3AD203B41FA5}"/>
                  </a:extLst>
                </a:gridCol>
                <a:gridCol w="759908">
                  <a:extLst>
                    <a:ext uri="{9D8B030D-6E8A-4147-A177-3AD203B41FA5}"/>
                  </a:extLst>
                </a:gridCol>
              </a:tblGrid>
              <a:tr h="22929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 в  тенге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81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572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Прожиточный минимум, тенге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32 668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35 743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37 244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38 808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974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674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8994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Минимальный размер пенсий, тенге 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40 441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43 272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46 301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49 542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56 721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36712"/>
            <a:ext cx="8280920" cy="4824536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Планирование, уточнение, корректировки бюджета отдела занятости и социальных программ </a:t>
            </a:r>
            <a:r>
              <a:rPr lang="ru-RU" sz="5000" dirty="0" err="1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Аксуского</a:t>
            </a: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endParaRPr lang="ru-RU" sz="5000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611561" y="2481841"/>
          <a:ext cx="7992887" cy="4043503"/>
        </p:xfrm>
        <a:graphic>
          <a:graphicData uri="http://schemas.openxmlformats.org/drawingml/2006/table">
            <a:tbl>
              <a:tblPr/>
              <a:tblGrid>
                <a:gridCol w="4614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25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68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87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3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10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752 315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709285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663991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001 Услуги по реализации государственной политики на местном уровне в области обеспечения занятости  и реализации социальных программ для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38 733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39 975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41 323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004 Оказание социальной помощи на приобретение</a:t>
                      </a:r>
                      <a:r>
                        <a:rPr lang="ru-RU" sz="1400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топлива специалистам здравоохранения, образования, социального обеспечения , культуры, спорта и ветеринарии в сельской местности в соответствии с законодательством Республики Казахстан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33 968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35 331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36 740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48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005 Государственная</a:t>
                      </a:r>
                      <a:r>
                        <a:rPr lang="ru-RU" sz="1400" kern="12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адресная социальная помощь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516 748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440 972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392 324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395536" y="476672"/>
            <a:ext cx="8319868" cy="187220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 при формирования исполнения  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«Отдел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занятости и социальных программ 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611560" y="2204864"/>
          <a:ext cx="7920880" cy="3681347"/>
        </p:xfrm>
        <a:graphic>
          <a:graphicData uri="http://schemas.openxmlformats.org/drawingml/2006/table">
            <a:tbl>
              <a:tblPr/>
              <a:tblGrid>
                <a:gridCol w="45731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1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69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88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66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0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006 - Оказание жилищной помощи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27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007 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помощь отдельным категориям граждан по решению местных представительных  органов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36 741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36 857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36 978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14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010 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Материальное обеспечение детей-инвалидов воспитывающихся и обучающихся на дому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1 666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850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011 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по зачислению , выплате и доставке пособий и других социальны выплат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2 824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3 022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3 233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8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014</a:t>
                      </a: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социальной помощи нуждающихся гражданам на дому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59 834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88 825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88 986</a:t>
                      </a:r>
                      <a:endParaRPr lang="ru-RU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395536" y="476672"/>
            <a:ext cx="8319868" cy="10081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2021\Открытые бюджеты\логотип\Эмблема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2088232" cy="1584176"/>
          </a:xfrm>
          <a:prstGeom prst="rect">
            <a:avLst/>
          </a:prstGeom>
          <a:noFill/>
        </p:spPr>
      </p:pic>
      <p:pic>
        <p:nvPicPr>
          <p:cNvPr id="1027" name="Picture 3" descr="C:\Users\User\Desktop\2021\Открытые бюджеты\логотип\Bezy_myanny_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48680"/>
            <a:ext cx="2736304" cy="1656183"/>
          </a:xfrm>
          <a:prstGeom prst="rect">
            <a:avLst/>
          </a:prstGeom>
          <a:noFill/>
        </p:spPr>
      </p:pic>
      <p:pic>
        <p:nvPicPr>
          <p:cNvPr id="6" name="Picture 2" descr="C:\Users\User\Desktop\2021\Открытые бюджеты\логотип\Эмблема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7976" y="701080"/>
            <a:ext cx="208823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1485</TotalTime>
  <Words>708</Words>
  <Application>Microsoft Office PowerPoint</Application>
  <PresentationFormat>Экран (4:3)</PresentationFormat>
  <Paragraphs>159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Проект расхода Гражданского бюджета  при формирования исполнения  бюджета  на 2021 -2023год  ГУ «Отдела занятости и социальных программ  Аксуского района»</vt:lpstr>
      <vt:lpstr>Уважаемые жители района!</vt:lpstr>
      <vt:lpstr>      Законодательная база бюджетного процесса</vt:lpstr>
      <vt:lpstr> </vt:lpstr>
      <vt:lpstr>СХЕМА БЮДЖЕТНОГО ПРОЦЕССА </vt:lpstr>
      <vt:lpstr>    Основные показатели социально-экономического развития РК на 2019-2024 годы </vt:lpstr>
      <vt:lpstr>Планирование, уточнение, корректировки бюджета отдела занятости и социальных программ Аксуского района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Пользователь Windows</cp:lastModifiedBy>
  <cp:revision>124</cp:revision>
  <dcterms:created xsi:type="dcterms:W3CDTF">2019-10-29T05:55:48Z</dcterms:created>
  <dcterms:modified xsi:type="dcterms:W3CDTF">2021-01-31T18:28:17Z</dcterms:modified>
</cp:coreProperties>
</file>