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12"/>
  </p:notesMasterIdLst>
  <p:handoutMasterIdLst>
    <p:handoutMasterId r:id="rId13"/>
  </p:handoutMasterIdLst>
  <p:sldIdLst>
    <p:sldId id="1078" r:id="rId2"/>
    <p:sldId id="1163" r:id="rId3"/>
    <p:sldId id="1172" r:id="rId4"/>
    <p:sldId id="1166" r:id="rId5"/>
    <p:sldId id="1167" r:id="rId6"/>
    <p:sldId id="1171" r:id="rId7"/>
    <p:sldId id="1168" r:id="rId8"/>
    <p:sldId id="1169" r:id="rId9"/>
    <p:sldId id="1173" r:id="rId10"/>
    <p:sldId id="1170" r:id="rId11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72"/>
            <p14:sldId id="1166"/>
            <p14:sldId id="1167"/>
            <p14:sldId id="1171"/>
            <p14:sldId id="1168"/>
            <p14:sldId id="1169"/>
            <p14:sldId id="1173"/>
            <p14:sldId id="11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FFFFCC"/>
    <a:srgbClr val="CCFFFF"/>
    <a:srgbClr val="FFEACD"/>
    <a:srgbClr val="CCECFF"/>
    <a:srgbClr val="33CCCC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21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БЮДЖЕТ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исполнение </a:t>
            </a: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год.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жилищно-коммунального хозяйства и жилищной инспекции Коксуского района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Балпык би 2020 г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980728"/>
            <a:ext cx="817507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672" y="908720"/>
            <a:ext cx="59766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                     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30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973832"/>
            <a:ext cx="5516871" cy="310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4077072"/>
            <a:ext cx="3800873" cy="21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8" y="3873751"/>
            <a:ext cx="428625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00872" y="1412776"/>
            <a:ext cx="45365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>
                <a:solidFill>
                  <a:srgbClr val="FF0000"/>
                </a:solidFill>
              </a:rPr>
              <a:t>Бюджет по расходам по 2020 год  Государственное учреждение "Отдел жилищно-коммунального хозяйства и жилищной инспекции Коксуского района"  по план финансирование обязательства и платежа В 2020 </a:t>
            </a:r>
            <a:r>
              <a:rPr lang="kk-KZ" sz="1400" dirty="0" smtClean="0">
                <a:solidFill>
                  <a:srgbClr val="FF0000"/>
                </a:solidFill>
              </a:rPr>
              <a:t>году-2662055,0  </a:t>
            </a:r>
            <a:r>
              <a:rPr lang="kk-KZ" sz="1400" dirty="0">
                <a:solidFill>
                  <a:srgbClr val="FF0000"/>
                </a:solidFill>
              </a:rPr>
              <a:t>тыс. тенге освоено на </a:t>
            </a:r>
            <a:r>
              <a:rPr lang="kk-KZ" sz="1400" dirty="0" smtClean="0">
                <a:solidFill>
                  <a:srgbClr val="FF0000"/>
                </a:solidFill>
              </a:rPr>
              <a:t>31 декабря </a:t>
            </a:r>
            <a:r>
              <a:rPr lang="kk-KZ" sz="1400" dirty="0">
                <a:solidFill>
                  <a:srgbClr val="FF0000"/>
                </a:solidFill>
              </a:rPr>
              <a:t>2020 </a:t>
            </a:r>
            <a:r>
              <a:rPr lang="kk-KZ" sz="1400" dirty="0" smtClean="0">
                <a:solidFill>
                  <a:srgbClr val="FF0000"/>
                </a:solidFill>
              </a:rPr>
              <a:t>год-12660597,67  </a:t>
            </a:r>
            <a:r>
              <a:rPr lang="kk-KZ" sz="1400" dirty="0">
                <a:solidFill>
                  <a:srgbClr val="FF0000"/>
                </a:solidFill>
              </a:rPr>
              <a:t>тыс тенге</a:t>
            </a:r>
            <a:endParaRPr lang="ru-RU" sz="1400" dirty="0">
              <a:solidFill>
                <a:srgbClr val="FF0000"/>
              </a:solidFill>
            </a:endParaRPr>
          </a:p>
          <a:p>
            <a:endParaRPr lang="ru-RU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аблица базы данных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07" y="69269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4568" y="764704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001 Услуги по реализации государственной политики на местном уровне в области жилищно-коммунального хозяйства и жилищного фонда на содержание отдела В 2020 году выделено на </a:t>
            </a:r>
            <a:r>
              <a:rPr lang="ru-RU" sz="1400" dirty="0" smtClean="0">
                <a:solidFill>
                  <a:srgbClr val="FF0000"/>
                </a:solidFill>
              </a:rPr>
              <a:t>декабрь </a:t>
            </a:r>
            <a:r>
              <a:rPr lang="ru-RU" sz="1400" dirty="0">
                <a:solidFill>
                  <a:srgbClr val="FF0000"/>
                </a:solidFill>
              </a:rPr>
              <a:t>месяц- 19785,0 тыс. </a:t>
            </a:r>
            <a:r>
              <a:rPr lang="ru-RU" sz="1400" dirty="0" err="1">
                <a:solidFill>
                  <a:srgbClr val="FF0000"/>
                </a:solidFill>
              </a:rPr>
              <a:t>тенге,освоено</a:t>
            </a:r>
            <a:r>
              <a:rPr lang="ru-RU" sz="1400" dirty="0">
                <a:solidFill>
                  <a:srgbClr val="FF0000"/>
                </a:solidFill>
              </a:rPr>
              <a:t> -19778,77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 в том числе по штатным единицам заработная плата и подоходный налог и т. д. </a:t>
            </a:r>
            <a:r>
              <a:rPr lang="ru-RU" sz="1400" dirty="0" smtClean="0">
                <a:solidFill>
                  <a:srgbClr val="FF0000"/>
                </a:solidFill>
              </a:rPr>
              <a:t>выделено-4882,0 </a:t>
            </a:r>
            <a:r>
              <a:rPr lang="ru-RU" sz="1400" dirty="0">
                <a:solidFill>
                  <a:srgbClr val="FF0000"/>
                </a:solidFill>
              </a:rPr>
              <a:t>тыс. тенге. Освоено-4881,86 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тенге,премия</a:t>
            </a:r>
            <a:r>
              <a:rPr lang="ru-RU" sz="1400" dirty="0">
                <a:solidFill>
                  <a:srgbClr val="FF0000"/>
                </a:solidFill>
              </a:rPr>
              <a:t> 2696,0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 освоено 2695,99 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 на оздоровление 981,0 тыс. </a:t>
            </a:r>
            <a:r>
              <a:rPr lang="ru-RU" sz="1400" dirty="0" smtClean="0">
                <a:solidFill>
                  <a:srgbClr val="FF0000"/>
                </a:solidFill>
              </a:rPr>
              <a:t>тенге </a:t>
            </a:r>
            <a:r>
              <a:rPr lang="ru-RU" sz="1400" dirty="0">
                <a:solidFill>
                  <a:srgbClr val="FF0000"/>
                </a:solidFill>
              </a:rPr>
              <a:t>980,77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 </a:t>
            </a:r>
            <a:r>
              <a:rPr lang="ru-RU" sz="1400" dirty="0" smtClean="0">
                <a:solidFill>
                  <a:srgbClr val="FF0000"/>
                </a:solidFill>
              </a:rPr>
              <a:t>освоено,  </a:t>
            </a:r>
            <a:r>
              <a:rPr lang="ru-RU" sz="1400" dirty="0">
                <a:solidFill>
                  <a:srgbClr val="FF0000"/>
                </a:solidFill>
              </a:rPr>
              <a:t>социальный налог-435,0 тыс. Тенге освоено-434,73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тенге, социальные отчисления-208,0 тыс. тенге,-207,1тыс тенге расход, страхование </a:t>
            </a:r>
            <a:r>
              <a:rPr lang="ru-RU" sz="1400" dirty="0" smtClean="0">
                <a:solidFill>
                  <a:srgbClr val="FF0000"/>
                </a:solidFill>
              </a:rPr>
              <a:t>автотранспорта-19,0 </a:t>
            </a:r>
            <a:r>
              <a:rPr lang="ru-RU" sz="1400" dirty="0">
                <a:solidFill>
                  <a:srgbClr val="FF0000"/>
                </a:solidFill>
              </a:rPr>
              <a:t>тыс. </a:t>
            </a:r>
            <a:r>
              <a:rPr lang="ru-RU" sz="1400" dirty="0" smtClean="0">
                <a:solidFill>
                  <a:srgbClr val="FF0000"/>
                </a:solidFill>
              </a:rPr>
              <a:t>тенге, освоено -18,85 </a:t>
            </a:r>
            <a:r>
              <a:rPr lang="ru-RU" sz="1400" dirty="0" err="1" smtClean="0">
                <a:solidFill>
                  <a:srgbClr val="FF0000"/>
                </a:solidFill>
              </a:rPr>
              <a:t>тыс</a:t>
            </a:r>
            <a:r>
              <a:rPr lang="ru-RU" sz="1400" dirty="0" smtClean="0">
                <a:solidFill>
                  <a:srgbClr val="FF0000"/>
                </a:solidFill>
              </a:rPr>
              <a:t> тенге, </a:t>
            </a:r>
            <a:r>
              <a:rPr lang="ru-RU" sz="1400" dirty="0">
                <a:solidFill>
                  <a:srgbClr val="FF0000"/>
                </a:solidFill>
              </a:rPr>
              <a:t>медицинское страхование-140,0 тыс. тенге </a:t>
            </a:r>
            <a:r>
              <a:rPr lang="ru-RU" sz="1400" dirty="0" smtClean="0">
                <a:solidFill>
                  <a:srgbClr val="FF0000"/>
                </a:solidFill>
              </a:rPr>
              <a:t>освоено-139,1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тенге,оплата</a:t>
            </a:r>
            <a:r>
              <a:rPr lang="ru-RU" sz="1400" dirty="0">
                <a:solidFill>
                  <a:srgbClr val="FF0000"/>
                </a:solidFill>
              </a:rPr>
              <a:t> труда технических работников – 2445,0 тыс. тенге освоено </a:t>
            </a:r>
            <a:r>
              <a:rPr lang="ru-RU" sz="1400" dirty="0" smtClean="0">
                <a:solidFill>
                  <a:srgbClr val="FF0000"/>
                </a:solidFill>
              </a:rPr>
              <a:t>2444,44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тенге, налоги технического </a:t>
            </a:r>
            <a:r>
              <a:rPr lang="ru-RU" sz="1400" dirty="0" smtClean="0">
                <a:solidFill>
                  <a:srgbClr val="FF0000"/>
                </a:solidFill>
              </a:rPr>
              <a:t>персонала-240,0 </a:t>
            </a:r>
            <a:r>
              <a:rPr lang="ru-RU" sz="1400" dirty="0">
                <a:solidFill>
                  <a:srgbClr val="FF0000"/>
                </a:solidFill>
              </a:rPr>
              <a:t>тыс. тенге </a:t>
            </a:r>
            <a:r>
              <a:rPr lang="ru-RU" sz="1400" dirty="0" smtClean="0">
                <a:solidFill>
                  <a:srgbClr val="FF0000"/>
                </a:solidFill>
              </a:rPr>
              <a:t>освоено-239,29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</a:t>
            </a:r>
            <a:r>
              <a:rPr lang="ru-RU" sz="1400" dirty="0" smtClean="0">
                <a:solidFill>
                  <a:srgbClr val="FF0000"/>
                </a:solidFill>
              </a:rPr>
              <a:t>, приобретение бензина-571,0 </a:t>
            </a:r>
            <a:r>
              <a:rPr lang="ru-RU" sz="1400" dirty="0">
                <a:solidFill>
                  <a:srgbClr val="FF0000"/>
                </a:solidFill>
              </a:rPr>
              <a:t>тыс. тенге использовано 570,58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тенге, приобретение канцелярских товаров </a:t>
            </a:r>
            <a:r>
              <a:rPr lang="ru-RU" sz="1400" dirty="0" smtClean="0">
                <a:solidFill>
                  <a:srgbClr val="FF0000"/>
                </a:solidFill>
              </a:rPr>
              <a:t>556,0тыс</a:t>
            </a:r>
            <a:r>
              <a:rPr lang="ru-RU" sz="1400" dirty="0">
                <a:solidFill>
                  <a:srgbClr val="FF0000"/>
                </a:solidFill>
              </a:rPr>
              <a:t>. </a:t>
            </a:r>
            <a:r>
              <a:rPr lang="ru-RU" sz="1400" dirty="0" smtClean="0">
                <a:solidFill>
                  <a:srgbClr val="FF0000"/>
                </a:solidFill>
              </a:rPr>
              <a:t>тенге,освоено-555,61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 Услуги связи обслуживание сети Интернет-384,0 тыс. тенге </a:t>
            </a:r>
            <a:r>
              <a:rPr lang="ru-RU" sz="1400" dirty="0" smtClean="0">
                <a:solidFill>
                  <a:srgbClr val="FF0000"/>
                </a:solidFill>
              </a:rPr>
              <a:t>освоено-384,0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тенге, банковские услуги, услуги по ремонту оргтехники, Обслуживание ремонт </a:t>
            </a:r>
            <a:r>
              <a:rPr lang="ru-RU" sz="1400" dirty="0" smtClean="0">
                <a:solidFill>
                  <a:srgbClr val="FF0000"/>
                </a:solidFill>
              </a:rPr>
              <a:t>автотранспорта-5842,0тыс</a:t>
            </a:r>
            <a:r>
              <a:rPr lang="ru-RU" sz="1400" dirty="0">
                <a:solidFill>
                  <a:srgbClr val="FF0000"/>
                </a:solidFill>
              </a:rPr>
              <a:t>. тенге использовано </a:t>
            </a:r>
            <a:r>
              <a:rPr lang="ru-RU" sz="1400" dirty="0" smtClean="0">
                <a:solidFill>
                  <a:srgbClr val="FF0000"/>
                </a:solidFill>
              </a:rPr>
              <a:t>5842,0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тенге, на </a:t>
            </a:r>
            <a:r>
              <a:rPr lang="ru-RU" sz="1400" dirty="0" smtClean="0">
                <a:solidFill>
                  <a:srgbClr val="FF0000"/>
                </a:solidFill>
              </a:rPr>
              <a:t>командировочные-27,0 </a:t>
            </a:r>
            <a:r>
              <a:rPr lang="ru-RU" sz="1400" dirty="0">
                <a:solidFill>
                  <a:srgbClr val="FF0000"/>
                </a:solidFill>
              </a:rPr>
              <a:t>тенге расход 26,51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тенге, другие текущие расходы </a:t>
            </a:r>
            <a:r>
              <a:rPr lang="ru-RU" sz="1400" dirty="0" smtClean="0">
                <a:solidFill>
                  <a:srgbClr val="FF0000"/>
                </a:solidFill>
              </a:rPr>
              <a:t>-13,0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 тенге </a:t>
            </a:r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Капитальные расходы государственного органа-188,0 </a:t>
            </a:r>
            <a:r>
              <a:rPr lang="ru-RU" sz="1400" dirty="0" err="1" smtClean="0">
                <a:solidFill>
                  <a:srgbClr val="FF0000"/>
                </a:solidFill>
              </a:rPr>
              <a:t>тыс.тенге</a:t>
            </a:r>
            <a:r>
              <a:rPr lang="ru-RU" sz="1400" dirty="0" smtClean="0">
                <a:solidFill>
                  <a:srgbClr val="FF0000"/>
                </a:solidFill>
              </a:rPr>
              <a:t>, освоено-187,76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7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780176"/>
            <a:ext cx="7971093" cy="52032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584" y="908720"/>
            <a:ext cx="6220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/>
              <a:t>Обеспечение жильем отдельных категорий граждан выделено-19500,0 тыс </a:t>
            </a:r>
            <a:r>
              <a:rPr lang="kk-KZ" sz="1600" dirty="0" smtClean="0"/>
              <a:t>тенге, освоено-19495,0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439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7" y="1772816"/>
            <a:ext cx="401673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80" y="2996952"/>
            <a:ext cx="3882209" cy="291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04" y="764704"/>
            <a:ext cx="361611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65868" y="1052736"/>
            <a:ext cx="40324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       Балпық Би 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4232" y="3356992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00FFFF"/>
                </a:solidFill>
              </a:rPr>
              <a:t>Предоставление </a:t>
            </a:r>
            <a:r>
              <a:rPr lang="kk-KZ" dirty="0">
                <a:solidFill>
                  <a:srgbClr val="00FFFF"/>
                </a:solidFill>
              </a:rPr>
              <a:t>жилищных сертификатов как социальная помощь-5724,0  </a:t>
            </a:r>
            <a:r>
              <a:rPr lang="kk-KZ" dirty="0" smtClean="0">
                <a:solidFill>
                  <a:srgbClr val="00FFFF"/>
                </a:solidFill>
              </a:rPr>
              <a:t>тыс </a:t>
            </a:r>
            <a:r>
              <a:rPr lang="kk-KZ" dirty="0">
                <a:solidFill>
                  <a:srgbClr val="00FFFF"/>
                </a:solidFill>
              </a:rPr>
              <a:t>тенге, освоено-5724,0 </a:t>
            </a:r>
            <a:r>
              <a:rPr lang="kk-KZ" dirty="0" smtClean="0">
                <a:solidFill>
                  <a:srgbClr val="00FFFF"/>
                </a:solidFill>
              </a:rPr>
              <a:t> тыс тенге</a:t>
            </a:r>
          </a:p>
          <a:p>
            <a:r>
              <a:rPr lang="ru-RU" dirty="0" smtClean="0">
                <a:solidFill>
                  <a:srgbClr val="00FFFF"/>
                </a:solidFill>
              </a:rPr>
              <a:t>Бюджетные </a:t>
            </a:r>
            <a:r>
              <a:rPr lang="ru-RU" dirty="0">
                <a:solidFill>
                  <a:srgbClr val="00FFFF"/>
                </a:solidFill>
              </a:rPr>
              <a:t>кредиты для предоставления жилищных сертификатов как социальная поддержка-4612,0 </a:t>
            </a:r>
            <a:r>
              <a:rPr lang="ru-RU" dirty="0" err="1">
                <a:solidFill>
                  <a:srgbClr val="00FFFF"/>
                </a:solidFill>
              </a:rPr>
              <a:t>тыс.тенге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 smtClean="0">
                <a:solidFill>
                  <a:srgbClr val="00FFFF"/>
                </a:solidFill>
              </a:rPr>
              <a:t>тыс.тенге</a:t>
            </a:r>
            <a:r>
              <a:rPr lang="ru-RU" dirty="0">
                <a:solidFill>
                  <a:srgbClr val="00FFFF"/>
                </a:solidFill>
              </a:rPr>
              <a:t>, освоено-4612,0 </a:t>
            </a:r>
            <a:r>
              <a:rPr lang="ru-RU" dirty="0" err="1">
                <a:solidFill>
                  <a:srgbClr val="00FFFF"/>
                </a:solidFill>
              </a:rPr>
              <a:t>тыс.тенге</a:t>
            </a:r>
            <a:endParaRPr lang="ru-RU" dirty="0" smtClean="0">
              <a:solidFill>
                <a:srgbClr val="00FFFF"/>
              </a:solidFill>
            </a:endParaRPr>
          </a:p>
          <a:p>
            <a:r>
              <a:rPr lang="ru-RU" dirty="0">
                <a:solidFill>
                  <a:srgbClr val="00FFFF"/>
                </a:solidFill>
              </a:rPr>
              <a:t>Оплата услуг поверенному агенту по предоставлению жилищных сертификатов (социальная поддержка в виде бюджетного кредита</a:t>
            </a:r>
            <a:r>
              <a:rPr lang="ru-RU" dirty="0" smtClean="0">
                <a:solidFill>
                  <a:srgbClr val="00FFFF"/>
                </a:solidFill>
              </a:rPr>
              <a:t>)-</a:t>
            </a:r>
            <a:r>
              <a:rPr lang="ru-RU" dirty="0">
                <a:solidFill>
                  <a:srgbClr val="00FFFF"/>
                </a:solidFill>
              </a:rPr>
              <a:t>112,0 </a:t>
            </a:r>
            <a:r>
              <a:rPr lang="ru-RU" dirty="0" err="1" smtClean="0">
                <a:solidFill>
                  <a:srgbClr val="00FFFF"/>
                </a:solidFill>
              </a:rPr>
              <a:t>тыс.тенге</a:t>
            </a:r>
            <a:r>
              <a:rPr lang="ru-RU" dirty="0" smtClean="0">
                <a:solidFill>
                  <a:srgbClr val="00FFFF"/>
                </a:solidFill>
              </a:rPr>
              <a:t>, освоено-111,60 </a:t>
            </a:r>
            <a:r>
              <a:rPr lang="ru-RU" dirty="0" err="1">
                <a:solidFill>
                  <a:srgbClr val="00FFFF"/>
                </a:solidFill>
              </a:rPr>
              <a:t>тыс.тенге</a:t>
            </a:r>
            <a:endParaRPr lang="kk-KZ" dirty="0" smtClean="0">
              <a:solidFill>
                <a:srgbClr val="00FFFF"/>
              </a:solidFill>
            </a:endParaRPr>
          </a:p>
          <a:p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2920" y="1772816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Благоустройство и озеленение населенных пунктов-718654,0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тенге.освоено-718652,40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тенге</a:t>
            </a:r>
          </a:p>
        </p:txBody>
      </p:sp>
    </p:spTree>
    <p:extLst>
      <p:ext uri="{BB962C8B-B14F-4D97-AF65-F5344CB8AC3E}">
        <p14:creationId xmlns:p14="http://schemas.microsoft.com/office/powerpoint/2010/main" val="35533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980728"/>
            <a:ext cx="4752528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648744" y="1340768"/>
            <a:ext cx="58608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268760"/>
            <a:ext cx="8149136" cy="4896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4688" y="1412776"/>
            <a:ext cx="5284812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Проведение мероприятий за счет ЧС-12000,0 </a:t>
            </a:r>
            <a:r>
              <a:rPr lang="ru-RU" dirty="0" err="1" smtClean="0"/>
              <a:t>тыс</a:t>
            </a:r>
            <a:r>
              <a:rPr lang="ru-RU" dirty="0" smtClean="0"/>
              <a:t> тенге освоено полностью 12 000,0 </a:t>
            </a:r>
            <a:r>
              <a:rPr lang="ru-RU" dirty="0" err="1" smtClean="0"/>
              <a:t>тыс</a:t>
            </a:r>
            <a:r>
              <a:rPr lang="ru-RU" dirty="0" smtClean="0"/>
              <a:t> тенге.</a:t>
            </a:r>
          </a:p>
          <a:p>
            <a:r>
              <a:rPr lang="ru-RU" dirty="0"/>
              <a:t>Проведение мероприятий за счет резерва местного исполнительного органа на неотложные затраты-35740,0 </a:t>
            </a:r>
            <a:r>
              <a:rPr lang="ru-RU" dirty="0" err="1" smtClean="0"/>
              <a:t>тыс.тенге</a:t>
            </a:r>
            <a:r>
              <a:rPr lang="ru-RU" dirty="0" smtClean="0"/>
              <a:t> освоено </a:t>
            </a:r>
            <a:r>
              <a:rPr lang="ru-RU" dirty="0"/>
              <a:t>полностью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6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908720"/>
            <a:ext cx="8079586" cy="52127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32353" y="1124744"/>
            <a:ext cx="41691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dirty="0" smtClean="0">
              <a:solidFill>
                <a:srgbClr val="00FFFF"/>
              </a:solidFill>
            </a:endParaRPr>
          </a:p>
          <a:p>
            <a:endParaRPr lang="kk-KZ" dirty="0">
              <a:solidFill>
                <a:srgbClr val="00FFFF"/>
              </a:solidFill>
            </a:endParaRPr>
          </a:p>
          <a:p>
            <a:endParaRPr lang="kk-KZ" dirty="0" smtClean="0">
              <a:solidFill>
                <a:srgbClr val="00FFFF"/>
              </a:solidFill>
            </a:endParaRPr>
          </a:p>
          <a:p>
            <a:endParaRPr lang="kk-KZ" dirty="0">
              <a:solidFill>
                <a:srgbClr val="00FFFF"/>
              </a:solidFill>
            </a:endParaRPr>
          </a:p>
          <a:p>
            <a:endParaRPr lang="kk-KZ" dirty="0" smtClean="0">
              <a:solidFill>
                <a:srgbClr val="00FFFF"/>
              </a:solidFill>
            </a:endParaRPr>
          </a:p>
          <a:p>
            <a:endParaRPr lang="kk-KZ" dirty="0">
              <a:solidFill>
                <a:srgbClr val="00FFFF"/>
              </a:solidFill>
            </a:endParaRPr>
          </a:p>
          <a:p>
            <a:endParaRPr lang="kk-KZ" dirty="0" smtClean="0">
              <a:solidFill>
                <a:srgbClr val="00FFFF"/>
              </a:solidFill>
            </a:endParaRPr>
          </a:p>
          <a:p>
            <a:endParaRPr lang="kk-KZ" dirty="0">
              <a:solidFill>
                <a:srgbClr val="00FFFF"/>
              </a:solidFill>
            </a:endParaRPr>
          </a:p>
          <a:p>
            <a:endParaRPr lang="kk-KZ" dirty="0" smtClean="0">
              <a:solidFill>
                <a:srgbClr val="00FFFF"/>
              </a:solidFill>
            </a:endParaRPr>
          </a:p>
          <a:p>
            <a:r>
              <a:rPr lang="kk-KZ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500" y="2274838"/>
            <a:ext cx="4953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  <a:latin typeface="Arial"/>
              </a:rPr>
              <a:t>Возмещение платежей населения по оплате коммунальных услуг в режиме чрезвычайного положения в Республике </a:t>
            </a:r>
            <a:r>
              <a:rPr lang="ru-RU" dirty="0" smtClean="0">
                <a:solidFill>
                  <a:srgbClr val="FF0000"/>
                </a:solidFill>
                <a:latin typeface="Arial"/>
              </a:rPr>
              <a:t>Казахстан-69228,00 </a:t>
            </a:r>
            <a:r>
              <a:rPr lang="ru-RU" dirty="0" err="1">
                <a:solidFill>
                  <a:srgbClr val="FF0000"/>
                </a:solidFill>
                <a:latin typeface="Arial"/>
              </a:rPr>
              <a:t>тыс.тенге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Arial"/>
              </a:rPr>
              <a:t>69227,5 освоено</a:t>
            </a:r>
            <a:endParaRPr lang="kk-KZ" dirty="0">
              <a:solidFill>
                <a:srgbClr val="FF0000"/>
              </a:solidFill>
              <a:latin typeface="Arial"/>
            </a:endParaRPr>
          </a:p>
          <a:p>
            <a:pPr lvl="0"/>
            <a:r>
              <a:rPr lang="kk-KZ" dirty="0">
                <a:solidFill>
                  <a:srgbClr val="FF0000"/>
                </a:solidFill>
                <a:latin typeface="Arial"/>
              </a:rPr>
              <a:t>Целевые текущие трансферты нижестоящим </a:t>
            </a:r>
            <a:r>
              <a:rPr lang="kk-KZ" dirty="0" smtClean="0">
                <a:solidFill>
                  <a:srgbClr val="FF0000"/>
                </a:solidFill>
                <a:latin typeface="Arial"/>
              </a:rPr>
              <a:t>бюджетам-151380,0тыс </a:t>
            </a:r>
            <a:r>
              <a:rPr lang="kk-KZ" dirty="0">
                <a:solidFill>
                  <a:srgbClr val="FF0000"/>
                </a:solidFill>
                <a:latin typeface="Arial"/>
              </a:rPr>
              <a:t>тенге </a:t>
            </a:r>
            <a:r>
              <a:rPr lang="kk-KZ" dirty="0" smtClean="0">
                <a:solidFill>
                  <a:srgbClr val="FF0000"/>
                </a:solidFill>
                <a:latin typeface="Arial"/>
              </a:rPr>
              <a:t>расход-151380,0 </a:t>
            </a:r>
            <a:r>
              <a:rPr lang="kk-KZ" dirty="0">
                <a:solidFill>
                  <a:srgbClr val="FF0000"/>
                </a:solidFill>
                <a:latin typeface="Arial"/>
              </a:rPr>
              <a:t>тыс тенге</a:t>
            </a:r>
            <a:r>
              <a:rPr lang="kk-KZ" dirty="0" smtClean="0">
                <a:solidFill>
                  <a:srgbClr val="FF0000"/>
                </a:solidFill>
                <a:latin typeface="Arial"/>
              </a:rPr>
              <a:t>.</a:t>
            </a:r>
          </a:p>
          <a:p>
            <a:pPr lvl="0"/>
            <a:r>
              <a:rPr lang="ru-RU" dirty="0">
                <a:solidFill>
                  <a:srgbClr val="FF0000"/>
                </a:solidFill>
                <a:latin typeface="Arial"/>
              </a:rPr>
              <a:t>Развитие </a:t>
            </a:r>
            <a:r>
              <a:rPr lang="ru-RU" dirty="0" err="1">
                <a:solidFill>
                  <a:srgbClr val="FF0000"/>
                </a:solidFill>
                <a:latin typeface="Arial"/>
              </a:rPr>
              <a:t>теплоэнегетической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/>
              </a:rPr>
              <a:t>системы-1000,0 </a:t>
            </a:r>
            <a:r>
              <a:rPr lang="ru-RU" dirty="0" err="1" smtClean="0">
                <a:solidFill>
                  <a:srgbClr val="FF0000"/>
                </a:solidFill>
                <a:latin typeface="Arial"/>
              </a:rPr>
              <a:t>тыс</a:t>
            </a:r>
            <a:r>
              <a:rPr lang="ru-RU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"/>
              </a:rPr>
              <a:t>тенге,освоено</a:t>
            </a:r>
            <a:r>
              <a:rPr lang="ru-RU" dirty="0" smtClean="0">
                <a:solidFill>
                  <a:srgbClr val="FF0000"/>
                </a:solidFill>
                <a:latin typeface="Arial"/>
              </a:rPr>
              <a:t> -1000,0 </a:t>
            </a:r>
            <a:r>
              <a:rPr lang="ru-RU" dirty="0" err="1" smtClean="0">
                <a:solidFill>
                  <a:srgbClr val="FF0000"/>
                </a:solidFill>
                <a:latin typeface="Arial"/>
              </a:rPr>
              <a:t>тыс</a:t>
            </a:r>
            <a:r>
              <a:rPr lang="ru-RU" dirty="0" smtClean="0">
                <a:solidFill>
                  <a:srgbClr val="FF0000"/>
                </a:solidFill>
                <a:latin typeface="Arial"/>
              </a:rPr>
              <a:t> тенге</a:t>
            </a:r>
            <a:endParaRPr lang="ru-RU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6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7" y="476672"/>
            <a:ext cx="792178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8584" y="764704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 smtClean="0">
                <a:solidFill>
                  <a:srgbClr val="00FFFF"/>
                </a:solidFill>
              </a:rPr>
              <a:t>.</a:t>
            </a:r>
            <a:endParaRPr lang="ru-RU" i="1" dirty="0">
              <a:solidFill>
                <a:srgbClr val="00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8624" y="1916832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FFFF00"/>
                </a:solidFill>
                <a:latin typeface="Arial"/>
              </a:rPr>
              <a:t>Развитие социальной и инженерной инфраструктуры в сельских населенных пунктах в рамках проекта «</a:t>
            </a:r>
            <a:r>
              <a:rPr lang="ru-RU" dirty="0" err="1">
                <a:solidFill>
                  <a:srgbClr val="FFFF00"/>
                </a:solidFill>
                <a:latin typeface="Arial"/>
              </a:rPr>
              <a:t>Ауыл</a:t>
            </a:r>
            <a:r>
              <a:rPr lang="ru-RU" dirty="0">
                <a:solidFill>
                  <a:srgbClr val="FFFF00"/>
                </a:solidFill>
                <a:latin typeface="Arial"/>
              </a:rPr>
              <a:t>-Ел бесігі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»-240640,0 </a:t>
            </a:r>
            <a:r>
              <a:rPr lang="ru-RU" dirty="0" err="1">
                <a:solidFill>
                  <a:srgbClr val="FFFF00"/>
                </a:solidFill>
                <a:latin typeface="Arial"/>
              </a:rPr>
              <a:t>тыс.тенге</a:t>
            </a:r>
            <a:r>
              <a:rPr lang="ru-RU" dirty="0">
                <a:solidFill>
                  <a:srgbClr val="FFFF00"/>
                </a:solidFill>
                <a:latin typeface="Arial"/>
              </a:rPr>
              <a:t>, 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освоено-240639,90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Arial"/>
              </a:rPr>
              <a:t>Функционирование системы водоснабжения и водоотведения</a:t>
            </a:r>
            <a:r>
              <a:rPr lang="kk-KZ" dirty="0" smtClean="0">
                <a:solidFill>
                  <a:srgbClr val="FFFF00"/>
                </a:solidFill>
                <a:latin typeface="Arial"/>
              </a:rPr>
              <a:t>-28798,0 </a:t>
            </a:r>
            <a:r>
              <a:rPr lang="kk-KZ" dirty="0">
                <a:solidFill>
                  <a:srgbClr val="FFFF00"/>
                </a:solidFill>
                <a:latin typeface="Arial"/>
              </a:rPr>
              <a:t>тыс тенге </a:t>
            </a:r>
            <a:r>
              <a:rPr lang="kk-KZ" dirty="0" smtClean="0">
                <a:solidFill>
                  <a:srgbClr val="FFFF00"/>
                </a:solidFill>
                <a:latin typeface="Arial"/>
              </a:rPr>
              <a:t>расход-27358,56 </a:t>
            </a:r>
            <a:r>
              <a:rPr lang="kk-KZ" dirty="0">
                <a:solidFill>
                  <a:srgbClr val="FFFF00"/>
                </a:solidFill>
                <a:latin typeface="Arial"/>
              </a:rPr>
              <a:t>тыс тенге</a:t>
            </a:r>
            <a:r>
              <a:rPr lang="kk-KZ" dirty="0" smtClean="0">
                <a:solidFill>
                  <a:srgbClr val="FFFF00"/>
                </a:solidFill>
                <a:latin typeface="Arial"/>
              </a:rPr>
              <a:t>.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Arial"/>
              </a:rPr>
              <a:t>Освещение улиц в населенных 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пунктах-35889,0 </a:t>
            </a:r>
            <a:r>
              <a:rPr lang="ru-RU" dirty="0" err="1" smtClean="0">
                <a:solidFill>
                  <a:srgbClr val="FFFF00"/>
                </a:solidFill>
                <a:latin typeface="Arial"/>
              </a:rPr>
              <a:t>тыс.тенге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, 35887,88 освоено,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Arial"/>
              </a:rPr>
              <a:t>Организация эксплуатации тепловых сетей, находящихся в коммунальной собственности районов (городов областного значения)-26868,0 </a:t>
            </a:r>
            <a:r>
              <a:rPr lang="ru-RU" dirty="0" err="1">
                <a:solidFill>
                  <a:srgbClr val="FFFF00"/>
                </a:solidFill>
                <a:latin typeface="Arial"/>
              </a:rPr>
              <a:t>тыс</a:t>
            </a:r>
            <a:r>
              <a:rPr lang="ru-RU" dirty="0">
                <a:solidFill>
                  <a:srgbClr val="FFFF00"/>
                </a:solidFill>
                <a:latin typeface="Arial"/>
              </a:rPr>
              <a:t> тенге, освоено-8 253,15 </a:t>
            </a:r>
            <a:r>
              <a:rPr lang="ru-RU" dirty="0" err="1">
                <a:solidFill>
                  <a:srgbClr val="FFFF00"/>
                </a:solidFill>
                <a:latin typeface="Arial"/>
              </a:rPr>
              <a:t>тыс.тенге</a:t>
            </a:r>
            <a:endParaRPr lang="ru-RU" dirty="0" smtClean="0">
              <a:solidFill>
                <a:srgbClr val="FFFF00"/>
              </a:solidFill>
              <a:latin typeface="Arial"/>
            </a:endParaRPr>
          </a:p>
          <a:p>
            <a:pPr lvl="0"/>
            <a:r>
              <a:rPr lang="ru-RU" dirty="0">
                <a:solidFill>
                  <a:srgbClr val="FFFF00"/>
                </a:solidFill>
                <a:latin typeface="Arial"/>
              </a:rPr>
              <a:t>Развитие системы водоснабжения и водоотведения выделено 1438058,0 </a:t>
            </a:r>
            <a:r>
              <a:rPr lang="ru-RU" dirty="0" err="1">
                <a:solidFill>
                  <a:srgbClr val="FFFF00"/>
                </a:solidFill>
                <a:latin typeface="Arial"/>
              </a:rPr>
              <a:t>тыс.тенге</a:t>
            </a:r>
            <a:r>
              <a:rPr lang="ru-RU" dirty="0">
                <a:solidFill>
                  <a:srgbClr val="FFFF00"/>
                </a:solidFill>
                <a:latin typeface="Arial"/>
              </a:rPr>
              <a:t>, освоено-934 089,0 </a:t>
            </a:r>
            <a:r>
              <a:rPr lang="ru-RU" dirty="0" err="1">
                <a:solidFill>
                  <a:srgbClr val="FFFF00"/>
                </a:solidFill>
                <a:latin typeface="Arial"/>
              </a:rPr>
              <a:t>тыс.тенге</a:t>
            </a:r>
            <a:endParaRPr lang="ru-RU" dirty="0">
              <a:solidFill>
                <a:srgbClr val="FFFF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80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26593</TotalTime>
  <Words>471</Words>
  <Application>Microsoft Office PowerPoint</Application>
  <PresentationFormat>Лист A4 (210x297 мм)</PresentationFormat>
  <Paragraphs>34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ГРАЖДАНСКИЙ БЮДЖЕТ   исполнение за декабрь 2020  год.  Отдел жилищно-коммунального хозяйства и жилищной инспекции Коксуского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1989</cp:revision>
  <cp:lastPrinted>2016-07-20T11:16:55Z</cp:lastPrinted>
  <dcterms:created xsi:type="dcterms:W3CDTF">2004-02-06T14:47:15Z</dcterms:created>
  <dcterms:modified xsi:type="dcterms:W3CDTF">2021-01-15T12:25:14Z</dcterms:modified>
</cp:coreProperties>
</file>