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7" r:id="rId2"/>
  </p:sldMasterIdLst>
  <p:notesMasterIdLst>
    <p:notesMasterId r:id="rId21"/>
  </p:notesMasterIdLst>
  <p:sldIdLst>
    <p:sldId id="256" r:id="rId3"/>
    <p:sldId id="257" r:id="rId4"/>
    <p:sldId id="278" r:id="rId5"/>
    <p:sldId id="279" r:id="rId6"/>
    <p:sldId id="258" r:id="rId7"/>
    <p:sldId id="281" r:id="rId8"/>
    <p:sldId id="282" r:id="rId9"/>
    <p:sldId id="280" r:id="rId10"/>
    <p:sldId id="276" r:id="rId11"/>
    <p:sldId id="266" r:id="rId12"/>
    <p:sldId id="267" r:id="rId13"/>
    <p:sldId id="268" r:id="rId14"/>
    <p:sldId id="269" r:id="rId15"/>
    <p:sldId id="270" r:id="rId16"/>
    <p:sldId id="271" r:id="rId17"/>
    <p:sldId id="274" r:id="rId18"/>
    <p:sldId id="275" r:id="rId19"/>
    <p:sldId id="283" r:id="rId20"/>
  </p:sldIdLst>
  <p:sldSz cx="9144000" cy="6858000" type="screen4x3"/>
  <p:notesSz cx="7559675" cy="10691813"/>
  <p:defaultTextStyle>
    <a:defPPr>
      <a:defRPr lang="ru-RU"/>
    </a:defPPr>
    <a:lvl1pPr algn="l" rtl="0" fontAlgn="base">
      <a:spcBef>
        <a:spcPct val="0"/>
      </a:spcBef>
      <a:spcAft>
        <a:spcPct val="0"/>
      </a:spcAft>
      <a:defRPr sz="3600" b="1" kern="1200">
        <a:solidFill>
          <a:schemeClr val="tx1"/>
        </a:solidFill>
        <a:latin typeface="Times New Roman" pitchFamily="18" charset="0"/>
        <a:ea typeface="DejaVu Sans"/>
        <a:cs typeface="Arial" charset="0"/>
      </a:defRPr>
    </a:lvl1pPr>
    <a:lvl2pPr marL="457200" algn="l" rtl="0" fontAlgn="base">
      <a:spcBef>
        <a:spcPct val="0"/>
      </a:spcBef>
      <a:spcAft>
        <a:spcPct val="0"/>
      </a:spcAft>
      <a:defRPr sz="3600" b="1" kern="1200">
        <a:solidFill>
          <a:schemeClr val="tx1"/>
        </a:solidFill>
        <a:latin typeface="Times New Roman" pitchFamily="18" charset="0"/>
        <a:ea typeface="DejaVu Sans"/>
        <a:cs typeface="Arial" charset="0"/>
      </a:defRPr>
    </a:lvl2pPr>
    <a:lvl3pPr marL="914400" algn="l" rtl="0" fontAlgn="base">
      <a:spcBef>
        <a:spcPct val="0"/>
      </a:spcBef>
      <a:spcAft>
        <a:spcPct val="0"/>
      </a:spcAft>
      <a:defRPr sz="3600" b="1" kern="1200">
        <a:solidFill>
          <a:schemeClr val="tx1"/>
        </a:solidFill>
        <a:latin typeface="Times New Roman" pitchFamily="18" charset="0"/>
        <a:ea typeface="DejaVu Sans"/>
        <a:cs typeface="Arial" charset="0"/>
      </a:defRPr>
    </a:lvl3pPr>
    <a:lvl4pPr marL="1371600" algn="l" rtl="0" fontAlgn="base">
      <a:spcBef>
        <a:spcPct val="0"/>
      </a:spcBef>
      <a:spcAft>
        <a:spcPct val="0"/>
      </a:spcAft>
      <a:defRPr sz="3600" b="1" kern="1200">
        <a:solidFill>
          <a:schemeClr val="tx1"/>
        </a:solidFill>
        <a:latin typeface="Times New Roman" pitchFamily="18" charset="0"/>
        <a:ea typeface="DejaVu Sans"/>
        <a:cs typeface="Arial" charset="0"/>
      </a:defRPr>
    </a:lvl4pPr>
    <a:lvl5pPr marL="1828800" algn="l" rtl="0" fontAlgn="base">
      <a:spcBef>
        <a:spcPct val="0"/>
      </a:spcBef>
      <a:spcAft>
        <a:spcPct val="0"/>
      </a:spcAft>
      <a:defRPr sz="3600" b="1" kern="1200">
        <a:solidFill>
          <a:schemeClr val="tx1"/>
        </a:solidFill>
        <a:latin typeface="Times New Roman" pitchFamily="18" charset="0"/>
        <a:ea typeface="DejaVu Sans"/>
        <a:cs typeface="Arial" charset="0"/>
      </a:defRPr>
    </a:lvl5pPr>
    <a:lvl6pPr marL="2286000" algn="l" defTabSz="914400" rtl="0" eaLnBrk="1" latinLnBrk="0" hangingPunct="1">
      <a:defRPr sz="3600" b="1" kern="1200">
        <a:solidFill>
          <a:schemeClr val="tx1"/>
        </a:solidFill>
        <a:latin typeface="Times New Roman" pitchFamily="18" charset="0"/>
        <a:ea typeface="DejaVu Sans"/>
        <a:cs typeface="Arial" charset="0"/>
      </a:defRPr>
    </a:lvl6pPr>
    <a:lvl7pPr marL="2743200" algn="l" defTabSz="914400" rtl="0" eaLnBrk="1" latinLnBrk="0" hangingPunct="1">
      <a:defRPr sz="3600" b="1" kern="1200">
        <a:solidFill>
          <a:schemeClr val="tx1"/>
        </a:solidFill>
        <a:latin typeface="Times New Roman" pitchFamily="18" charset="0"/>
        <a:ea typeface="DejaVu Sans"/>
        <a:cs typeface="Arial" charset="0"/>
      </a:defRPr>
    </a:lvl7pPr>
    <a:lvl8pPr marL="3200400" algn="l" defTabSz="914400" rtl="0" eaLnBrk="1" latinLnBrk="0" hangingPunct="1">
      <a:defRPr sz="3600" b="1" kern="1200">
        <a:solidFill>
          <a:schemeClr val="tx1"/>
        </a:solidFill>
        <a:latin typeface="Times New Roman" pitchFamily="18" charset="0"/>
        <a:ea typeface="DejaVu Sans"/>
        <a:cs typeface="Arial" charset="0"/>
      </a:defRPr>
    </a:lvl8pPr>
    <a:lvl9pPr marL="3657600" algn="l" defTabSz="914400" rtl="0" eaLnBrk="1" latinLnBrk="0" hangingPunct="1">
      <a:defRPr sz="3600" b="1" kern="1200">
        <a:solidFill>
          <a:schemeClr val="tx1"/>
        </a:solidFill>
        <a:latin typeface="Times New Roman" pitchFamily="18" charset="0"/>
        <a:ea typeface="DejaVu Sans"/>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CC"/>
    <a:srgbClr val="0099FF"/>
    <a:srgbClr val="3399FF"/>
    <a:srgbClr val="99CCFF"/>
    <a:srgbClr val="CCCCFF"/>
    <a:srgbClr val="0066FF"/>
    <a:srgbClr val="CC6600"/>
    <a:srgbClr val="FFFF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5" d="100"/>
          <a:sy n="65" d="100"/>
        </p:scale>
        <p:origin x="-1146" y="-18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4274" name="Rectangle 2"/>
          <p:cNvSpPr>
            <a:spLocks noGrp="1" noChangeArrowheads="1"/>
          </p:cNvSpPr>
          <p:nvPr>
            <p:ph type="hdr" sz="quarter"/>
          </p:nvPr>
        </p:nvSpPr>
        <p:spPr bwMode="auto">
          <a:xfrm>
            <a:off x="0" y="0"/>
            <a:ext cx="3276600" cy="5349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b="0" i="1">
                <a:solidFill>
                  <a:srgbClr val="FFFFFF"/>
                </a:solidFill>
                <a:latin typeface="Arial" charset="0"/>
                <a:cs typeface="DejaVu Sans"/>
              </a:defRPr>
            </a:lvl1pPr>
          </a:lstStyle>
          <a:p>
            <a:pPr>
              <a:defRPr/>
            </a:pPr>
            <a:endParaRPr lang="ru-RU"/>
          </a:p>
        </p:txBody>
      </p:sp>
      <p:sp>
        <p:nvSpPr>
          <p:cNvPr id="54275" name="Rectangle 3"/>
          <p:cNvSpPr>
            <a:spLocks noGrp="1" noChangeArrowheads="1"/>
          </p:cNvSpPr>
          <p:nvPr>
            <p:ph type="dt" idx="1"/>
          </p:nvPr>
        </p:nvSpPr>
        <p:spPr bwMode="auto">
          <a:xfrm>
            <a:off x="4281488" y="0"/>
            <a:ext cx="3276600" cy="5349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i="1">
                <a:solidFill>
                  <a:srgbClr val="FFFFFF"/>
                </a:solidFill>
                <a:latin typeface="Arial" charset="0"/>
                <a:cs typeface="DejaVu Sans"/>
              </a:defRPr>
            </a:lvl1pPr>
          </a:lstStyle>
          <a:p>
            <a:pPr>
              <a:defRPr/>
            </a:pPr>
            <a:fld id="{30E3890E-C2B1-40DC-A4C0-15D2699B270F}" type="datetimeFigureOut">
              <a:rPr lang="ru-RU"/>
              <a:pPr>
                <a:defRPr/>
              </a:pPr>
              <a:t>25.05.2020</a:t>
            </a:fld>
            <a:endParaRPr lang="ru-RU"/>
          </a:p>
        </p:txBody>
      </p:sp>
      <p:sp>
        <p:nvSpPr>
          <p:cNvPr id="25604" name="Rectangle 4"/>
          <p:cNvSpPr>
            <a:spLocks noGrp="1" noRot="1" noChangeArrowheads="1" noTextEdit="1"/>
          </p:cNvSpPr>
          <p:nvPr>
            <p:ph type="sldImg" idx="2"/>
          </p:nvPr>
        </p:nvSpPr>
        <p:spPr bwMode="auto">
          <a:xfrm>
            <a:off x="1106488" y="801688"/>
            <a:ext cx="5346700" cy="4010025"/>
          </a:xfrm>
          <a:prstGeom prst="rect">
            <a:avLst/>
          </a:prstGeom>
          <a:noFill/>
          <a:ln w="9525">
            <a:solidFill>
              <a:srgbClr val="000000"/>
            </a:solidFill>
            <a:miter lim="800000"/>
            <a:headEnd/>
            <a:tailEnd/>
          </a:ln>
        </p:spPr>
      </p:sp>
      <p:sp>
        <p:nvSpPr>
          <p:cNvPr id="54277" name="Rectangle 5"/>
          <p:cNvSpPr>
            <a:spLocks noGrp="1" noChangeArrowheads="1"/>
          </p:cNvSpPr>
          <p:nvPr>
            <p:ph type="body" sz="quarter" idx="3"/>
          </p:nvPr>
        </p:nvSpPr>
        <p:spPr bwMode="auto">
          <a:xfrm>
            <a:off x="755650" y="5078413"/>
            <a:ext cx="6048375" cy="48117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p>
        </p:txBody>
      </p:sp>
      <p:sp>
        <p:nvSpPr>
          <p:cNvPr id="54278" name="Rectangle 6"/>
          <p:cNvSpPr>
            <a:spLocks noGrp="1" noChangeArrowheads="1"/>
          </p:cNvSpPr>
          <p:nvPr>
            <p:ph type="ftr" sz="quarter" idx="4"/>
          </p:nvPr>
        </p:nvSpPr>
        <p:spPr bwMode="auto">
          <a:xfrm>
            <a:off x="0" y="10155238"/>
            <a:ext cx="3276600" cy="5349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b="0" i="1">
                <a:solidFill>
                  <a:srgbClr val="FFFFFF"/>
                </a:solidFill>
                <a:latin typeface="Arial" charset="0"/>
                <a:cs typeface="DejaVu Sans"/>
              </a:defRPr>
            </a:lvl1pPr>
          </a:lstStyle>
          <a:p>
            <a:pPr>
              <a:defRPr/>
            </a:pPr>
            <a:endParaRPr lang="ru-RU"/>
          </a:p>
        </p:txBody>
      </p:sp>
      <p:sp>
        <p:nvSpPr>
          <p:cNvPr id="54279" name="Rectangle 7"/>
          <p:cNvSpPr>
            <a:spLocks noGrp="1" noChangeArrowheads="1"/>
          </p:cNvSpPr>
          <p:nvPr>
            <p:ph type="sldNum" sz="quarter" idx="5"/>
          </p:nvPr>
        </p:nvSpPr>
        <p:spPr bwMode="auto">
          <a:xfrm>
            <a:off x="4281488" y="10155238"/>
            <a:ext cx="3276600" cy="5349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i="1">
                <a:solidFill>
                  <a:srgbClr val="FFFFFF"/>
                </a:solidFill>
                <a:latin typeface="Arial" charset="0"/>
                <a:cs typeface="DejaVu Sans"/>
              </a:defRPr>
            </a:lvl1pPr>
          </a:lstStyle>
          <a:p>
            <a:pPr>
              <a:defRPr/>
            </a:pPr>
            <a:fld id="{3260B4C3-B2F4-4F31-BFD0-5D1B00D99F14}" type="slidenum">
              <a:rPr lang="ru-RU"/>
              <a:pPr>
                <a:defRPr/>
              </a:pPr>
              <a:t>‹#›</a:t>
            </a:fld>
            <a:endParaRPr lang="ru-RU"/>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Arial" charset="0"/>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Arial" charset="0"/>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2"/>
          <p:cNvSpPr>
            <a:spLocks noGrp="1" noRot="1" noChangeArrowheads="1" noTextEdit="1"/>
          </p:cNvSpPr>
          <p:nvPr>
            <p:ph type="sldImg"/>
          </p:nvPr>
        </p:nvSpPr>
        <p:spPr>
          <a:ln/>
        </p:spPr>
      </p:sp>
      <p:sp>
        <p:nvSpPr>
          <p:cNvPr id="38914" name="Rectangle 3"/>
          <p:cNvSpPr>
            <a:spLocks noGrp="1" noChangeArrowheads="1"/>
          </p:cNvSpPr>
          <p:nvPr>
            <p:ph type="body" idx="1"/>
          </p:nvPr>
        </p:nvSpPr>
        <p:spPr>
          <a:noFill/>
          <a:ln/>
        </p:spPr>
        <p:txBody>
          <a:bodyPr/>
          <a:lstStyle/>
          <a:p>
            <a:pPr eaLnBrk="1" hangingPunct="1"/>
            <a:endParaRPr lang="ru-RU"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12" name="PlaceHolder 1"/>
          <p:cNvSpPr>
            <a:spLocks noGrp="1"/>
          </p:cNvSpPr>
          <p:nvPr>
            <p:ph type="title"/>
          </p:nvPr>
        </p:nvSpPr>
        <p:spPr>
          <a:xfrm>
            <a:off x="982080" y="457200"/>
            <a:ext cx="7704360" cy="1980720"/>
          </a:xfrm>
          <a:prstGeom prst="rect">
            <a:avLst/>
          </a:prstGeom>
        </p:spPr>
        <p:txBody>
          <a:bodyPr/>
          <a:lstStyle/>
          <a:p>
            <a:endParaRPr lang="ru-RU"/>
          </a:p>
        </p:txBody>
      </p:sp>
      <p:sp>
        <p:nvSpPr>
          <p:cNvPr id="13" name="PlaceHolder 2"/>
          <p:cNvSpPr>
            <a:spLocks noGrp="1"/>
          </p:cNvSpPr>
          <p:nvPr>
            <p:ph type="subTitle"/>
          </p:nvPr>
        </p:nvSpPr>
        <p:spPr>
          <a:xfrm>
            <a:off x="457200" y="1604520"/>
            <a:ext cx="8229240" cy="3977280"/>
          </a:xfrm>
          <a:prstGeom prst="rect">
            <a:avLst/>
          </a:prstGeom>
        </p:spPr>
        <p:txBody>
          <a:bodyPr anchor="ctr"/>
          <a:lstStyle/>
          <a:p>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36" name="PlaceHolder 1"/>
          <p:cNvSpPr>
            <a:spLocks noGrp="1"/>
          </p:cNvSpPr>
          <p:nvPr>
            <p:ph type="title"/>
          </p:nvPr>
        </p:nvSpPr>
        <p:spPr>
          <a:xfrm>
            <a:off x="982080" y="457200"/>
            <a:ext cx="7704360" cy="1980720"/>
          </a:xfrm>
          <a:prstGeom prst="rect">
            <a:avLst/>
          </a:prstGeom>
        </p:spPr>
        <p:txBody>
          <a:bodyPr/>
          <a:lstStyle/>
          <a:p>
            <a:endParaRPr lang="ru-RU"/>
          </a:p>
        </p:txBody>
      </p:sp>
      <p:sp>
        <p:nvSpPr>
          <p:cNvPr id="37" name="PlaceHolder 2"/>
          <p:cNvSpPr>
            <a:spLocks noGrp="1"/>
          </p:cNvSpPr>
          <p:nvPr>
            <p:ph type="body"/>
          </p:nvPr>
        </p:nvSpPr>
        <p:spPr>
          <a:xfrm>
            <a:off x="457200" y="1604520"/>
            <a:ext cx="4015800" cy="1896840"/>
          </a:xfrm>
          <a:prstGeom prst="rect">
            <a:avLst/>
          </a:prstGeom>
        </p:spPr>
        <p:txBody>
          <a:bodyPr/>
          <a:lstStyle/>
          <a:p>
            <a:endParaRPr lang="ru-RU"/>
          </a:p>
        </p:txBody>
      </p:sp>
      <p:sp>
        <p:nvSpPr>
          <p:cNvPr id="38" name="PlaceHolder 3"/>
          <p:cNvSpPr>
            <a:spLocks noGrp="1"/>
          </p:cNvSpPr>
          <p:nvPr>
            <p:ph type="body"/>
          </p:nvPr>
        </p:nvSpPr>
        <p:spPr>
          <a:xfrm>
            <a:off x="4674240" y="1604520"/>
            <a:ext cx="4015800" cy="1896840"/>
          </a:xfrm>
          <a:prstGeom prst="rect">
            <a:avLst/>
          </a:prstGeom>
        </p:spPr>
        <p:txBody>
          <a:bodyPr/>
          <a:lstStyle/>
          <a:p>
            <a:endParaRPr lang="ru-RU"/>
          </a:p>
        </p:txBody>
      </p:sp>
      <p:sp>
        <p:nvSpPr>
          <p:cNvPr id="39" name="PlaceHolder 4"/>
          <p:cNvSpPr>
            <a:spLocks noGrp="1"/>
          </p:cNvSpPr>
          <p:nvPr>
            <p:ph type="body"/>
          </p:nvPr>
        </p:nvSpPr>
        <p:spPr>
          <a:xfrm>
            <a:off x="457200" y="3682080"/>
            <a:ext cx="4015800" cy="1896840"/>
          </a:xfrm>
          <a:prstGeom prst="rect">
            <a:avLst/>
          </a:prstGeom>
        </p:spPr>
        <p:txBody>
          <a:bodyPr/>
          <a:lstStyle/>
          <a:p>
            <a:endParaRPr lang="ru-RU"/>
          </a:p>
        </p:txBody>
      </p:sp>
      <p:sp>
        <p:nvSpPr>
          <p:cNvPr id="40" name="PlaceHolder 5"/>
          <p:cNvSpPr>
            <a:spLocks noGrp="1"/>
          </p:cNvSpPr>
          <p:nvPr>
            <p:ph type="body"/>
          </p:nvPr>
        </p:nvSpPr>
        <p:spPr>
          <a:xfrm>
            <a:off x="4674240" y="3682080"/>
            <a:ext cx="4015800" cy="1896840"/>
          </a:xfrm>
          <a:prstGeom prst="rect">
            <a:avLst/>
          </a:prstGeom>
        </p:spPr>
        <p:txBody>
          <a:bodyPr/>
          <a:lstStyle/>
          <a:p>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41" name="PlaceHolder 1"/>
          <p:cNvSpPr>
            <a:spLocks noGrp="1"/>
          </p:cNvSpPr>
          <p:nvPr>
            <p:ph type="title"/>
          </p:nvPr>
        </p:nvSpPr>
        <p:spPr>
          <a:xfrm>
            <a:off x="982080" y="457200"/>
            <a:ext cx="7704360" cy="1980720"/>
          </a:xfrm>
          <a:prstGeom prst="rect">
            <a:avLst/>
          </a:prstGeom>
        </p:spPr>
        <p:txBody>
          <a:bodyPr/>
          <a:lstStyle/>
          <a:p>
            <a:endParaRPr lang="ru-RU"/>
          </a:p>
        </p:txBody>
      </p:sp>
      <p:sp>
        <p:nvSpPr>
          <p:cNvPr id="42" name="PlaceHolder 2"/>
          <p:cNvSpPr>
            <a:spLocks noGrp="1"/>
          </p:cNvSpPr>
          <p:nvPr>
            <p:ph type="body"/>
          </p:nvPr>
        </p:nvSpPr>
        <p:spPr>
          <a:xfrm>
            <a:off x="457200" y="1604520"/>
            <a:ext cx="2649600" cy="1896840"/>
          </a:xfrm>
          <a:prstGeom prst="rect">
            <a:avLst/>
          </a:prstGeom>
        </p:spPr>
        <p:txBody>
          <a:bodyPr/>
          <a:lstStyle/>
          <a:p>
            <a:endParaRPr lang="ru-RU"/>
          </a:p>
        </p:txBody>
      </p:sp>
      <p:sp>
        <p:nvSpPr>
          <p:cNvPr id="43" name="PlaceHolder 3"/>
          <p:cNvSpPr>
            <a:spLocks noGrp="1"/>
          </p:cNvSpPr>
          <p:nvPr>
            <p:ph type="body"/>
          </p:nvPr>
        </p:nvSpPr>
        <p:spPr>
          <a:xfrm>
            <a:off x="3239640" y="1604520"/>
            <a:ext cx="2649600" cy="1896840"/>
          </a:xfrm>
          <a:prstGeom prst="rect">
            <a:avLst/>
          </a:prstGeom>
        </p:spPr>
        <p:txBody>
          <a:bodyPr/>
          <a:lstStyle/>
          <a:p>
            <a:endParaRPr lang="ru-RU"/>
          </a:p>
        </p:txBody>
      </p:sp>
      <p:sp>
        <p:nvSpPr>
          <p:cNvPr id="44" name="PlaceHolder 4"/>
          <p:cNvSpPr>
            <a:spLocks noGrp="1"/>
          </p:cNvSpPr>
          <p:nvPr>
            <p:ph type="body"/>
          </p:nvPr>
        </p:nvSpPr>
        <p:spPr>
          <a:xfrm>
            <a:off x="6022080" y="1604520"/>
            <a:ext cx="2649600" cy="1896840"/>
          </a:xfrm>
          <a:prstGeom prst="rect">
            <a:avLst/>
          </a:prstGeom>
        </p:spPr>
        <p:txBody>
          <a:bodyPr/>
          <a:lstStyle/>
          <a:p>
            <a:endParaRPr lang="ru-RU"/>
          </a:p>
        </p:txBody>
      </p:sp>
      <p:sp>
        <p:nvSpPr>
          <p:cNvPr id="45" name="PlaceHolder 5"/>
          <p:cNvSpPr>
            <a:spLocks noGrp="1"/>
          </p:cNvSpPr>
          <p:nvPr>
            <p:ph type="body"/>
          </p:nvPr>
        </p:nvSpPr>
        <p:spPr>
          <a:xfrm>
            <a:off x="457200" y="3682080"/>
            <a:ext cx="2649600" cy="1896840"/>
          </a:xfrm>
          <a:prstGeom prst="rect">
            <a:avLst/>
          </a:prstGeom>
        </p:spPr>
        <p:txBody>
          <a:bodyPr/>
          <a:lstStyle/>
          <a:p>
            <a:endParaRPr lang="ru-RU"/>
          </a:p>
        </p:txBody>
      </p:sp>
      <p:sp>
        <p:nvSpPr>
          <p:cNvPr id="46" name="PlaceHolder 6"/>
          <p:cNvSpPr>
            <a:spLocks noGrp="1"/>
          </p:cNvSpPr>
          <p:nvPr>
            <p:ph type="body"/>
          </p:nvPr>
        </p:nvSpPr>
        <p:spPr>
          <a:xfrm>
            <a:off x="3239640" y="3682080"/>
            <a:ext cx="2649600" cy="1896840"/>
          </a:xfrm>
          <a:prstGeom prst="rect">
            <a:avLst/>
          </a:prstGeom>
        </p:spPr>
        <p:txBody>
          <a:bodyPr/>
          <a:lstStyle/>
          <a:p>
            <a:endParaRPr lang="ru-RU"/>
          </a:p>
        </p:txBody>
      </p:sp>
      <p:sp>
        <p:nvSpPr>
          <p:cNvPr id="47" name="PlaceHolder 7"/>
          <p:cNvSpPr>
            <a:spLocks noGrp="1"/>
          </p:cNvSpPr>
          <p:nvPr>
            <p:ph type="body"/>
          </p:nvPr>
        </p:nvSpPr>
        <p:spPr>
          <a:xfrm>
            <a:off x="6022080" y="3682080"/>
            <a:ext cx="2649600" cy="1896840"/>
          </a:xfrm>
          <a:prstGeom prst="rect">
            <a:avLst/>
          </a:prstGeom>
        </p:spPr>
        <p:txBody>
          <a:bodyPr/>
          <a:lstStyle/>
          <a:p>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8000"/>
            <a:chOff x="0" y="0"/>
            <a:chExt cx="5760" cy="4320"/>
          </a:xfrm>
        </p:grpSpPr>
        <p:sp>
          <p:nvSpPr>
            <p:cNvPr id="5"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defRPr/>
              </a:pPr>
              <a:endParaRPr lang="ru-RU" sz="2400" b="0">
                <a:cs typeface="DejaVu Sans"/>
              </a:endParaRPr>
            </a:p>
          </p:txBody>
        </p:sp>
        <p:sp>
          <p:nvSpPr>
            <p:cNvPr id="6" name="Rectangle 4"/>
            <p:cNvSpPr>
              <a:spLocks noChangeArrowheads="1"/>
            </p:cNvSpPr>
            <p:nvPr/>
          </p:nvSpPr>
          <p:spPr bwMode="hidden">
            <a:xfrm>
              <a:off x="1081" y="1065"/>
              <a:ext cx="4679" cy="1596"/>
            </a:xfrm>
            <a:prstGeom prst="rect">
              <a:avLst/>
            </a:prstGeom>
            <a:solidFill>
              <a:schemeClr val="bg2"/>
            </a:solidFill>
            <a:ln w="9525">
              <a:noFill/>
              <a:miter lim="800000"/>
              <a:headEnd/>
              <a:tailEnd/>
            </a:ln>
          </p:spPr>
          <p:txBody>
            <a:bodyPr/>
            <a:lstStyle/>
            <a:p>
              <a:pPr>
                <a:defRPr/>
              </a:pPr>
              <a:endParaRPr lang="ru-RU" sz="2400" b="0">
                <a:cs typeface="DejaVu Sans"/>
              </a:endParaRPr>
            </a:p>
          </p:txBody>
        </p:sp>
        <p:grpSp>
          <p:nvGrpSpPr>
            <p:cNvPr id="7" name="Group 5"/>
            <p:cNvGrpSpPr>
              <a:grpSpLocks/>
            </p:cNvGrpSpPr>
            <p:nvPr/>
          </p:nvGrpSpPr>
          <p:grpSpPr bwMode="auto">
            <a:xfrm>
              <a:off x="0" y="672"/>
              <a:ext cx="1806" cy="1989"/>
              <a:chOff x="0" y="672"/>
              <a:chExt cx="1806" cy="1989"/>
            </a:xfrm>
          </p:grpSpPr>
          <p:sp>
            <p:nvSpPr>
              <p:cNvPr id="8" name="Rectangle 6"/>
              <p:cNvSpPr>
                <a:spLocks noChangeArrowheads="1"/>
              </p:cNvSpPr>
              <p:nvPr userDrawn="1"/>
            </p:nvSpPr>
            <p:spPr bwMode="auto">
              <a:xfrm>
                <a:off x="361" y="2257"/>
                <a:ext cx="363" cy="404"/>
              </a:xfrm>
              <a:prstGeom prst="rect">
                <a:avLst/>
              </a:prstGeom>
              <a:solidFill>
                <a:schemeClr val="accent2"/>
              </a:solidFill>
              <a:ln w="9525">
                <a:noFill/>
                <a:miter lim="800000"/>
                <a:headEnd/>
                <a:tailEnd/>
              </a:ln>
            </p:spPr>
            <p:txBody>
              <a:bodyPr/>
              <a:lstStyle/>
              <a:p>
                <a:pPr>
                  <a:defRPr/>
                </a:pPr>
                <a:endParaRPr lang="ru-RU" sz="2400" b="0">
                  <a:cs typeface="DejaVu Sans"/>
                </a:endParaRPr>
              </a:p>
            </p:txBody>
          </p:sp>
          <p:sp>
            <p:nvSpPr>
              <p:cNvPr id="9" name="Rectangle 7"/>
              <p:cNvSpPr>
                <a:spLocks noChangeArrowheads="1"/>
              </p:cNvSpPr>
              <p:nvPr userDrawn="1"/>
            </p:nvSpPr>
            <p:spPr bwMode="auto">
              <a:xfrm>
                <a:off x="1081" y="1065"/>
                <a:ext cx="362" cy="405"/>
              </a:xfrm>
              <a:prstGeom prst="rect">
                <a:avLst/>
              </a:prstGeom>
              <a:solidFill>
                <a:schemeClr val="folHlink"/>
              </a:solidFill>
              <a:ln w="9525">
                <a:noFill/>
                <a:miter lim="800000"/>
                <a:headEnd/>
                <a:tailEnd/>
              </a:ln>
            </p:spPr>
            <p:txBody>
              <a:bodyPr/>
              <a:lstStyle/>
              <a:p>
                <a:pPr>
                  <a:defRPr/>
                </a:pPr>
                <a:endParaRPr lang="ru-RU" sz="2400" b="0">
                  <a:cs typeface="DejaVu Sans"/>
                </a:endParaRPr>
              </a:p>
            </p:txBody>
          </p:sp>
          <p:sp>
            <p:nvSpPr>
              <p:cNvPr id="10" name="Rectangle 8"/>
              <p:cNvSpPr>
                <a:spLocks noChangeArrowheads="1"/>
              </p:cNvSpPr>
              <p:nvPr userDrawn="1"/>
            </p:nvSpPr>
            <p:spPr bwMode="auto">
              <a:xfrm>
                <a:off x="1437" y="672"/>
                <a:ext cx="369" cy="400"/>
              </a:xfrm>
              <a:prstGeom prst="rect">
                <a:avLst/>
              </a:prstGeom>
              <a:solidFill>
                <a:schemeClr val="folHlink"/>
              </a:solidFill>
              <a:ln w="9525">
                <a:noFill/>
                <a:miter lim="800000"/>
                <a:headEnd/>
                <a:tailEnd/>
              </a:ln>
            </p:spPr>
            <p:txBody>
              <a:bodyPr/>
              <a:lstStyle/>
              <a:p>
                <a:pPr>
                  <a:defRPr/>
                </a:pPr>
                <a:endParaRPr lang="ru-RU" sz="2400" b="0">
                  <a:cs typeface="DejaVu Sans"/>
                </a:endParaRPr>
              </a:p>
            </p:txBody>
          </p:sp>
          <p:sp>
            <p:nvSpPr>
              <p:cNvPr id="11" name="Rectangle 9"/>
              <p:cNvSpPr>
                <a:spLocks noChangeArrowheads="1"/>
              </p:cNvSpPr>
              <p:nvPr userDrawn="1"/>
            </p:nvSpPr>
            <p:spPr bwMode="auto">
              <a:xfrm>
                <a:off x="719" y="2257"/>
                <a:ext cx="368" cy="404"/>
              </a:xfrm>
              <a:prstGeom prst="rect">
                <a:avLst/>
              </a:prstGeom>
              <a:solidFill>
                <a:schemeClr val="bg2"/>
              </a:solidFill>
              <a:ln w="9525">
                <a:noFill/>
                <a:miter lim="800000"/>
                <a:headEnd/>
                <a:tailEnd/>
              </a:ln>
            </p:spPr>
            <p:txBody>
              <a:bodyPr/>
              <a:lstStyle/>
              <a:p>
                <a:pPr>
                  <a:defRPr/>
                </a:pPr>
                <a:endParaRPr lang="ru-RU" sz="2400" b="0">
                  <a:cs typeface="DejaVu Sans"/>
                </a:endParaRPr>
              </a:p>
            </p:txBody>
          </p:sp>
          <p:sp>
            <p:nvSpPr>
              <p:cNvPr id="12" name="Rectangle 10"/>
              <p:cNvSpPr>
                <a:spLocks noChangeArrowheads="1"/>
              </p:cNvSpPr>
              <p:nvPr userDrawn="1"/>
            </p:nvSpPr>
            <p:spPr bwMode="auto">
              <a:xfrm>
                <a:off x="1437" y="1065"/>
                <a:ext cx="369" cy="405"/>
              </a:xfrm>
              <a:prstGeom prst="rect">
                <a:avLst/>
              </a:prstGeom>
              <a:solidFill>
                <a:schemeClr val="accent2"/>
              </a:solidFill>
              <a:ln w="9525">
                <a:noFill/>
                <a:miter lim="800000"/>
                <a:headEnd/>
                <a:tailEnd/>
              </a:ln>
            </p:spPr>
            <p:txBody>
              <a:bodyPr/>
              <a:lstStyle/>
              <a:p>
                <a:pPr>
                  <a:defRPr/>
                </a:pPr>
                <a:endParaRPr lang="ru-RU" sz="2400" b="0">
                  <a:cs typeface="DejaVu Sans"/>
                </a:endParaRPr>
              </a:p>
            </p:txBody>
          </p:sp>
          <p:sp>
            <p:nvSpPr>
              <p:cNvPr id="13" name="Rectangle 11"/>
              <p:cNvSpPr>
                <a:spLocks noChangeArrowheads="1"/>
              </p:cNvSpPr>
              <p:nvPr userDrawn="1"/>
            </p:nvSpPr>
            <p:spPr bwMode="auto">
              <a:xfrm>
                <a:off x="719" y="1464"/>
                <a:ext cx="368" cy="399"/>
              </a:xfrm>
              <a:prstGeom prst="rect">
                <a:avLst/>
              </a:prstGeom>
              <a:solidFill>
                <a:schemeClr val="folHlink"/>
              </a:solidFill>
              <a:ln w="9525">
                <a:noFill/>
                <a:miter lim="800000"/>
                <a:headEnd/>
                <a:tailEnd/>
              </a:ln>
            </p:spPr>
            <p:txBody>
              <a:bodyPr/>
              <a:lstStyle/>
              <a:p>
                <a:pPr>
                  <a:defRPr/>
                </a:pPr>
                <a:endParaRPr lang="ru-RU" sz="2400" b="0">
                  <a:cs typeface="DejaVu Sans"/>
                </a:endParaRPr>
              </a:p>
            </p:txBody>
          </p:sp>
          <p:sp>
            <p:nvSpPr>
              <p:cNvPr id="14" name="Rectangle 12"/>
              <p:cNvSpPr>
                <a:spLocks noChangeArrowheads="1"/>
              </p:cNvSpPr>
              <p:nvPr userDrawn="1"/>
            </p:nvSpPr>
            <p:spPr bwMode="auto">
              <a:xfrm>
                <a:off x="0" y="1464"/>
                <a:ext cx="367" cy="399"/>
              </a:xfrm>
              <a:prstGeom prst="rect">
                <a:avLst/>
              </a:prstGeom>
              <a:solidFill>
                <a:schemeClr val="bg2"/>
              </a:solidFill>
              <a:ln w="9525">
                <a:noFill/>
                <a:miter lim="800000"/>
                <a:headEnd/>
                <a:tailEnd/>
              </a:ln>
            </p:spPr>
            <p:txBody>
              <a:bodyPr/>
              <a:lstStyle/>
              <a:p>
                <a:pPr>
                  <a:defRPr/>
                </a:pPr>
                <a:endParaRPr lang="ru-RU" sz="2400" b="0">
                  <a:cs typeface="DejaVu Sans"/>
                </a:endParaRPr>
              </a:p>
            </p:txBody>
          </p:sp>
          <p:sp>
            <p:nvSpPr>
              <p:cNvPr id="15" name="Rectangle 13"/>
              <p:cNvSpPr>
                <a:spLocks noChangeArrowheads="1"/>
              </p:cNvSpPr>
              <p:nvPr userDrawn="1"/>
            </p:nvSpPr>
            <p:spPr bwMode="auto">
              <a:xfrm>
                <a:off x="1081" y="1464"/>
                <a:ext cx="362" cy="399"/>
              </a:xfrm>
              <a:prstGeom prst="rect">
                <a:avLst/>
              </a:prstGeom>
              <a:solidFill>
                <a:schemeClr val="accent2"/>
              </a:solidFill>
              <a:ln w="9525">
                <a:noFill/>
                <a:miter lim="800000"/>
                <a:headEnd/>
                <a:tailEnd/>
              </a:ln>
            </p:spPr>
            <p:txBody>
              <a:bodyPr/>
              <a:lstStyle/>
              <a:p>
                <a:pPr>
                  <a:defRPr/>
                </a:pPr>
                <a:endParaRPr lang="ru-RU" sz="2400" b="0">
                  <a:cs typeface="DejaVu Sans"/>
                </a:endParaRPr>
              </a:p>
            </p:txBody>
          </p:sp>
          <p:sp>
            <p:nvSpPr>
              <p:cNvPr id="16" name="Rectangle 14"/>
              <p:cNvSpPr>
                <a:spLocks noChangeArrowheads="1"/>
              </p:cNvSpPr>
              <p:nvPr userDrawn="1"/>
            </p:nvSpPr>
            <p:spPr bwMode="auto">
              <a:xfrm>
                <a:off x="361" y="1857"/>
                <a:ext cx="363" cy="406"/>
              </a:xfrm>
              <a:prstGeom prst="rect">
                <a:avLst/>
              </a:prstGeom>
              <a:solidFill>
                <a:schemeClr val="folHlink"/>
              </a:solidFill>
              <a:ln w="9525">
                <a:noFill/>
                <a:miter lim="800000"/>
                <a:headEnd/>
                <a:tailEnd/>
              </a:ln>
            </p:spPr>
            <p:txBody>
              <a:bodyPr/>
              <a:lstStyle/>
              <a:p>
                <a:pPr>
                  <a:defRPr/>
                </a:pPr>
                <a:endParaRPr lang="ru-RU" sz="2400" b="0">
                  <a:cs typeface="DejaVu Sans"/>
                </a:endParaRPr>
              </a:p>
            </p:txBody>
          </p:sp>
          <p:sp>
            <p:nvSpPr>
              <p:cNvPr id="17" name="Rectangle 15"/>
              <p:cNvSpPr>
                <a:spLocks noChangeArrowheads="1"/>
              </p:cNvSpPr>
              <p:nvPr userDrawn="1"/>
            </p:nvSpPr>
            <p:spPr bwMode="auto">
              <a:xfrm>
                <a:off x="719" y="1857"/>
                <a:ext cx="368" cy="406"/>
              </a:xfrm>
              <a:prstGeom prst="rect">
                <a:avLst/>
              </a:prstGeom>
              <a:solidFill>
                <a:schemeClr val="accent2"/>
              </a:solidFill>
              <a:ln w="9525">
                <a:noFill/>
                <a:miter lim="800000"/>
                <a:headEnd/>
                <a:tailEnd/>
              </a:ln>
            </p:spPr>
            <p:txBody>
              <a:bodyPr/>
              <a:lstStyle/>
              <a:p>
                <a:pPr>
                  <a:defRPr/>
                </a:pPr>
                <a:endParaRPr lang="ru-RU" sz="2400" b="0">
                  <a:cs typeface="DejaVu Sans"/>
                </a:endParaRPr>
              </a:p>
            </p:txBody>
          </p:sp>
        </p:grpSp>
      </p:grpSp>
      <p:sp>
        <p:nvSpPr>
          <p:cNvPr id="120851" name="Rectangle 19"/>
          <p:cNvSpPr>
            <a:spLocks noGrp="1" noChangeArrowheads="1"/>
          </p:cNvSpPr>
          <p:nvPr>
            <p:ph type="ctrTitle"/>
          </p:nvPr>
        </p:nvSpPr>
        <p:spPr>
          <a:xfrm>
            <a:off x="2971800" y="1828800"/>
            <a:ext cx="6019800" cy="2209800"/>
          </a:xfrm>
        </p:spPr>
        <p:txBody>
          <a:bodyPr/>
          <a:lstStyle>
            <a:lvl1pPr>
              <a:defRPr sz="5000">
                <a:solidFill>
                  <a:srgbClr val="FFFFFF"/>
                </a:solidFill>
              </a:defRPr>
            </a:lvl1pPr>
          </a:lstStyle>
          <a:p>
            <a:r>
              <a:rPr lang="ru-RU"/>
              <a:t>Образец заголовка</a:t>
            </a:r>
          </a:p>
        </p:txBody>
      </p:sp>
      <p:sp>
        <p:nvSpPr>
          <p:cNvPr id="120852"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3400"/>
            </a:lvl1pPr>
          </a:lstStyle>
          <a:p>
            <a:r>
              <a:rPr lang="ru-RU"/>
              <a:t>Образец подзаголовка</a:t>
            </a:r>
          </a:p>
        </p:txBody>
      </p:sp>
      <p:sp>
        <p:nvSpPr>
          <p:cNvPr id="18" name="Rectangle 16"/>
          <p:cNvSpPr>
            <a:spLocks noGrp="1" noChangeArrowheads="1"/>
          </p:cNvSpPr>
          <p:nvPr>
            <p:ph type="dt" sz="half" idx="10"/>
          </p:nvPr>
        </p:nvSpPr>
        <p:spPr>
          <a:xfrm>
            <a:off x="457200" y="6248400"/>
            <a:ext cx="2133600" cy="457200"/>
          </a:xfrm>
        </p:spPr>
        <p:txBody>
          <a:bodyPr/>
          <a:lstStyle>
            <a:lvl1pPr>
              <a:defRPr/>
            </a:lvl1pPr>
          </a:lstStyle>
          <a:p>
            <a:pPr>
              <a:defRPr/>
            </a:pPr>
            <a:fld id="{3A99B229-5225-444B-9457-F2FC83965FAD}" type="datetimeFigureOut">
              <a:rPr lang="ru-RU"/>
              <a:pPr>
                <a:defRPr/>
              </a:pPr>
              <a:t>25.05.2020</a:t>
            </a:fld>
            <a:endParaRPr lang="ru-RU"/>
          </a:p>
        </p:txBody>
      </p:sp>
      <p:sp>
        <p:nvSpPr>
          <p:cNvPr id="19" name="Rectangle 17"/>
          <p:cNvSpPr>
            <a:spLocks noGrp="1" noChangeArrowheads="1"/>
          </p:cNvSpPr>
          <p:nvPr>
            <p:ph type="ftr" sz="quarter" idx="11"/>
          </p:nvPr>
        </p:nvSpPr>
        <p:spPr/>
        <p:txBody>
          <a:bodyPr/>
          <a:lstStyle>
            <a:lvl1pPr>
              <a:defRPr/>
            </a:lvl1pPr>
          </a:lstStyle>
          <a:p>
            <a:pPr>
              <a:defRPr/>
            </a:pPr>
            <a:endParaRPr lang="ru-RU"/>
          </a:p>
        </p:txBody>
      </p:sp>
      <p:sp>
        <p:nvSpPr>
          <p:cNvPr id="20" name="Rectangle 18"/>
          <p:cNvSpPr>
            <a:spLocks noGrp="1" noChangeArrowheads="1"/>
          </p:cNvSpPr>
          <p:nvPr>
            <p:ph type="sldNum" sz="quarter" idx="12"/>
          </p:nvPr>
        </p:nvSpPr>
        <p:spPr/>
        <p:txBody>
          <a:bodyPr/>
          <a:lstStyle>
            <a:lvl1pPr>
              <a:defRPr/>
            </a:lvl1pPr>
          </a:lstStyle>
          <a:p>
            <a:pPr>
              <a:defRPr/>
            </a:pPr>
            <a:fld id="{373403FB-6917-42B7-979A-21B7C4602ADE}" type="slidenum">
              <a:rPr lang="ru-RU"/>
              <a:pPr>
                <a:defRPr/>
              </a:pPr>
              <a:t>‹#›</a:t>
            </a:fld>
            <a:endParaRPr lang="ru-RU"/>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Rectangle 2"/>
          <p:cNvSpPr>
            <a:spLocks noGrp="1" noChangeArrowheads="1"/>
          </p:cNvSpPr>
          <p:nvPr>
            <p:ph type="ftr" sz="quarter" idx="10"/>
          </p:nvPr>
        </p:nvSpPr>
        <p:spPr>
          <a:ln/>
        </p:spPr>
        <p:txBody>
          <a:bodyPr/>
          <a:lstStyle>
            <a:lvl1pPr>
              <a:defRPr/>
            </a:lvl1pPr>
          </a:lstStyle>
          <a:p>
            <a:pPr>
              <a:defRPr/>
            </a:pPr>
            <a:endParaRPr lang="ru-RU"/>
          </a:p>
        </p:txBody>
      </p:sp>
      <p:sp>
        <p:nvSpPr>
          <p:cNvPr id="5" name="Rectangle 3"/>
          <p:cNvSpPr>
            <a:spLocks noGrp="1" noChangeArrowheads="1"/>
          </p:cNvSpPr>
          <p:nvPr>
            <p:ph type="sldNum" sz="quarter" idx="11"/>
          </p:nvPr>
        </p:nvSpPr>
        <p:spPr>
          <a:ln/>
        </p:spPr>
        <p:txBody>
          <a:bodyPr/>
          <a:lstStyle>
            <a:lvl1pPr>
              <a:defRPr/>
            </a:lvl1pPr>
          </a:lstStyle>
          <a:p>
            <a:pPr>
              <a:defRPr/>
            </a:pPr>
            <a:fld id="{AA59E07F-28FE-4D8D-9596-9C9E7A0E0756}" type="slidenum">
              <a:rPr lang="ru-RU"/>
              <a:pPr>
                <a:defRPr/>
              </a:pPr>
              <a:t>‹#›</a:t>
            </a:fld>
            <a:endParaRPr lang="ru-RU"/>
          </a:p>
        </p:txBody>
      </p:sp>
      <p:sp>
        <p:nvSpPr>
          <p:cNvPr id="6" name="Rectangle 16"/>
          <p:cNvSpPr>
            <a:spLocks noGrp="1" noChangeArrowheads="1"/>
          </p:cNvSpPr>
          <p:nvPr>
            <p:ph type="dt" sz="half" idx="12"/>
          </p:nvPr>
        </p:nvSpPr>
        <p:spPr>
          <a:ln/>
        </p:spPr>
        <p:txBody>
          <a:bodyPr/>
          <a:lstStyle>
            <a:lvl1pPr>
              <a:defRPr/>
            </a:lvl1pPr>
          </a:lstStyle>
          <a:p>
            <a:pPr>
              <a:defRPr/>
            </a:pPr>
            <a:fld id="{DAE31FA3-BA3A-4AEC-AD60-1BB356464AFB}" type="datetimeFigureOut">
              <a:rPr lang="ru-RU"/>
              <a:pPr>
                <a:defRPr/>
              </a:pPr>
              <a:t>25.05.2020</a:t>
            </a:fld>
            <a:endParaRPr lang="ru-RU"/>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a:t>Образец текста</a:t>
            </a:r>
          </a:p>
        </p:txBody>
      </p:sp>
      <p:sp>
        <p:nvSpPr>
          <p:cNvPr id="4" name="Rectangle 2"/>
          <p:cNvSpPr>
            <a:spLocks noGrp="1" noChangeArrowheads="1"/>
          </p:cNvSpPr>
          <p:nvPr>
            <p:ph type="ftr" sz="quarter" idx="10"/>
          </p:nvPr>
        </p:nvSpPr>
        <p:spPr>
          <a:ln/>
        </p:spPr>
        <p:txBody>
          <a:bodyPr/>
          <a:lstStyle>
            <a:lvl1pPr>
              <a:defRPr/>
            </a:lvl1pPr>
          </a:lstStyle>
          <a:p>
            <a:pPr>
              <a:defRPr/>
            </a:pPr>
            <a:endParaRPr lang="ru-RU"/>
          </a:p>
        </p:txBody>
      </p:sp>
      <p:sp>
        <p:nvSpPr>
          <p:cNvPr id="5" name="Rectangle 3"/>
          <p:cNvSpPr>
            <a:spLocks noGrp="1" noChangeArrowheads="1"/>
          </p:cNvSpPr>
          <p:nvPr>
            <p:ph type="sldNum" sz="quarter" idx="11"/>
          </p:nvPr>
        </p:nvSpPr>
        <p:spPr>
          <a:ln/>
        </p:spPr>
        <p:txBody>
          <a:bodyPr/>
          <a:lstStyle>
            <a:lvl1pPr>
              <a:defRPr/>
            </a:lvl1pPr>
          </a:lstStyle>
          <a:p>
            <a:pPr>
              <a:defRPr/>
            </a:pPr>
            <a:fld id="{5A484418-DF3C-4402-904A-D9D7B8B965DA}" type="slidenum">
              <a:rPr lang="ru-RU"/>
              <a:pPr>
                <a:defRPr/>
              </a:pPr>
              <a:t>‹#›</a:t>
            </a:fld>
            <a:endParaRPr lang="ru-RU"/>
          </a:p>
        </p:txBody>
      </p:sp>
      <p:sp>
        <p:nvSpPr>
          <p:cNvPr id="6" name="Rectangle 16"/>
          <p:cNvSpPr>
            <a:spLocks noGrp="1" noChangeArrowheads="1"/>
          </p:cNvSpPr>
          <p:nvPr>
            <p:ph type="dt" sz="half" idx="12"/>
          </p:nvPr>
        </p:nvSpPr>
        <p:spPr>
          <a:ln/>
        </p:spPr>
        <p:txBody>
          <a:bodyPr/>
          <a:lstStyle>
            <a:lvl1pPr>
              <a:defRPr/>
            </a:lvl1pPr>
          </a:lstStyle>
          <a:p>
            <a:pPr>
              <a:defRPr/>
            </a:pPr>
            <a:fld id="{08B94649-4562-404A-B9D5-D0F3ABE0C103}" type="datetimeFigureOut">
              <a:rPr lang="ru-RU"/>
              <a:pPr>
                <a:defRPr/>
              </a:pPr>
              <a:t>25.05.2020</a:t>
            </a:fld>
            <a:endParaRPr lang="ru-RU"/>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sz="half" idx="1"/>
          </p:nvPr>
        </p:nvSpPr>
        <p:spPr>
          <a:xfrm>
            <a:off x="457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Содержимое 3"/>
          <p:cNvSpPr>
            <a:spLocks noGrp="1"/>
          </p:cNvSpPr>
          <p:nvPr>
            <p:ph sz="half" idx="2"/>
          </p:nvPr>
        </p:nvSpPr>
        <p:spPr>
          <a:xfrm>
            <a:off x="4648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Rectangle 2"/>
          <p:cNvSpPr>
            <a:spLocks noGrp="1" noChangeArrowheads="1"/>
          </p:cNvSpPr>
          <p:nvPr>
            <p:ph type="ftr" sz="quarter" idx="10"/>
          </p:nvPr>
        </p:nvSpPr>
        <p:spPr>
          <a:ln/>
        </p:spPr>
        <p:txBody>
          <a:bodyPr/>
          <a:lstStyle>
            <a:lvl1pPr>
              <a:defRPr/>
            </a:lvl1pPr>
          </a:lstStyle>
          <a:p>
            <a:pPr>
              <a:defRPr/>
            </a:pPr>
            <a:endParaRPr lang="ru-RU"/>
          </a:p>
        </p:txBody>
      </p:sp>
      <p:sp>
        <p:nvSpPr>
          <p:cNvPr id="6" name="Rectangle 3"/>
          <p:cNvSpPr>
            <a:spLocks noGrp="1" noChangeArrowheads="1"/>
          </p:cNvSpPr>
          <p:nvPr>
            <p:ph type="sldNum" sz="quarter" idx="11"/>
          </p:nvPr>
        </p:nvSpPr>
        <p:spPr>
          <a:ln/>
        </p:spPr>
        <p:txBody>
          <a:bodyPr/>
          <a:lstStyle>
            <a:lvl1pPr>
              <a:defRPr/>
            </a:lvl1pPr>
          </a:lstStyle>
          <a:p>
            <a:pPr>
              <a:defRPr/>
            </a:pPr>
            <a:fld id="{C242A0AE-94D2-4C1F-B339-92E6B5B7D4AF}" type="slidenum">
              <a:rPr lang="ru-RU"/>
              <a:pPr>
                <a:defRPr/>
              </a:pPr>
              <a:t>‹#›</a:t>
            </a:fld>
            <a:endParaRPr lang="ru-RU"/>
          </a:p>
        </p:txBody>
      </p:sp>
      <p:sp>
        <p:nvSpPr>
          <p:cNvPr id="7" name="Rectangle 16"/>
          <p:cNvSpPr>
            <a:spLocks noGrp="1" noChangeArrowheads="1"/>
          </p:cNvSpPr>
          <p:nvPr>
            <p:ph type="dt" sz="half" idx="12"/>
          </p:nvPr>
        </p:nvSpPr>
        <p:spPr>
          <a:ln/>
        </p:spPr>
        <p:txBody>
          <a:bodyPr/>
          <a:lstStyle>
            <a:lvl1pPr>
              <a:defRPr/>
            </a:lvl1pPr>
          </a:lstStyle>
          <a:p>
            <a:pPr>
              <a:defRPr/>
            </a:pPr>
            <a:fld id="{6F82571E-5DF7-4CCF-8D2E-C8B9C2F6DF91}" type="datetimeFigureOut">
              <a:rPr lang="ru-RU"/>
              <a:pPr>
                <a:defRPr/>
              </a:pPr>
              <a:t>25.05.2020</a:t>
            </a:fld>
            <a:endParaRPr lang="ru-RU"/>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a:t>Образец заголовка</a:t>
            </a:r>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Rectangle 2"/>
          <p:cNvSpPr>
            <a:spLocks noGrp="1" noChangeArrowheads="1"/>
          </p:cNvSpPr>
          <p:nvPr>
            <p:ph type="ftr" sz="quarter" idx="10"/>
          </p:nvPr>
        </p:nvSpPr>
        <p:spPr>
          <a:ln/>
        </p:spPr>
        <p:txBody>
          <a:bodyPr/>
          <a:lstStyle>
            <a:lvl1pPr>
              <a:defRPr/>
            </a:lvl1pPr>
          </a:lstStyle>
          <a:p>
            <a:pPr>
              <a:defRPr/>
            </a:pPr>
            <a:endParaRPr lang="ru-RU"/>
          </a:p>
        </p:txBody>
      </p:sp>
      <p:sp>
        <p:nvSpPr>
          <p:cNvPr id="8" name="Rectangle 3"/>
          <p:cNvSpPr>
            <a:spLocks noGrp="1" noChangeArrowheads="1"/>
          </p:cNvSpPr>
          <p:nvPr>
            <p:ph type="sldNum" sz="quarter" idx="11"/>
          </p:nvPr>
        </p:nvSpPr>
        <p:spPr>
          <a:ln/>
        </p:spPr>
        <p:txBody>
          <a:bodyPr/>
          <a:lstStyle>
            <a:lvl1pPr>
              <a:defRPr/>
            </a:lvl1pPr>
          </a:lstStyle>
          <a:p>
            <a:pPr>
              <a:defRPr/>
            </a:pPr>
            <a:fld id="{6E6EAC79-E9E7-4462-A8CC-9C768AE4BAB2}" type="slidenum">
              <a:rPr lang="ru-RU"/>
              <a:pPr>
                <a:defRPr/>
              </a:pPr>
              <a:t>‹#›</a:t>
            </a:fld>
            <a:endParaRPr lang="ru-RU"/>
          </a:p>
        </p:txBody>
      </p:sp>
      <p:sp>
        <p:nvSpPr>
          <p:cNvPr id="9" name="Rectangle 16"/>
          <p:cNvSpPr>
            <a:spLocks noGrp="1" noChangeArrowheads="1"/>
          </p:cNvSpPr>
          <p:nvPr>
            <p:ph type="dt" sz="half" idx="12"/>
          </p:nvPr>
        </p:nvSpPr>
        <p:spPr>
          <a:ln/>
        </p:spPr>
        <p:txBody>
          <a:bodyPr/>
          <a:lstStyle>
            <a:lvl1pPr>
              <a:defRPr/>
            </a:lvl1pPr>
          </a:lstStyle>
          <a:p>
            <a:pPr>
              <a:defRPr/>
            </a:pPr>
            <a:fld id="{01F1BABE-AD3D-422C-9556-74025F92CED6}" type="datetimeFigureOut">
              <a:rPr lang="ru-RU"/>
              <a:pPr>
                <a:defRPr/>
              </a:pPr>
              <a:t>25.05.2020</a:t>
            </a:fld>
            <a:endParaRPr lang="ru-RU"/>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Rectangle 2"/>
          <p:cNvSpPr>
            <a:spLocks noGrp="1" noChangeArrowheads="1"/>
          </p:cNvSpPr>
          <p:nvPr>
            <p:ph type="ftr" sz="quarter" idx="10"/>
          </p:nvPr>
        </p:nvSpPr>
        <p:spPr>
          <a:ln/>
        </p:spPr>
        <p:txBody>
          <a:bodyPr/>
          <a:lstStyle>
            <a:lvl1pPr>
              <a:defRPr/>
            </a:lvl1pPr>
          </a:lstStyle>
          <a:p>
            <a:pPr>
              <a:defRPr/>
            </a:pPr>
            <a:endParaRPr lang="ru-RU"/>
          </a:p>
        </p:txBody>
      </p:sp>
      <p:sp>
        <p:nvSpPr>
          <p:cNvPr id="4" name="Rectangle 3"/>
          <p:cNvSpPr>
            <a:spLocks noGrp="1" noChangeArrowheads="1"/>
          </p:cNvSpPr>
          <p:nvPr>
            <p:ph type="sldNum" sz="quarter" idx="11"/>
          </p:nvPr>
        </p:nvSpPr>
        <p:spPr>
          <a:ln/>
        </p:spPr>
        <p:txBody>
          <a:bodyPr/>
          <a:lstStyle>
            <a:lvl1pPr>
              <a:defRPr/>
            </a:lvl1pPr>
          </a:lstStyle>
          <a:p>
            <a:pPr>
              <a:defRPr/>
            </a:pPr>
            <a:fld id="{0D7ACB56-FBCC-4B07-A412-B4A983DD3805}" type="slidenum">
              <a:rPr lang="ru-RU"/>
              <a:pPr>
                <a:defRPr/>
              </a:pPr>
              <a:t>‹#›</a:t>
            </a:fld>
            <a:endParaRPr lang="ru-RU"/>
          </a:p>
        </p:txBody>
      </p:sp>
      <p:sp>
        <p:nvSpPr>
          <p:cNvPr id="5" name="Rectangle 16"/>
          <p:cNvSpPr>
            <a:spLocks noGrp="1" noChangeArrowheads="1"/>
          </p:cNvSpPr>
          <p:nvPr>
            <p:ph type="dt" sz="half" idx="12"/>
          </p:nvPr>
        </p:nvSpPr>
        <p:spPr>
          <a:ln/>
        </p:spPr>
        <p:txBody>
          <a:bodyPr/>
          <a:lstStyle>
            <a:lvl1pPr>
              <a:defRPr/>
            </a:lvl1pPr>
          </a:lstStyle>
          <a:p>
            <a:pPr>
              <a:defRPr/>
            </a:pPr>
            <a:fld id="{B348B0AA-A3F3-4521-885F-362C45CBFA6D}" type="datetimeFigureOut">
              <a:rPr lang="ru-RU"/>
              <a:pPr>
                <a:defRPr/>
              </a:pPr>
              <a:t>25.05.2020</a:t>
            </a:fld>
            <a:endParaRPr lang="ru-RU"/>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2"/>
          <p:cNvSpPr>
            <a:spLocks noGrp="1" noChangeArrowheads="1"/>
          </p:cNvSpPr>
          <p:nvPr>
            <p:ph type="ftr" sz="quarter" idx="10"/>
          </p:nvPr>
        </p:nvSpPr>
        <p:spPr>
          <a:ln/>
        </p:spPr>
        <p:txBody>
          <a:bodyPr/>
          <a:lstStyle>
            <a:lvl1pPr>
              <a:defRPr/>
            </a:lvl1pPr>
          </a:lstStyle>
          <a:p>
            <a:pPr>
              <a:defRPr/>
            </a:pPr>
            <a:endParaRPr lang="ru-RU"/>
          </a:p>
        </p:txBody>
      </p:sp>
      <p:sp>
        <p:nvSpPr>
          <p:cNvPr id="3" name="Rectangle 3"/>
          <p:cNvSpPr>
            <a:spLocks noGrp="1" noChangeArrowheads="1"/>
          </p:cNvSpPr>
          <p:nvPr>
            <p:ph type="sldNum" sz="quarter" idx="11"/>
          </p:nvPr>
        </p:nvSpPr>
        <p:spPr>
          <a:ln/>
        </p:spPr>
        <p:txBody>
          <a:bodyPr/>
          <a:lstStyle>
            <a:lvl1pPr>
              <a:defRPr/>
            </a:lvl1pPr>
          </a:lstStyle>
          <a:p>
            <a:pPr>
              <a:defRPr/>
            </a:pPr>
            <a:fld id="{A0133AF1-788A-48E6-B5D2-5A545CB1E8DD}" type="slidenum">
              <a:rPr lang="ru-RU"/>
              <a:pPr>
                <a:defRPr/>
              </a:pPr>
              <a:t>‹#›</a:t>
            </a:fld>
            <a:endParaRPr lang="ru-RU"/>
          </a:p>
        </p:txBody>
      </p:sp>
      <p:sp>
        <p:nvSpPr>
          <p:cNvPr id="4" name="Rectangle 16"/>
          <p:cNvSpPr>
            <a:spLocks noGrp="1" noChangeArrowheads="1"/>
          </p:cNvSpPr>
          <p:nvPr>
            <p:ph type="dt" sz="half" idx="12"/>
          </p:nvPr>
        </p:nvSpPr>
        <p:spPr>
          <a:ln/>
        </p:spPr>
        <p:txBody>
          <a:bodyPr/>
          <a:lstStyle>
            <a:lvl1pPr>
              <a:defRPr/>
            </a:lvl1pPr>
          </a:lstStyle>
          <a:p>
            <a:pPr>
              <a:defRPr/>
            </a:pPr>
            <a:fld id="{234FCAFE-52BE-4E60-8BBB-8DEE4039CCB2}" type="datetimeFigureOut">
              <a:rPr lang="ru-RU"/>
              <a:pPr>
                <a:defRPr/>
              </a:pPr>
              <a:t>25.05.2020</a:t>
            </a:fld>
            <a:endParaRPr lang="ru-RU"/>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a:t>Образец заголовка</a:t>
            </a:r>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Rectangle 2"/>
          <p:cNvSpPr>
            <a:spLocks noGrp="1" noChangeArrowheads="1"/>
          </p:cNvSpPr>
          <p:nvPr>
            <p:ph type="ftr" sz="quarter" idx="10"/>
          </p:nvPr>
        </p:nvSpPr>
        <p:spPr>
          <a:ln/>
        </p:spPr>
        <p:txBody>
          <a:bodyPr/>
          <a:lstStyle>
            <a:lvl1pPr>
              <a:defRPr/>
            </a:lvl1pPr>
          </a:lstStyle>
          <a:p>
            <a:pPr>
              <a:defRPr/>
            </a:pPr>
            <a:endParaRPr lang="ru-RU"/>
          </a:p>
        </p:txBody>
      </p:sp>
      <p:sp>
        <p:nvSpPr>
          <p:cNvPr id="6" name="Rectangle 3"/>
          <p:cNvSpPr>
            <a:spLocks noGrp="1" noChangeArrowheads="1"/>
          </p:cNvSpPr>
          <p:nvPr>
            <p:ph type="sldNum" sz="quarter" idx="11"/>
          </p:nvPr>
        </p:nvSpPr>
        <p:spPr>
          <a:ln/>
        </p:spPr>
        <p:txBody>
          <a:bodyPr/>
          <a:lstStyle>
            <a:lvl1pPr>
              <a:defRPr/>
            </a:lvl1pPr>
          </a:lstStyle>
          <a:p>
            <a:pPr>
              <a:defRPr/>
            </a:pPr>
            <a:fld id="{D77F8115-ECE0-4A2F-B515-B1258AEAC62D}" type="slidenum">
              <a:rPr lang="ru-RU"/>
              <a:pPr>
                <a:defRPr/>
              </a:pPr>
              <a:t>‹#›</a:t>
            </a:fld>
            <a:endParaRPr lang="ru-RU"/>
          </a:p>
        </p:txBody>
      </p:sp>
      <p:sp>
        <p:nvSpPr>
          <p:cNvPr id="7" name="Rectangle 16"/>
          <p:cNvSpPr>
            <a:spLocks noGrp="1" noChangeArrowheads="1"/>
          </p:cNvSpPr>
          <p:nvPr>
            <p:ph type="dt" sz="half" idx="12"/>
          </p:nvPr>
        </p:nvSpPr>
        <p:spPr>
          <a:ln/>
        </p:spPr>
        <p:txBody>
          <a:bodyPr/>
          <a:lstStyle>
            <a:lvl1pPr>
              <a:defRPr/>
            </a:lvl1pPr>
          </a:lstStyle>
          <a:p>
            <a:pPr>
              <a:defRPr/>
            </a:pPr>
            <a:fld id="{D0F4FC88-9D05-4AC2-B5DC-4298D21907FC}" type="datetimeFigureOut">
              <a:rPr lang="ru-RU"/>
              <a:pPr>
                <a:defRPr/>
              </a:pPr>
              <a:t>25.05.2020</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982080" y="457200"/>
            <a:ext cx="7704360" cy="1980720"/>
          </a:xfrm>
          <a:prstGeom prst="rect">
            <a:avLst/>
          </a:prstGeom>
        </p:spPr>
        <p:txBody>
          <a:bodyPr/>
          <a:lstStyle/>
          <a:p>
            <a:endParaRPr lang="ru-RU"/>
          </a:p>
        </p:txBody>
      </p:sp>
      <p:sp>
        <p:nvSpPr>
          <p:cNvPr id="15" name="PlaceHolder 2"/>
          <p:cNvSpPr>
            <a:spLocks noGrp="1"/>
          </p:cNvSpPr>
          <p:nvPr>
            <p:ph type="body"/>
          </p:nvPr>
        </p:nvSpPr>
        <p:spPr>
          <a:xfrm>
            <a:off x="457200" y="1604520"/>
            <a:ext cx="8229240" cy="3977280"/>
          </a:xfrm>
          <a:prstGeom prst="rect">
            <a:avLst/>
          </a:prstGeom>
        </p:spPr>
        <p:txBody>
          <a:bodyPr/>
          <a:lstStyle/>
          <a:p>
            <a:endParaRPr lang="ru-RU"/>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Rectangle 2"/>
          <p:cNvSpPr>
            <a:spLocks noGrp="1" noChangeArrowheads="1"/>
          </p:cNvSpPr>
          <p:nvPr>
            <p:ph type="ftr" sz="quarter" idx="10"/>
          </p:nvPr>
        </p:nvSpPr>
        <p:spPr>
          <a:ln/>
        </p:spPr>
        <p:txBody>
          <a:bodyPr/>
          <a:lstStyle>
            <a:lvl1pPr>
              <a:defRPr/>
            </a:lvl1pPr>
          </a:lstStyle>
          <a:p>
            <a:pPr>
              <a:defRPr/>
            </a:pPr>
            <a:endParaRPr lang="ru-RU"/>
          </a:p>
        </p:txBody>
      </p:sp>
      <p:sp>
        <p:nvSpPr>
          <p:cNvPr id="6" name="Rectangle 3"/>
          <p:cNvSpPr>
            <a:spLocks noGrp="1" noChangeArrowheads="1"/>
          </p:cNvSpPr>
          <p:nvPr>
            <p:ph type="sldNum" sz="quarter" idx="11"/>
          </p:nvPr>
        </p:nvSpPr>
        <p:spPr>
          <a:ln/>
        </p:spPr>
        <p:txBody>
          <a:bodyPr/>
          <a:lstStyle>
            <a:lvl1pPr>
              <a:defRPr/>
            </a:lvl1pPr>
          </a:lstStyle>
          <a:p>
            <a:pPr>
              <a:defRPr/>
            </a:pPr>
            <a:fld id="{42185D43-75BB-4753-A426-96944E351D7A}" type="slidenum">
              <a:rPr lang="ru-RU"/>
              <a:pPr>
                <a:defRPr/>
              </a:pPr>
              <a:t>‹#›</a:t>
            </a:fld>
            <a:endParaRPr lang="ru-RU"/>
          </a:p>
        </p:txBody>
      </p:sp>
      <p:sp>
        <p:nvSpPr>
          <p:cNvPr id="7" name="Rectangle 16"/>
          <p:cNvSpPr>
            <a:spLocks noGrp="1" noChangeArrowheads="1"/>
          </p:cNvSpPr>
          <p:nvPr>
            <p:ph type="dt" sz="half" idx="12"/>
          </p:nvPr>
        </p:nvSpPr>
        <p:spPr>
          <a:ln/>
        </p:spPr>
        <p:txBody>
          <a:bodyPr/>
          <a:lstStyle>
            <a:lvl1pPr>
              <a:defRPr/>
            </a:lvl1pPr>
          </a:lstStyle>
          <a:p>
            <a:pPr>
              <a:defRPr/>
            </a:pPr>
            <a:fld id="{1D1D7997-300C-4633-8081-A99727E11C2A}" type="datetimeFigureOut">
              <a:rPr lang="ru-RU"/>
              <a:pPr>
                <a:defRPr/>
              </a:pPr>
              <a:t>25.05.2020</a:t>
            </a:fld>
            <a:endParaRPr lang="ru-RU"/>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Rectangle 2"/>
          <p:cNvSpPr>
            <a:spLocks noGrp="1" noChangeArrowheads="1"/>
          </p:cNvSpPr>
          <p:nvPr>
            <p:ph type="ftr" sz="quarter" idx="10"/>
          </p:nvPr>
        </p:nvSpPr>
        <p:spPr>
          <a:ln/>
        </p:spPr>
        <p:txBody>
          <a:bodyPr/>
          <a:lstStyle>
            <a:lvl1pPr>
              <a:defRPr/>
            </a:lvl1pPr>
          </a:lstStyle>
          <a:p>
            <a:pPr>
              <a:defRPr/>
            </a:pPr>
            <a:endParaRPr lang="ru-RU"/>
          </a:p>
        </p:txBody>
      </p:sp>
      <p:sp>
        <p:nvSpPr>
          <p:cNvPr id="5" name="Rectangle 3"/>
          <p:cNvSpPr>
            <a:spLocks noGrp="1" noChangeArrowheads="1"/>
          </p:cNvSpPr>
          <p:nvPr>
            <p:ph type="sldNum" sz="quarter" idx="11"/>
          </p:nvPr>
        </p:nvSpPr>
        <p:spPr>
          <a:ln/>
        </p:spPr>
        <p:txBody>
          <a:bodyPr/>
          <a:lstStyle>
            <a:lvl1pPr>
              <a:defRPr/>
            </a:lvl1pPr>
          </a:lstStyle>
          <a:p>
            <a:pPr>
              <a:defRPr/>
            </a:pPr>
            <a:fld id="{CAE2005E-1D9E-4015-93A0-2733AA10FD69}" type="slidenum">
              <a:rPr lang="ru-RU"/>
              <a:pPr>
                <a:defRPr/>
              </a:pPr>
              <a:t>‹#›</a:t>
            </a:fld>
            <a:endParaRPr lang="ru-RU"/>
          </a:p>
        </p:txBody>
      </p:sp>
      <p:sp>
        <p:nvSpPr>
          <p:cNvPr id="6" name="Rectangle 16"/>
          <p:cNvSpPr>
            <a:spLocks noGrp="1" noChangeArrowheads="1"/>
          </p:cNvSpPr>
          <p:nvPr>
            <p:ph type="dt" sz="half" idx="12"/>
          </p:nvPr>
        </p:nvSpPr>
        <p:spPr>
          <a:ln/>
        </p:spPr>
        <p:txBody>
          <a:bodyPr/>
          <a:lstStyle>
            <a:lvl1pPr>
              <a:defRPr/>
            </a:lvl1pPr>
          </a:lstStyle>
          <a:p>
            <a:pPr>
              <a:defRPr/>
            </a:pPr>
            <a:fld id="{CD9CFCB4-F882-4B73-B906-BC69F72AABD8}" type="datetimeFigureOut">
              <a:rPr lang="ru-RU"/>
              <a:pPr>
                <a:defRPr/>
              </a:pPr>
              <a:t>25.05.2020</a:t>
            </a:fld>
            <a:endParaRPr lang="ru-RU"/>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457200"/>
            <a:ext cx="2057400" cy="5410200"/>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457200" y="457200"/>
            <a:ext cx="6019800" cy="5410200"/>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Rectangle 2"/>
          <p:cNvSpPr>
            <a:spLocks noGrp="1" noChangeArrowheads="1"/>
          </p:cNvSpPr>
          <p:nvPr>
            <p:ph type="ftr" sz="quarter" idx="10"/>
          </p:nvPr>
        </p:nvSpPr>
        <p:spPr>
          <a:ln/>
        </p:spPr>
        <p:txBody>
          <a:bodyPr/>
          <a:lstStyle>
            <a:lvl1pPr>
              <a:defRPr/>
            </a:lvl1pPr>
          </a:lstStyle>
          <a:p>
            <a:pPr>
              <a:defRPr/>
            </a:pPr>
            <a:endParaRPr lang="ru-RU"/>
          </a:p>
        </p:txBody>
      </p:sp>
      <p:sp>
        <p:nvSpPr>
          <p:cNvPr id="5" name="Rectangle 3"/>
          <p:cNvSpPr>
            <a:spLocks noGrp="1" noChangeArrowheads="1"/>
          </p:cNvSpPr>
          <p:nvPr>
            <p:ph type="sldNum" sz="quarter" idx="11"/>
          </p:nvPr>
        </p:nvSpPr>
        <p:spPr>
          <a:ln/>
        </p:spPr>
        <p:txBody>
          <a:bodyPr/>
          <a:lstStyle>
            <a:lvl1pPr>
              <a:defRPr/>
            </a:lvl1pPr>
          </a:lstStyle>
          <a:p>
            <a:pPr>
              <a:defRPr/>
            </a:pPr>
            <a:fld id="{F19889A5-AA3D-4880-81B9-431EE1D75115}" type="slidenum">
              <a:rPr lang="ru-RU"/>
              <a:pPr>
                <a:defRPr/>
              </a:pPr>
              <a:t>‹#›</a:t>
            </a:fld>
            <a:endParaRPr lang="ru-RU"/>
          </a:p>
        </p:txBody>
      </p:sp>
      <p:sp>
        <p:nvSpPr>
          <p:cNvPr id="6" name="Rectangle 16"/>
          <p:cNvSpPr>
            <a:spLocks noGrp="1" noChangeArrowheads="1"/>
          </p:cNvSpPr>
          <p:nvPr>
            <p:ph type="dt" sz="half" idx="12"/>
          </p:nvPr>
        </p:nvSpPr>
        <p:spPr>
          <a:ln/>
        </p:spPr>
        <p:txBody>
          <a:bodyPr/>
          <a:lstStyle>
            <a:lvl1pPr>
              <a:defRPr/>
            </a:lvl1pPr>
          </a:lstStyle>
          <a:p>
            <a:pPr>
              <a:defRPr/>
            </a:pPr>
            <a:fld id="{7CD44334-19C0-4736-AE2D-D7823037631B}" type="datetimeFigureOut">
              <a:rPr lang="ru-RU"/>
              <a:pPr>
                <a:defRPr/>
              </a:pPr>
              <a:t>25.05.2020</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6" name="PlaceHolder 1"/>
          <p:cNvSpPr>
            <a:spLocks noGrp="1"/>
          </p:cNvSpPr>
          <p:nvPr>
            <p:ph type="title"/>
          </p:nvPr>
        </p:nvSpPr>
        <p:spPr>
          <a:xfrm>
            <a:off x="982080" y="457200"/>
            <a:ext cx="7704360" cy="1980720"/>
          </a:xfrm>
          <a:prstGeom prst="rect">
            <a:avLst/>
          </a:prstGeom>
        </p:spPr>
        <p:txBody>
          <a:bodyPr/>
          <a:lstStyle/>
          <a:p>
            <a:endParaRPr lang="ru-RU"/>
          </a:p>
        </p:txBody>
      </p:sp>
      <p:sp>
        <p:nvSpPr>
          <p:cNvPr id="17" name="PlaceHolder 2"/>
          <p:cNvSpPr>
            <a:spLocks noGrp="1"/>
          </p:cNvSpPr>
          <p:nvPr>
            <p:ph type="body"/>
          </p:nvPr>
        </p:nvSpPr>
        <p:spPr>
          <a:xfrm>
            <a:off x="457200" y="1604520"/>
            <a:ext cx="4015800" cy="3977280"/>
          </a:xfrm>
          <a:prstGeom prst="rect">
            <a:avLst/>
          </a:prstGeom>
        </p:spPr>
        <p:txBody>
          <a:bodyPr/>
          <a:lstStyle/>
          <a:p>
            <a:endParaRPr lang="ru-RU"/>
          </a:p>
        </p:txBody>
      </p:sp>
      <p:sp>
        <p:nvSpPr>
          <p:cNvPr id="18" name="PlaceHolder 3"/>
          <p:cNvSpPr>
            <a:spLocks noGrp="1"/>
          </p:cNvSpPr>
          <p:nvPr>
            <p:ph type="body"/>
          </p:nvPr>
        </p:nvSpPr>
        <p:spPr>
          <a:xfrm>
            <a:off x="4674240" y="1604520"/>
            <a:ext cx="4015800" cy="3977280"/>
          </a:xfrm>
          <a:prstGeom prst="rect">
            <a:avLst/>
          </a:prstGeom>
        </p:spPr>
        <p:txBody>
          <a:bodyPr/>
          <a:lstStyle/>
          <a:p>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9" name="PlaceHolder 1"/>
          <p:cNvSpPr>
            <a:spLocks noGrp="1"/>
          </p:cNvSpPr>
          <p:nvPr>
            <p:ph type="title"/>
          </p:nvPr>
        </p:nvSpPr>
        <p:spPr>
          <a:xfrm>
            <a:off x="982080" y="457200"/>
            <a:ext cx="7704360" cy="1980720"/>
          </a:xfrm>
          <a:prstGeom prst="rect">
            <a:avLst/>
          </a:prstGeom>
        </p:spPr>
        <p:txBody>
          <a:bodyPr/>
          <a:lstStyle/>
          <a:p>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20" name="PlaceHolder 1"/>
          <p:cNvSpPr>
            <a:spLocks noGrp="1"/>
          </p:cNvSpPr>
          <p:nvPr>
            <p:ph type="subTitle"/>
          </p:nvPr>
        </p:nvSpPr>
        <p:spPr>
          <a:xfrm>
            <a:off x="982080" y="457200"/>
            <a:ext cx="7704360" cy="9182880"/>
          </a:xfrm>
          <a:prstGeom prst="rect">
            <a:avLst/>
          </a:prstGeom>
        </p:spPr>
        <p:txBody>
          <a:bodyPr anchor="ctr"/>
          <a:lstStyle/>
          <a:p>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21" name="PlaceHolder 1"/>
          <p:cNvSpPr>
            <a:spLocks noGrp="1"/>
          </p:cNvSpPr>
          <p:nvPr>
            <p:ph type="title"/>
          </p:nvPr>
        </p:nvSpPr>
        <p:spPr>
          <a:xfrm>
            <a:off x="982080" y="457200"/>
            <a:ext cx="7704360" cy="1980720"/>
          </a:xfrm>
          <a:prstGeom prst="rect">
            <a:avLst/>
          </a:prstGeom>
        </p:spPr>
        <p:txBody>
          <a:bodyPr/>
          <a:lstStyle/>
          <a:p>
            <a:endParaRPr lang="ru-RU"/>
          </a:p>
        </p:txBody>
      </p:sp>
      <p:sp>
        <p:nvSpPr>
          <p:cNvPr id="22" name="PlaceHolder 2"/>
          <p:cNvSpPr>
            <a:spLocks noGrp="1"/>
          </p:cNvSpPr>
          <p:nvPr>
            <p:ph type="body"/>
          </p:nvPr>
        </p:nvSpPr>
        <p:spPr>
          <a:xfrm>
            <a:off x="457200" y="1604520"/>
            <a:ext cx="4015800" cy="1896840"/>
          </a:xfrm>
          <a:prstGeom prst="rect">
            <a:avLst/>
          </a:prstGeom>
        </p:spPr>
        <p:txBody>
          <a:bodyPr/>
          <a:lstStyle/>
          <a:p>
            <a:endParaRPr lang="ru-RU"/>
          </a:p>
        </p:txBody>
      </p:sp>
      <p:sp>
        <p:nvSpPr>
          <p:cNvPr id="23" name="PlaceHolder 3"/>
          <p:cNvSpPr>
            <a:spLocks noGrp="1"/>
          </p:cNvSpPr>
          <p:nvPr>
            <p:ph type="body"/>
          </p:nvPr>
        </p:nvSpPr>
        <p:spPr>
          <a:xfrm>
            <a:off x="4674240" y="1604520"/>
            <a:ext cx="4015800" cy="3977280"/>
          </a:xfrm>
          <a:prstGeom prst="rect">
            <a:avLst/>
          </a:prstGeom>
        </p:spPr>
        <p:txBody>
          <a:bodyPr/>
          <a:lstStyle/>
          <a:p>
            <a:endParaRPr lang="ru-RU"/>
          </a:p>
        </p:txBody>
      </p:sp>
      <p:sp>
        <p:nvSpPr>
          <p:cNvPr id="24" name="PlaceHolder 4"/>
          <p:cNvSpPr>
            <a:spLocks noGrp="1"/>
          </p:cNvSpPr>
          <p:nvPr>
            <p:ph type="body"/>
          </p:nvPr>
        </p:nvSpPr>
        <p:spPr>
          <a:xfrm>
            <a:off x="457200" y="3682080"/>
            <a:ext cx="4015800" cy="1896840"/>
          </a:xfrm>
          <a:prstGeom prst="rect">
            <a:avLst/>
          </a:prstGeom>
        </p:spPr>
        <p:txBody>
          <a:bodyPr/>
          <a:lstStyle/>
          <a:p>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5" name="PlaceHolder 1"/>
          <p:cNvSpPr>
            <a:spLocks noGrp="1"/>
          </p:cNvSpPr>
          <p:nvPr>
            <p:ph type="title"/>
          </p:nvPr>
        </p:nvSpPr>
        <p:spPr>
          <a:xfrm>
            <a:off x="982080" y="457200"/>
            <a:ext cx="7704360" cy="1980720"/>
          </a:xfrm>
          <a:prstGeom prst="rect">
            <a:avLst/>
          </a:prstGeom>
        </p:spPr>
        <p:txBody>
          <a:bodyPr/>
          <a:lstStyle/>
          <a:p>
            <a:endParaRPr lang="ru-RU"/>
          </a:p>
        </p:txBody>
      </p:sp>
      <p:sp>
        <p:nvSpPr>
          <p:cNvPr id="26" name="PlaceHolder 2"/>
          <p:cNvSpPr>
            <a:spLocks noGrp="1"/>
          </p:cNvSpPr>
          <p:nvPr>
            <p:ph type="body"/>
          </p:nvPr>
        </p:nvSpPr>
        <p:spPr>
          <a:xfrm>
            <a:off x="457200" y="1604520"/>
            <a:ext cx="4015800" cy="3977280"/>
          </a:xfrm>
          <a:prstGeom prst="rect">
            <a:avLst/>
          </a:prstGeom>
        </p:spPr>
        <p:txBody>
          <a:bodyPr/>
          <a:lstStyle/>
          <a:p>
            <a:endParaRPr lang="ru-RU"/>
          </a:p>
        </p:txBody>
      </p:sp>
      <p:sp>
        <p:nvSpPr>
          <p:cNvPr id="27" name="PlaceHolder 3"/>
          <p:cNvSpPr>
            <a:spLocks noGrp="1"/>
          </p:cNvSpPr>
          <p:nvPr>
            <p:ph type="body"/>
          </p:nvPr>
        </p:nvSpPr>
        <p:spPr>
          <a:xfrm>
            <a:off x="4674240" y="1604520"/>
            <a:ext cx="4015800" cy="1896840"/>
          </a:xfrm>
          <a:prstGeom prst="rect">
            <a:avLst/>
          </a:prstGeom>
        </p:spPr>
        <p:txBody>
          <a:bodyPr/>
          <a:lstStyle/>
          <a:p>
            <a:endParaRPr lang="ru-RU"/>
          </a:p>
        </p:txBody>
      </p:sp>
      <p:sp>
        <p:nvSpPr>
          <p:cNvPr id="28" name="PlaceHolder 4"/>
          <p:cNvSpPr>
            <a:spLocks noGrp="1"/>
          </p:cNvSpPr>
          <p:nvPr>
            <p:ph type="body"/>
          </p:nvPr>
        </p:nvSpPr>
        <p:spPr>
          <a:xfrm>
            <a:off x="4674240" y="3682080"/>
            <a:ext cx="4015800" cy="1896840"/>
          </a:xfrm>
          <a:prstGeom prst="rect">
            <a:avLst/>
          </a:prstGeom>
        </p:spPr>
        <p:txBody>
          <a:bodyPr/>
          <a:lstStyle/>
          <a:p>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982080" y="457200"/>
            <a:ext cx="7704360" cy="1980720"/>
          </a:xfrm>
          <a:prstGeom prst="rect">
            <a:avLst/>
          </a:prstGeom>
        </p:spPr>
        <p:txBody>
          <a:bodyPr/>
          <a:lstStyle/>
          <a:p>
            <a:endParaRPr lang="ru-RU"/>
          </a:p>
        </p:txBody>
      </p:sp>
      <p:sp>
        <p:nvSpPr>
          <p:cNvPr id="30" name="PlaceHolder 2"/>
          <p:cNvSpPr>
            <a:spLocks noGrp="1"/>
          </p:cNvSpPr>
          <p:nvPr>
            <p:ph type="body"/>
          </p:nvPr>
        </p:nvSpPr>
        <p:spPr>
          <a:xfrm>
            <a:off x="457200" y="1604520"/>
            <a:ext cx="4015800" cy="1896840"/>
          </a:xfrm>
          <a:prstGeom prst="rect">
            <a:avLst/>
          </a:prstGeom>
        </p:spPr>
        <p:txBody>
          <a:bodyPr/>
          <a:lstStyle/>
          <a:p>
            <a:endParaRPr lang="ru-RU"/>
          </a:p>
        </p:txBody>
      </p:sp>
      <p:sp>
        <p:nvSpPr>
          <p:cNvPr id="31" name="PlaceHolder 3"/>
          <p:cNvSpPr>
            <a:spLocks noGrp="1"/>
          </p:cNvSpPr>
          <p:nvPr>
            <p:ph type="body"/>
          </p:nvPr>
        </p:nvSpPr>
        <p:spPr>
          <a:xfrm>
            <a:off x="4674240" y="1604520"/>
            <a:ext cx="4015800" cy="1896840"/>
          </a:xfrm>
          <a:prstGeom prst="rect">
            <a:avLst/>
          </a:prstGeom>
        </p:spPr>
        <p:txBody>
          <a:bodyPr/>
          <a:lstStyle/>
          <a:p>
            <a:endParaRPr lang="ru-RU"/>
          </a:p>
        </p:txBody>
      </p:sp>
      <p:sp>
        <p:nvSpPr>
          <p:cNvPr id="32" name="PlaceHolder 4"/>
          <p:cNvSpPr>
            <a:spLocks noGrp="1"/>
          </p:cNvSpPr>
          <p:nvPr>
            <p:ph type="body"/>
          </p:nvPr>
        </p:nvSpPr>
        <p:spPr>
          <a:xfrm>
            <a:off x="457200" y="3682080"/>
            <a:ext cx="8229240" cy="1896840"/>
          </a:xfrm>
          <a:prstGeom prst="rect">
            <a:avLst/>
          </a:prstGeom>
        </p:spPr>
        <p:txBody>
          <a:bodyPr/>
          <a:lstStyle/>
          <a:p>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33" name="PlaceHolder 1"/>
          <p:cNvSpPr>
            <a:spLocks noGrp="1"/>
          </p:cNvSpPr>
          <p:nvPr>
            <p:ph type="title"/>
          </p:nvPr>
        </p:nvSpPr>
        <p:spPr>
          <a:xfrm>
            <a:off x="982080" y="457200"/>
            <a:ext cx="7704360" cy="1980720"/>
          </a:xfrm>
          <a:prstGeom prst="rect">
            <a:avLst/>
          </a:prstGeom>
        </p:spPr>
        <p:txBody>
          <a:bodyPr/>
          <a:lstStyle/>
          <a:p>
            <a:endParaRPr lang="ru-RU"/>
          </a:p>
        </p:txBody>
      </p:sp>
      <p:sp>
        <p:nvSpPr>
          <p:cNvPr id="34" name="PlaceHolder 2"/>
          <p:cNvSpPr>
            <a:spLocks noGrp="1"/>
          </p:cNvSpPr>
          <p:nvPr>
            <p:ph type="body"/>
          </p:nvPr>
        </p:nvSpPr>
        <p:spPr>
          <a:xfrm>
            <a:off x="457200" y="1604520"/>
            <a:ext cx="8229240" cy="1896840"/>
          </a:xfrm>
          <a:prstGeom prst="rect">
            <a:avLst/>
          </a:prstGeom>
        </p:spPr>
        <p:txBody>
          <a:bodyPr/>
          <a:lstStyle/>
          <a:p>
            <a:endParaRPr lang="ru-RU"/>
          </a:p>
        </p:txBody>
      </p:sp>
      <p:sp>
        <p:nvSpPr>
          <p:cNvPr id="35" name="PlaceHolder 3"/>
          <p:cNvSpPr>
            <a:spLocks noGrp="1"/>
          </p:cNvSpPr>
          <p:nvPr>
            <p:ph type="body"/>
          </p:nvPr>
        </p:nvSpPr>
        <p:spPr>
          <a:xfrm>
            <a:off x="457200" y="3682080"/>
            <a:ext cx="8229240" cy="1896840"/>
          </a:xfrm>
          <a:prstGeom prst="rect">
            <a:avLst/>
          </a:prstGeom>
        </p:spPr>
        <p:txBody>
          <a:bodyPr/>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CCECFF"/>
        </a:solidFill>
        <a:effectLst/>
      </p:bgPr>
    </p:bg>
    <p:spTree>
      <p:nvGrpSpPr>
        <p:cNvPr id="1" name=""/>
        <p:cNvGrpSpPr/>
        <p:nvPr/>
      </p:nvGrpSpPr>
      <p:grpSpPr>
        <a:xfrm>
          <a:off x="0" y="0"/>
          <a:ext cx="0" cy="0"/>
          <a:chOff x="0" y="0"/>
          <a:chExt cx="0" cy="0"/>
        </a:xfrm>
      </p:grpSpPr>
      <p:grpSp>
        <p:nvGrpSpPr>
          <p:cNvPr id="1026" name="Group 1"/>
          <p:cNvGrpSpPr>
            <a:grpSpLocks/>
          </p:cNvGrpSpPr>
          <p:nvPr/>
        </p:nvGrpSpPr>
        <p:grpSpPr bwMode="auto">
          <a:xfrm>
            <a:off x="0" y="0"/>
            <a:ext cx="2132013" cy="6858000"/>
            <a:chOff x="0" y="0"/>
            <a:chExt cx="2131560" cy="6857640"/>
          </a:xfrm>
        </p:grpSpPr>
        <p:sp>
          <p:nvSpPr>
            <p:cNvPr id="13" name="CustomShape 2"/>
            <p:cNvSpPr/>
            <p:nvPr/>
          </p:nvSpPr>
          <p:spPr>
            <a:xfrm>
              <a:off x="0" y="0"/>
              <a:ext cx="1072922" cy="5290860"/>
            </a:xfrm>
            <a:custGeom>
              <a:avLst/>
              <a:gdLst/>
              <a:ahLst/>
              <a:cxnLst/>
              <a:rect l="l" t="t" r="r" b="b"/>
              <a:pathLst>
                <a:path w="676" h="3333">
                  <a:moveTo>
                    <a:pt x="0" y="3132"/>
                  </a:moveTo>
                  <a:lnTo>
                    <a:pt x="0" y="3312"/>
                  </a:lnTo>
                  <a:lnTo>
                    <a:pt x="126" y="3333"/>
                  </a:lnTo>
                  <a:lnTo>
                    <a:pt x="676" y="0"/>
                  </a:lnTo>
                  <a:lnTo>
                    <a:pt x="514" y="0"/>
                  </a:lnTo>
                  <a:lnTo>
                    <a:pt x="0" y="3132"/>
                  </a:lnTo>
                  <a:close/>
                </a:path>
              </a:pathLst>
            </a:custGeom>
            <a:solidFill>
              <a:schemeClr val="accent1"/>
            </a:solidFill>
            <a:ln>
              <a:noFill/>
            </a:ln>
          </p:spPr>
          <p:style>
            <a:lnRef idx="0">
              <a:scrgbClr r="0" g="0" b="0"/>
            </a:lnRef>
            <a:fillRef idx="0">
              <a:scrgbClr r="0" g="0" b="0"/>
            </a:fillRef>
            <a:effectRef idx="0">
              <a:scrgbClr r="0" g="0" b="0"/>
            </a:effectRef>
            <a:fontRef idx="minor"/>
          </p:style>
        </p:sp>
        <p:sp>
          <p:nvSpPr>
            <p:cNvPr id="2" name="CustomShape 3"/>
            <p:cNvSpPr/>
            <p:nvPr/>
          </p:nvSpPr>
          <p:spPr>
            <a:xfrm>
              <a:off x="0" y="0"/>
              <a:ext cx="758664" cy="4624145"/>
            </a:xfrm>
            <a:custGeom>
              <a:avLst/>
              <a:gdLst/>
              <a:ahLst/>
              <a:cxnLst/>
              <a:rect l="l" t="t" r="r" b="b"/>
              <a:pathLst>
                <a:path w="478" h="2913">
                  <a:moveTo>
                    <a:pt x="478" y="0"/>
                  </a:moveTo>
                  <a:lnTo>
                    <a:pt x="318" y="0"/>
                  </a:lnTo>
                  <a:lnTo>
                    <a:pt x="0" y="1938"/>
                  </a:lnTo>
                  <a:lnTo>
                    <a:pt x="0" y="2913"/>
                  </a:lnTo>
                  <a:lnTo>
                    <a:pt x="478" y="0"/>
                  </a:lnTo>
                  <a:close/>
                </a:path>
              </a:pathLst>
            </a:custGeom>
            <a:solidFill>
              <a:schemeClr val="tx1">
                <a:lumMod val="65000"/>
                <a:lumOff val="35000"/>
              </a:schemeClr>
            </a:solidFill>
            <a:ln>
              <a:noFill/>
            </a:ln>
          </p:spPr>
          <p:style>
            <a:lnRef idx="0">
              <a:scrgbClr r="0" g="0" b="0"/>
            </a:lnRef>
            <a:fillRef idx="0">
              <a:scrgbClr r="0" g="0" b="0"/>
            </a:fillRef>
            <a:effectRef idx="0">
              <a:scrgbClr r="0" g="0" b="0"/>
            </a:effectRef>
            <a:fontRef idx="minor"/>
          </p:style>
        </p:sp>
        <p:sp>
          <p:nvSpPr>
            <p:cNvPr id="3" name="CustomShape 4"/>
            <p:cNvSpPr/>
            <p:nvPr/>
          </p:nvSpPr>
          <p:spPr>
            <a:xfrm>
              <a:off x="0" y="5662316"/>
              <a:ext cx="906270" cy="1195324"/>
            </a:xfrm>
            <a:custGeom>
              <a:avLst/>
              <a:gdLst/>
              <a:ahLst/>
              <a:cxnLst/>
              <a:rect l="l" t="t" r="r" b="b"/>
              <a:pathLst>
                <a:path w="571" h="753">
                  <a:moveTo>
                    <a:pt x="0" y="0"/>
                  </a:moveTo>
                  <a:lnTo>
                    <a:pt x="0" y="12"/>
                  </a:lnTo>
                  <a:lnTo>
                    <a:pt x="538" y="753"/>
                  </a:lnTo>
                  <a:lnTo>
                    <a:pt x="571" y="753"/>
                  </a:lnTo>
                  <a:lnTo>
                    <a:pt x="0" y="0"/>
                  </a:lnTo>
                  <a:close/>
                </a:path>
              </a:pathLst>
            </a:custGeom>
            <a:solidFill>
              <a:schemeClr val="tx1">
                <a:lumMod val="85000"/>
                <a:lumOff val="15000"/>
              </a:schemeClr>
            </a:solidFill>
            <a:ln>
              <a:noFill/>
            </a:ln>
          </p:spPr>
          <p:style>
            <a:lnRef idx="0">
              <a:scrgbClr r="0" g="0" b="0"/>
            </a:lnRef>
            <a:fillRef idx="0">
              <a:scrgbClr r="0" g="0" b="0"/>
            </a:fillRef>
            <a:effectRef idx="0">
              <a:scrgbClr r="0" g="0" b="0"/>
            </a:effectRef>
            <a:fontRef idx="minor"/>
          </p:style>
        </p:sp>
        <p:sp>
          <p:nvSpPr>
            <p:cNvPr id="4" name="CustomShape 5"/>
            <p:cNvSpPr/>
            <p:nvPr/>
          </p:nvSpPr>
          <p:spPr>
            <a:xfrm>
              <a:off x="0" y="5295622"/>
              <a:ext cx="1487172" cy="1562018"/>
            </a:xfrm>
            <a:custGeom>
              <a:avLst/>
              <a:gdLst/>
              <a:ahLst/>
              <a:cxnLst/>
              <a:rect l="l" t="t" r="r" b="b"/>
              <a:pathLst>
                <a:path w="937" h="984">
                  <a:moveTo>
                    <a:pt x="0" y="0"/>
                  </a:moveTo>
                  <a:lnTo>
                    <a:pt x="0" y="3"/>
                  </a:lnTo>
                  <a:lnTo>
                    <a:pt x="901" y="984"/>
                  </a:lnTo>
                  <a:lnTo>
                    <a:pt x="937" y="984"/>
                  </a:lnTo>
                  <a:lnTo>
                    <a:pt x="0" y="0"/>
                  </a:lnTo>
                  <a:close/>
                </a:path>
              </a:pathLst>
            </a:custGeom>
            <a:solidFill>
              <a:schemeClr val="accent1">
                <a:lumMod val="50000"/>
              </a:schemeClr>
            </a:solidFill>
            <a:ln>
              <a:noFill/>
            </a:ln>
          </p:spPr>
          <p:style>
            <a:lnRef idx="0">
              <a:scrgbClr r="0" g="0" b="0"/>
            </a:lnRef>
            <a:fillRef idx="0">
              <a:scrgbClr r="0" g="0" b="0"/>
            </a:fillRef>
            <a:effectRef idx="0">
              <a:scrgbClr r="0" g="0" b="0"/>
            </a:effectRef>
            <a:fontRef idx="minor"/>
          </p:style>
        </p:sp>
        <p:sp>
          <p:nvSpPr>
            <p:cNvPr id="5" name="CustomShape 6"/>
            <p:cNvSpPr/>
            <p:nvPr/>
          </p:nvSpPr>
          <p:spPr>
            <a:xfrm>
              <a:off x="0" y="5257524"/>
              <a:ext cx="2131560" cy="1600116"/>
            </a:xfrm>
            <a:custGeom>
              <a:avLst/>
              <a:gdLst/>
              <a:ahLst/>
              <a:cxnLst/>
              <a:rect l="l" t="t" r="r" b="b"/>
              <a:pathLst>
                <a:path w="1343" h="1008">
                  <a:moveTo>
                    <a:pt x="0" y="24"/>
                  </a:moveTo>
                  <a:lnTo>
                    <a:pt x="937" y="1008"/>
                  </a:lnTo>
                  <a:lnTo>
                    <a:pt x="1343" y="1008"/>
                  </a:lnTo>
                  <a:lnTo>
                    <a:pt x="126" y="21"/>
                  </a:lnTo>
                  <a:lnTo>
                    <a:pt x="0" y="0"/>
                  </a:lnTo>
                  <a:lnTo>
                    <a:pt x="0" y="24"/>
                  </a:lnTo>
                  <a:close/>
                </a:path>
              </a:pathLst>
            </a:custGeom>
            <a:solidFill>
              <a:schemeClr val="accent1">
                <a:lumMod val="75000"/>
              </a:schemeClr>
            </a:solidFill>
            <a:ln>
              <a:noFill/>
            </a:ln>
          </p:spPr>
          <p:style>
            <a:lnRef idx="0">
              <a:scrgbClr r="0" g="0" b="0"/>
            </a:lnRef>
            <a:fillRef idx="0">
              <a:scrgbClr r="0" g="0" b="0"/>
            </a:fillRef>
            <a:effectRef idx="0">
              <a:scrgbClr r="0" g="0" b="0"/>
            </a:effectRef>
            <a:fontRef idx="minor"/>
          </p:style>
        </p:sp>
        <p:sp>
          <p:nvSpPr>
            <p:cNvPr id="6" name="CustomShape 7"/>
            <p:cNvSpPr/>
            <p:nvPr/>
          </p:nvSpPr>
          <p:spPr>
            <a:xfrm>
              <a:off x="0" y="5357532"/>
              <a:ext cx="1377657" cy="1500108"/>
            </a:xfrm>
            <a:custGeom>
              <a:avLst/>
              <a:gdLst/>
              <a:ahLst/>
              <a:cxnLst/>
              <a:rect l="l" t="t" r="r" b="b"/>
              <a:pathLst>
                <a:path w="868" h="945">
                  <a:moveTo>
                    <a:pt x="0" y="192"/>
                  </a:moveTo>
                  <a:lnTo>
                    <a:pt x="571" y="945"/>
                  </a:lnTo>
                  <a:lnTo>
                    <a:pt x="868" y="945"/>
                  </a:lnTo>
                  <a:lnTo>
                    <a:pt x="0" y="0"/>
                  </a:lnTo>
                  <a:lnTo>
                    <a:pt x="0" y="192"/>
                  </a:lnTo>
                  <a:close/>
                </a:path>
              </a:pathLst>
            </a:custGeom>
            <a:solidFill>
              <a:schemeClr val="tx1">
                <a:lumMod val="75000"/>
                <a:lumOff val="25000"/>
              </a:schemeClr>
            </a:solidFill>
            <a:ln>
              <a:noFill/>
            </a:ln>
          </p:spPr>
          <p:style>
            <a:lnRef idx="0">
              <a:scrgbClr r="0" g="0" b="0"/>
            </a:lnRef>
            <a:fillRef idx="0">
              <a:scrgbClr r="0" g="0" b="0"/>
            </a:fillRef>
            <a:effectRef idx="0">
              <a:scrgbClr r="0" g="0" b="0"/>
            </a:effectRef>
            <a:fontRef idx="minor"/>
          </p:style>
        </p:sp>
      </p:grpSp>
      <p:sp>
        <p:nvSpPr>
          <p:cNvPr id="1027" name="PlaceHolder 8"/>
          <p:cNvSpPr>
            <a:spLocks noGrp="1"/>
          </p:cNvSpPr>
          <p:nvPr>
            <p:ph type="title"/>
          </p:nvPr>
        </p:nvSpPr>
        <p:spPr bwMode="auto">
          <a:xfrm>
            <a:off x="982663" y="457200"/>
            <a:ext cx="7704137" cy="1981200"/>
          </a:xfrm>
          <a:prstGeom prst="rect">
            <a:avLst/>
          </a:prstGeom>
          <a:noFill/>
          <a:ln w="9525">
            <a:noFill/>
            <a:miter lim="800000"/>
            <a:headEnd/>
            <a:tailEnd/>
          </a:ln>
        </p:spPr>
        <p:txBody>
          <a:bodyPr vert="horz" wrap="square" lIns="0" tIns="0" rIns="0" bIns="0" numCol="1" anchor="ctr" anchorCtr="0" compatLnSpc="1">
            <a:prstTxWarp prst="textNoShape">
              <a:avLst/>
            </a:prstTxWarp>
          </a:bodyPr>
          <a:lstStyle/>
          <a:p>
            <a:pPr lvl="0"/>
            <a:r>
              <a:rPr lang="ru-RU" smtClean="0"/>
              <a:t>Для правки текста заглавия щёлкните мышью</a:t>
            </a:r>
          </a:p>
        </p:txBody>
      </p:sp>
      <p:sp>
        <p:nvSpPr>
          <p:cNvPr id="8" name="PlaceHolder 9"/>
          <p:cNvSpPr>
            <a:spLocks noGrp="1"/>
          </p:cNvSpPr>
          <p:nvPr>
            <p:ph type="ftr"/>
          </p:nvPr>
        </p:nvSpPr>
        <p:spPr>
          <a:xfrm>
            <a:off x="1987550" y="6116638"/>
            <a:ext cx="5313363" cy="363537"/>
          </a:xfrm>
          <a:prstGeom prst="rect">
            <a:avLst/>
          </a:prstGeom>
        </p:spPr>
        <p:txBody>
          <a:bodyPr lIns="0" tIns="0" rIns="0" bIns="0" anchor="ctr"/>
          <a:lstStyle>
            <a:lvl1pPr algn="l" fontAlgn="auto">
              <a:spcBef>
                <a:spcPts val="0"/>
              </a:spcBef>
              <a:spcAft>
                <a:spcPts val="0"/>
              </a:spcAft>
              <a:defRPr sz="2400" b="0" i="0" spc="-1">
                <a:solidFill>
                  <a:schemeClr val="tx1"/>
                </a:solidFill>
                <a:latin typeface="Times New Roman"/>
                <a:ea typeface="+mn-ea"/>
                <a:cs typeface="+mn-cs"/>
              </a:defRPr>
            </a:lvl1pPr>
          </a:lstStyle>
          <a:p>
            <a:pPr>
              <a:defRPr/>
            </a:pPr>
            <a:endParaRPr lang="ru-RU"/>
          </a:p>
        </p:txBody>
      </p:sp>
      <p:sp>
        <p:nvSpPr>
          <p:cNvPr id="9" name="PlaceHolder 10"/>
          <p:cNvSpPr>
            <a:spLocks noGrp="1"/>
          </p:cNvSpPr>
          <p:nvPr>
            <p:ph type="dt"/>
          </p:nvPr>
        </p:nvSpPr>
        <p:spPr>
          <a:xfrm>
            <a:off x="7358063" y="6116638"/>
            <a:ext cx="857250" cy="363537"/>
          </a:xfrm>
          <a:prstGeom prst="rect">
            <a:avLst/>
          </a:prstGeom>
        </p:spPr>
        <p:txBody>
          <a:bodyPr lIns="0" tIns="0" rIns="0" bIns="0" anchor="ctr"/>
          <a:lstStyle>
            <a:lvl1pPr algn="l" fontAlgn="auto">
              <a:spcBef>
                <a:spcPts val="0"/>
              </a:spcBef>
              <a:spcAft>
                <a:spcPts val="0"/>
              </a:spcAft>
              <a:defRPr sz="1000" b="0" i="0" spc="-1">
                <a:solidFill>
                  <a:srgbClr val="8B8B8B"/>
                </a:solidFill>
                <a:latin typeface="Corbel"/>
                <a:ea typeface="+mn-ea"/>
                <a:cs typeface="+mn-cs"/>
              </a:defRPr>
            </a:lvl1pPr>
          </a:lstStyle>
          <a:p>
            <a:pPr>
              <a:defRPr/>
            </a:pPr>
            <a:fld id="{FDB97FF0-EBB7-41D4-9804-9FA3F262EEEA}" type="datetimeFigureOut">
              <a:rPr lang="ru-RU"/>
              <a:pPr>
                <a:defRPr/>
              </a:pPr>
              <a:t>25.05.2020</a:t>
            </a:fld>
            <a:endParaRPr lang="ru-RU">
              <a:latin typeface="Times New Roman"/>
            </a:endParaRPr>
          </a:p>
        </p:txBody>
      </p:sp>
      <p:sp>
        <p:nvSpPr>
          <p:cNvPr id="10" name="PlaceHolder 11"/>
          <p:cNvSpPr>
            <a:spLocks noGrp="1"/>
          </p:cNvSpPr>
          <p:nvPr>
            <p:ph type="sldNum"/>
          </p:nvPr>
        </p:nvSpPr>
        <p:spPr>
          <a:xfrm>
            <a:off x="8272463" y="6116638"/>
            <a:ext cx="414337" cy="363537"/>
          </a:xfrm>
          <a:prstGeom prst="rect">
            <a:avLst/>
          </a:prstGeom>
        </p:spPr>
        <p:txBody>
          <a:bodyPr lIns="0" tIns="0" rIns="0" bIns="0" anchor="ctr"/>
          <a:lstStyle>
            <a:lvl1pPr algn="r" fontAlgn="auto">
              <a:spcBef>
                <a:spcPts val="0"/>
              </a:spcBef>
              <a:spcAft>
                <a:spcPts val="0"/>
              </a:spcAft>
              <a:defRPr sz="1000" b="0" i="0" spc="-1">
                <a:solidFill>
                  <a:srgbClr val="8B8B8B"/>
                </a:solidFill>
                <a:latin typeface="Corbel"/>
                <a:ea typeface="+mn-ea"/>
                <a:cs typeface="+mn-cs"/>
              </a:defRPr>
            </a:lvl1pPr>
          </a:lstStyle>
          <a:p>
            <a:pPr>
              <a:defRPr/>
            </a:pPr>
            <a:fld id="{1235E399-4E34-42B0-9621-19B94341D47D}" type="slidenum">
              <a:rPr lang="ru-RU"/>
              <a:pPr>
                <a:defRPr/>
              </a:pPr>
              <a:t>‹#›</a:t>
            </a:fld>
            <a:endParaRPr lang="ru-RU">
              <a:latin typeface="Times New Roman"/>
            </a:endParaRPr>
          </a:p>
        </p:txBody>
      </p:sp>
      <p:sp>
        <p:nvSpPr>
          <p:cNvPr id="11" name="PlaceHolder 12"/>
          <p:cNvSpPr>
            <a:spLocks noGrp="1"/>
          </p:cNvSpPr>
          <p:nvPr>
            <p:ph type="body"/>
          </p:nvPr>
        </p:nvSpPr>
        <p:spPr>
          <a:xfrm>
            <a:off x="457200" y="1604963"/>
            <a:ext cx="8229600" cy="3976687"/>
          </a:xfrm>
          <a:prstGeom prst="rect">
            <a:avLst/>
          </a:prstGeom>
        </p:spPr>
        <p:txBody>
          <a:bodyPr lIns="0" tIns="0" rIns="0" bIns="0">
            <a:normAutofit/>
          </a:bodyPr>
          <a:lstStyle/>
          <a:p>
            <a:r>
              <a:rPr lang="ru-RU"/>
              <a:t>Для правки структуры щёлкните мышью</a:t>
            </a:r>
          </a:p>
          <a:p>
            <a:pPr lvl="1"/>
            <a:r>
              <a:rPr lang="ru-RU"/>
              <a:t>Второй уровень структуры</a:t>
            </a:r>
          </a:p>
          <a:p>
            <a:pPr lvl="2"/>
            <a:r>
              <a:rPr lang="ru-RU"/>
              <a:t>Третий уровень структуры</a:t>
            </a:r>
          </a:p>
          <a:p>
            <a:pPr lvl="3"/>
            <a:r>
              <a:rPr lang="ru-RU"/>
              <a:t>Четвёртый уровень структуры</a:t>
            </a:r>
          </a:p>
          <a:p>
            <a:pPr lvl="4"/>
            <a:r>
              <a:rPr lang="ru-RU"/>
              <a:t>Пятый уровень структуры</a:t>
            </a:r>
          </a:p>
          <a:p>
            <a:pPr lvl="5"/>
            <a:r>
              <a:rPr lang="ru-RU"/>
              <a:t>Шестой уровень структуры</a:t>
            </a:r>
          </a:p>
          <a:p>
            <a:pPr lvl="6"/>
            <a:r>
              <a:rPr lang="ru-RU"/>
              <a:t>Седьмой уровень структуры</a:t>
            </a:r>
          </a:p>
        </p:txBody>
      </p:sp>
    </p:spTree>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Lst>
  <p:txStyles>
    <p:titleStyle>
      <a:lvl1pPr algn="ctr" rtl="0" eaLnBrk="0" fontAlgn="base" hangingPunct="0">
        <a:spcBef>
          <a:spcPct val="0"/>
        </a:spcBef>
        <a:spcAft>
          <a:spcPct val="0"/>
        </a:spcAft>
        <a:defRPr sz="4400">
          <a:solidFill>
            <a:schemeClr val="tx2"/>
          </a:solidFill>
          <a:latin typeface="Arial" charset="0"/>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eaLnBrk="0" fontAlgn="base" hangingPunct="0">
        <a:spcBef>
          <a:spcPct val="0"/>
        </a:spcBef>
        <a:spcAft>
          <a:spcPct val="0"/>
        </a:spcAft>
        <a:defRPr sz="4400">
          <a:solidFill>
            <a:schemeClr val="tx2"/>
          </a:solidFill>
          <a:latin typeface="Arial" charset="0"/>
        </a:defRPr>
      </a:lvl6pPr>
      <a:lvl7pPr marL="914400" algn="ctr" rtl="0" eaLnBrk="0" fontAlgn="base" hangingPunct="0">
        <a:spcBef>
          <a:spcPct val="0"/>
        </a:spcBef>
        <a:spcAft>
          <a:spcPct val="0"/>
        </a:spcAft>
        <a:defRPr sz="4400">
          <a:solidFill>
            <a:schemeClr val="tx2"/>
          </a:solidFill>
          <a:latin typeface="Arial" charset="0"/>
        </a:defRPr>
      </a:lvl7pPr>
      <a:lvl8pPr marL="1371600" algn="ctr" rtl="0" eaLnBrk="0" fontAlgn="base" hangingPunct="0">
        <a:spcBef>
          <a:spcPct val="0"/>
        </a:spcBef>
        <a:spcAft>
          <a:spcPct val="0"/>
        </a:spcAft>
        <a:defRPr sz="4400">
          <a:solidFill>
            <a:schemeClr val="tx2"/>
          </a:solidFill>
          <a:latin typeface="Arial" charset="0"/>
        </a:defRPr>
      </a:lvl8pPr>
      <a:lvl9pPr marL="1828800" algn="ctr" rtl="0" eaLnBrk="0" fontAlgn="base" hangingPunct="0">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Arial" charset="0"/>
        </a:defRPr>
      </a:lvl1pPr>
      <a:lvl2pPr marL="742950" indent="-285750" algn="l" rtl="0" eaLnBrk="0" fontAlgn="base" hangingPunct="0">
        <a:spcBef>
          <a:spcPct val="20000"/>
        </a:spcBef>
        <a:spcAft>
          <a:spcPct val="0"/>
        </a:spcAft>
        <a:buChar char="–"/>
        <a:defRPr sz="2800">
          <a:solidFill>
            <a:schemeClr val="tx1"/>
          </a:solidFill>
          <a:latin typeface="Arial" charset="0"/>
        </a:defRPr>
      </a:lvl2pPr>
      <a:lvl3pPr marL="1143000" indent="-228600" algn="l" rtl="0" eaLnBrk="0" fontAlgn="base" hangingPunct="0">
        <a:spcBef>
          <a:spcPct val="20000"/>
        </a:spcBef>
        <a:spcAft>
          <a:spcPct val="0"/>
        </a:spcAft>
        <a:buChar char="•"/>
        <a:defRPr sz="2400">
          <a:solidFill>
            <a:schemeClr val="tx1"/>
          </a:solidFill>
          <a:latin typeface="Arial" charset="0"/>
        </a:defRPr>
      </a:lvl3pPr>
      <a:lvl4pPr marL="1600200" indent="-228600" algn="l" rtl="0" eaLnBrk="0" fontAlgn="base" hangingPunct="0">
        <a:spcBef>
          <a:spcPct val="20000"/>
        </a:spcBef>
        <a:spcAft>
          <a:spcPct val="0"/>
        </a:spcAft>
        <a:buChar char="–"/>
        <a:defRPr sz="2000">
          <a:solidFill>
            <a:schemeClr val="tx1"/>
          </a:solidFill>
          <a:latin typeface="Arial" charset="0"/>
        </a:defRPr>
      </a:lvl4pPr>
      <a:lvl5pPr marL="2057400" indent="-228600" algn="l" rtl="0" eaLnBrk="0" fontAlgn="base" hangingPunct="0">
        <a:spcBef>
          <a:spcPct val="20000"/>
        </a:spcBef>
        <a:spcAft>
          <a:spcPct val="0"/>
        </a:spcAft>
        <a:buChar char="»"/>
        <a:defRPr sz="2000">
          <a:solidFill>
            <a:schemeClr val="tx1"/>
          </a:solidFill>
          <a:latin typeface="Arial" charset="0"/>
        </a:defRPr>
      </a:lvl5pPr>
      <a:lvl6pPr marL="2514600" indent="-228600" algn="l" rtl="0" eaLnBrk="0" fontAlgn="base" hangingPunct="0">
        <a:spcBef>
          <a:spcPct val="20000"/>
        </a:spcBef>
        <a:spcAft>
          <a:spcPct val="0"/>
        </a:spcAft>
        <a:buChar char="»"/>
        <a:defRPr sz="2000">
          <a:solidFill>
            <a:schemeClr val="tx1"/>
          </a:solidFill>
          <a:latin typeface="Arial" charset="0"/>
        </a:defRPr>
      </a:lvl6pPr>
      <a:lvl7pPr marL="2971800" indent="-228600" algn="l" rtl="0" eaLnBrk="0" fontAlgn="base" hangingPunct="0">
        <a:spcBef>
          <a:spcPct val="20000"/>
        </a:spcBef>
        <a:spcAft>
          <a:spcPct val="0"/>
        </a:spcAft>
        <a:buChar char="»"/>
        <a:defRPr sz="2000">
          <a:solidFill>
            <a:schemeClr val="tx1"/>
          </a:solidFill>
          <a:latin typeface="Arial" charset="0"/>
        </a:defRPr>
      </a:lvl7pPr>
      <a:lvl8pPr marL="3429000" indent="-228600" algn="l" rtl="0" eaLnBrk="0" fontAlgn="base" hangingPunct="0">
        <a:spcBef>
          <a:spcPct val="20000"/>
        </a:spcBef>
        <a:spcAft>
          <a:spcPct val="0"/>
        </a:spcAft>
        <a:buChar char="»"/>
        <a:defRPr sz="2000">
          <a:solidFill>
            <a:schemeClr val="tx1"/>
          </a:solidFill>
          <a:latin typeface="Arial" charset="0"/>
        </a:defRPr>
      </a:lvl8pPr>
      <a:lvl9pPr marL="3886200" indent="-228600" algn="l" rtl="0" eaLnBrk="0" fontAlgn="base" hangingPunct="0">
        <a:spcBef>
          <a:spcPct val="20000"/>
        </a:spcBef>
        <a:spcAft>
          <a:spcPct val="0"/>
        </a:spcAft>
        <a:buChar char="»"/>
        <a:defRPr sz="2000">
          <a:solidFill>
            <a:schemeClr val="tx1"/>
          </a:solidFill>
          <a:latin typeface="Arial" charset="0"/>
        </a:defRPr>
      </a:lvl9pPr>
    </p:bodyStyle>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CCECFF"/>
        </a:solidFill>
        <a:effectLst/>
      </p:bgPr>
    </p:bg>
    <p:spTree>
      <p:nvGrpSpPr>
        <p:cNvPr id="1" name=""/>
        <p:cNvGrpSpPr/>
        <p:nvPr/>
      </p:nvGrpSpPr>
      <p:grpSpPr>
        <a:xfrm>
          <a:off x="0" y="0"/>
          <a:ext cx="0" cy="0"/>
          <a:chOff x="0" y="0"/>
          <a:chExt cx="0" cy="0"/>
        </a:xfrm>
      </p:grpSpPr>
      <p:sp>
        <p:nvSpPr>
          <p:cNvPr id="119810" name="Rectangle 2"/>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b="0" i="0">
                <a:solidFill>
                  <a:schemeClr val="tx1"/>
                </a:solidFill>
                <a:latin typeface="Arial" charset="0"/>
                <a:cs typeface="DejaVu Sans"/>
              </a:defRPr>
            </a:lvl1pPr>
          </a:lstStyle>
          <a:p>
            <a:pPr>
              <a:defRPr/>
            </a:pPr>
            <a:endParaRPr lang="ru-RU"/>
          </a:p>
        </p:txBody>
      </p:sp>
      <p:sp>
        <p:nvSpPr>
          <p:cNvPr id="119811" name="Rectangle 3"/>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i="0">
                <a:solidFill>
                  <a:schemeClr val="tx1"/>
                </a:solidFill>
                <a:latin typeface="Arial Black" pitchFamily="34" charset="0"/>
                <a:cs typeface="DejaVu Sans"/>
              </a:defRPr>
            </a:lvl1pPr>
          </a:lstStyle>
          <a:p>
            <a:pPr>
              <a:defRPr/>
            </a:pPr>
            <a:fld id="{5A2B3386-977F-4CE9-962D-A3CCCF203F50}" type="slidenum">
              <a:rPr lang="ru-RU"/>
              <a:pPr>
                <a:defRPr/>
              </a:pPr>
              <a:t>‹#›</a:t>
            </a:fld>
            <a:endParaRPr lang="ru-RU"/>
          </a:p>
        </p:txBody>
      </p:sp>
      <p:grpSp>
        <p:nvGrpSpPr>
          <p:cNvPr id="13316" name="Group 4"/>
          <p:cNvGrpSpPr>
            <a:grpSpLocks/>
          </p:cNvGrpSpPr>
          <p:nvPr/>
        </p:nvGrpSpPr>
        <p:grpSpPr bwMode="auto">
          <a:xfrm>
            <a:off x="0" y="0"/>
            <a:ext cx="9144000" cy="546100"/>
            <a:chOff x="0" y="0"/>
            <a:chExt cx="5760" cy="344"/>
          </a:xfrm>
        </p:grpSpPr>
        <p:sp>
          <p:nvSpPr>
            <p:cNvPr id="119813"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defRPr/>
              </a:pPr>
              <a:endParaRPr lang="ru-RU" sz="2400" b="0">
                <a:cs typeface="DejaVu Sans"/>
              </a:endParaRPr>
            </a:p>
          </p:txBody>
        </p:sp>
        <p:sp>
          <p:nvSpPr>
            <p:cNvPr id="119814"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w="9525">
              <a:noFill/>
              <a:miter lim="800000"/>
              <a:headEnd/>
              <a:tailEnd/>
            </a:ln>
          </p:spPr>
          <p:txBody>
            <a:bodyPr/>
            <a:lstStyle/>
            <a:p>
              <a:pPr>
                <a:defRPr/>
              </a:pPr>
              <a:endParaRPr lang="ru-RU" sz="2400" b="0">
                <a:cs typeface="DejaVu Sans"/>
              </a:endParaRPr>
            </a:p>
          </p:txBody>
        </p:sp>
        <p:sp>
          <p:nvSpPr>
            <p:cNvPr id="119815" name="Rectangle 7"/>
            <p:cNvSpPr>
              <a:spLocks noChangeArrowheads="1"/>
            </p:cNvSpPr>
            <p:nvPr/>
          </p:nvSpPr>
          <p:spPr bwMode="auto">
            <a:xfrm>
              <a:off x="258" y="85"/>
              <a:ext cx="87" cy="89"/>
            </a:xfrm>
            <a:prstGeom prst="rect">
              <a:avLst/>
            </a:prstGeom>
            <a:solidFill>
              <a:schemeClr val="folHlink"/>
            </a:solidFill>
            <a:ln w="9525">
              <a:noFill/>
              <a:miter lim="800000"/>
              <a:headEnd/>
              <a:tailEnd/>
            </a:ln>
          </p:spPr>
          <p:txBody>
            <a:bodyPr/>
            <a:lstStyle/>
            <a:p>
              <a:pPr>
                <a:defRPr/>
              </a:pPr>
              <a:endParaRPr lang="ru-RU" sz="1800" b="0">
                <a:solidFill>
                  <a:schemeClr val="hlink"/>
                </a:solidFill>
                <a:latin typeface="Arial" charset="0"/>
                <a:cs typeface="DejaVu Sans"/>
              </a:endParaRPr>
            </a:p>
          </p:txBody>
        </p:sp>
        <p:sp>
          <p:nvSpPr>
            <p:cNvPr id="119816" name="Rectangle 8"/>
            <p:cNvSpPr>
              <a:spLocks noChangeArrowheads="1"/>
            </p:cNvSpPr>
            <p:nvPr/>
          </p:nvSpPr>
          <p:spPr bwMode="auto">
            <a:xfrm>
              <a:off x="345" y="0"/>
              <a:ext cx="88" cy="87"/>
            </a:xfrm>
            <a:prstGeom prst="rect">
              <a:avLst/>
            </a:prstGeom>
            <a:solidFill>
              <a:schemeClr val="folHlink"/>
            </a:solidFill>
            <a:ln w="9525">
              <a:noFill/>
              <a:miter lim="800000"/>
              <a:headEnd/>
              <a:tailEnd/>
            </a:ln>
          </p:spPr>
          <p:txBody>
            <a:bodyPr/>
            <a:lstStyle/>
            <a:p>
              <a:pPr>
                <a:defRPr/>
              </a:pPr>
              <a:endParaRPr lang="ru-RU" sz="1800" b="0">
                <a:solidFill>
                  <a:schemeClr val="hlink"/>
                </a:solidFill>
                <a:latin typeface="Arial" charset="0"/>
                <a:cs typeface="DejaVu Sans"/>
              </a:endParaRPr>
            </a:p>
          </p:txBody>
        </p:sp>
        <p:sp>
          <p:nvSpPr>
            <p:cNvPr id="119817" name="Rectangle 9"/>
            <p:cNvSpPr>
              <a:spLocks noChangeArrowheads="1"/>
            </p:cNvSpPr>
            <p:nvPr/>
          </p:nvSpPr>
          <p:spPr bwMode="auto">
            <a:xfrm>
              <a:off x="345" y="85"/>
              <a:ext cx="88" cy="89"/>
            </a:xfrm>
            <a:prstGeom prst="rect">
              <a:avLst/>
            </a:prstGeom>
            <a:solidFill>
              <a:schemeClr val="accent2"/>
            </a:solidFill>
            <a:ln w="9525">
              <a:noFill/>
              <a:miter lim="800000"/>
              <a:headEnd/>
              <a:tailEnd/>
            </a:ln>
          </p:spPr>
          <p:txBody>
            <a:bodyPr/>
            <a:lstStyle/>
            <a:p>
              <a:pPr>
                <a:defRPr/>
              </a:pPr>
              <a:endParaRPr lang="ru-RU" sz="1800" b="0">
                <a:solidFill>
                  <a:schemeClr val="accent2"/>
                </a:solidFill>
                <a:latin typeface="Arial" charset="0"/>
                <a:cs typeface="DejaVu Sans"/>
              </a:endParaRPr>
            </a:p>
          </p:txBody>
        </p:sp>
        <p:sp>
          <p:nvSpPr>
            <p:cNvPr id="119818" name="Rectangle 10"/>
            <p:cNvSpPr>
              <a:spLocks noChangeArrowheads="1"/>
            </p:cNvSpPr>
            <p:nvPr/>
          </p:nvSpPr>
          <p:spPr bwMode="auto">
            <a:xfrm>
              <a:off x="173" y="173"/>
              <a:ext cx="86" cy="87"/>
            </a:xfrm>
            <a:prstGeom prst="rect">
              <a:avLst/>
            </a:prstGeom>
            <a:solidFill>
              <a:schemeClr val="folHlink"/>
            </a:solidFill>
            <a:ln w="9525">
              <a:noFill/>
              <a:miter lim="800000"/>
              <a:headEnd/>
              <a:tailEnd/>
            </a:ln>
          </p:spPr>
          <p:txBody>
            <a:bodyPr/>
            <a:lstStyle/>
            <a:p>
              <a:pPr>
                <a:defRPr/>
              </a:pPr>
              <a:endParaRPr lang="ru-RU" sz="1800" b="0">
                <a:solidFill>
                  <a:schemeClr val="hlink"/>
                </a:solidFill>
                <a:latin typeface="Arial" charset="0"/>
                <a:cs typeface="DejaVu Sans"/>
              </a:endParaRPr>
            </a:p>
          </p:txBody>
        </p:sp>
        <p:sp>
          <p:nvSpPr>
            <p:cNvPr id="119819" name="Rectangle 11"/>
            <p:cNvSpPr>
              <a:spLocks noChangeArrowheads="1"/>
            </p:cNvSpPr>
            <p:nvPr/>
          </p:nvSpPr>
          <p:spPr bwMode="auto">
            <a:xfrm>
              <a:off x="83" y="86"/>
              <a:ext cx="89" cy="87"/>
            </a:xfrm>
            <a:prstGeom prst="rect">
              <a:avLst/>
            </a:prstGeom>
            <a:solidFill>
              <a:schemeClr val="bg2"/>
            </a:solidFill>
            <a:ln w="9525">
              <a:noFill/>
              <a:miter lim="800000"/>
              <a:headEnd/>
              <a:tailEnd/>
            </a:ln>
          </p:spPr>
          <p:txBody>
            <a:bodyPr/>
            <a:lstStyle/>
            <a:p>
              <a:pPr>
                <a:defRPr/>
              </a:pPr>
              <a:endParaRPr lang="ru-RU" sz="2400" b="0">
                <a:cs typeface="DejaVu Sans"/>
              </a:endParaRPr>
            </a:p>
          </p:txBody>
        </p:sp>
        <p:sp>
          <p:nvSpPr>
            <p:cNvPr id="119820" name="Rectangle 12"/>
            <p:cNvSpPr>
              <a:spLocks noChangeArrowheads="1"/>
            </p:cNvSpPr>
            <p:nvPr/>
          </p:nvSpPr>
          <p:spPr bwMode="auto">
            <a:xfrm>
              <a:off x="258" y="171"/>
              <a:ext cx="87" cy="87"/>
            </a:xfrm>
            <a:prstGeom prst="rect">
              <a:avLst/>
            </a:prstGeom>
            <a:solidFill>
              <a:schemeClr val="accent2"/>
            </a:solidFill>
            <a:ln w="9525">
              <a:noFill/>
              <a:miter lim="800000"/>
              <a:headEnd/>
              <a:tailEnd/>
            </a:ln>
          </p:spPr>
          <p:txBody>
            <a:bodyPr/>
            <a:lstStyle/>
            <a:p>
              <a:pPr>
                <a:defRPr/>
              </a:pPr>
              <a:endParaRPr lang="ru-RU" sz="1800" b="0">
                <a:solidFill>
                  <a:schemeClr val="accent2"/>
                </a:solidFill>
                <a:latin typeface="Arial" charset="0"/>
                <a:cs typeface="DejaVu Sans"/>
              </a:endParaRPr>
            </a:p>
          </p:txBody>
        </p:sp>
        <p:sp>
          <p:nvSpPr>
            <p:cNvPr id="119821" name="Rectangle 13"/>
            <p:cNvSpPr>
              <a:spLocks noChangeArrowheads="1"/>
            </p:cNvSpPr>
            <p:nvPr/>
          </p:nvSpPr>
          <p:spPr bwMode="auto">
            <a:xfrm>
              <a:off x="173" y="258"/>
              <a:ext cx="86" cy="86"/>
            </a:xfrm>
            <a:prstGeom prst="rect">
              <a:avLst/>
            </a:prstGeom>
            <a:solidFill>
              <a:schemeClr val="accent2"/>
            </a:solidFill>
            <a:ln w="9525">
              <a:noFill/>
              <a:miter lim="800000"/>
              <a:headEnd/>
              <a:tailEnd/>
            </a:ln>
          </p:spPr>
          <p:txBody>
            <a:bodyPr/>
            <a:lstStyle/>
            <a:p>
              <a:pPr>
                <a:defRPr/>
              </a:pPr>
              <a:endParaRPr lang="ru-RU" sz="1800" b="0">
                <a:solidFill>
                  <a:schemeClr val="accent2"/>
                </a:solidFill>
                <a:latin typeface="Arial" charset="0"/>
                <a:cs typeface="DejaVu Sans"/>
              </a:endParaRPr>
            </a:p>
          </p:txBody>
        </p:sp>
      </p:grpSp>
      <p:sp>
        <p:nvSpPr>
          <p:cNvPr id="13317" name="Rectangle 14"/>
          <p:cNvSpPr>
            <a:spLocks noGrp="1" noChangeArrowheads="1"/>
          </p:cNvSpPr>
          <p:nvPr>
            <p:ph type="title"/>
          </p:nvPr>
        </p:nvSpPr>
        <p:spPr bwMode="auto">
          <a:xfrm>
            <a:off x="457200" y="457200"/>
            <a:ext cx="8229600" cy="1371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3318" name="Rectangle 15"/>
          <p:cNvSpPr>
            <a:spLocks noGrp="1" noChangeArrowheads="1"/>
          </p:cNvSpPr>
          <p:nvPr>
            <p:ph type="body" idx="1"/>
          </p:nvPr>
        </p:nvSpPr>
        <p:spPr bwMode="auto">
          <a:xfrm>
            <a:off x="457200" y="1981200"/>
            <a:ext cx="8229600" cy="3886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119824" name="Rectangle 16"/>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b="0" i="0">
                <a:solidFill>
                  <a:schemeClr val="tx1"/>
                </a:solidFill>
                <a:latin typeface="Arial" charset="0"/>
                <a:cs typeface="DejaVu Sans"/>
              </a:defRPr>
            </a:lvl1pPr>
          </a:lstStyle>
          <a:p>
            <a:pPr>
              <a:defRPr/>
            </a:pPr>
            <a:fld id="{0803C5FF-10F9-4995-853C-BA310EE25950}" type="datetimeFigureOut">
              <a:rPr lang="ru-RU"/>
              <a:pPr>
                <a:defRPr/>
              </a:pPr>
              <a:t>25.05.2020</a:t>
            </a:fld>
            <a:endParaRPr lang="ru-RU"/>
          </a:p>
        </p:txBody>
      </p:sp>
    </p:spTree>
  </p:cSld>
  <p:clrMap bg1="lt1" tx1="dk1" bg2="lt2" tx2="dk2" accent1="accent1" accent2="accent2" accent3="accent3" accent4="accent4" accent5="accent5" accent6="accent6" hlink="hlink" folHlink="folHlink"/>
  <p:sldLayoutIdLst>
    <p:sldLayoutId id="2147483701" r:id="rId1"/>
    <p:sldLayoutId id="2147483689" r:id="rId2"/>
    <p:sldLayoutId id="2147483688" r:id="rId3"/>
    <p:sldLayoutId id="2147483687" r:id="rId4"/>
    <p:sldLayoutId id="2147483686" r:id="rId5"/>
    <p:sldLayoutId id="2147483685" r:id="rId6"/>
    <p:sldLayoutId id="2147483684" r:id="rId7"/>
    <p:sldLayoutId id="2147483683" r:id="rId8"/>
    <p:sldLayoutId id="2147483682" r:id="rId9"/>
    <p:sldLayoutId id="2147483681" r:id="rId10"/>
    <p:sldLayoutId id="2147483680" r:id="rId11"/>
  </p:sldLayoutIdLst>
  <p:txStyles>
    <p:title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cs typeface="Arial" charset="0"/>
        </a:defRPr>
      </a:lvl2pPr>
      <a:lvl3pPr algn="l" rtl="0" eaLnBrk="0" fontAlgn="base" hangingPunct="0">
        <a:spcBef>
          <a:spcPct val="0"/>
        </a:spcBef>
        <a:spcAft>
          <a:spcPct val="0"/>
        </a:spcAft>
        <a:defRPr sz="4400">
          <a:solidFill>
            <a:schemeClr val="tx1"/>
          </a:solidFill>
          <a:latin typeface="Arial" charset="0"/>
          <a:cs typeface="Arial" charset="0"/>
        </a:defRPr>
      </a:lvl3pPr>
      <a:lvl4pPr algn="l" rtl="0" eaLnBrk="0" fontAlgn="base" hangingPunct="0">
        <a:spcBef>
          <a:spcPct val="0"/>
        </a:spcBef>
        <a:spcAft>
          <a:spcPct val="0"/>
        </a:spcAft>
        <a:defRPr sz="4400">
          <a:solidFill>
            <a:schemeClr val="tx1"/>
          </a:solidFill>
          <a:latin typeface="Arial" charset="0"/>
          <a:cs typeface="Arial" charset="0"/>
        </a:defRPr>
      </a:lvl4pPr>
      <a:lvl5pPr algn="l" rtl="0" eaLnBrk="0" fontAlgn="base" hangingPunct="0">
        <a:spcBef>
          <a:spcPct val="0"/>
        </a:spcBef>
        <a:spcAft>
          <a:spcPct val="0"/>
        </a:spcAft>
        <a:defRPr sz="4400">
          <a:solidFill>
            <a:schemeClr val="tx1"/>
          </a:solidFill>
          <a:latin typeface="Arial" charset="0"/>
          <a:cs typeface="Arial" charset="0"/>
        </a:defRPr>
      </a:lvl5pPr>
      <a:lvl6pPr marL="457200" algn="l" rtl="0" fontAlgn="base">
        <a:spcBef>
          <a:spcPct val="0"/>
        </a:spcBef>
        <a:spcAft>
          <a:spcPct val="0"/>
        </a:spcAft>
        <a:defRPr sz="4400">
          <a:solidFill>
            <a:schemeClr val="tx1"/>
          </a:solidFill>
          <a:latin typeface="Arial" charset="0"/>
          <a:cs typeface="Arial" charset="0"/>
        </a:defRPr>
      </a:lvl6pPr>
      <a:lvl7pPr marL="914400" algn="l" rtl="0" fontAlgn="base">
        <a:spcBef>
          <a:spcPct val="0"/>
        </a:spcBef>
        <a:spcAft>
          <a:spcPct val="0"/>
        </a:spcAft>
        <a:defRPr sz="4400">
          <a:solidFill>
            <a:schemeClr val="tx1"/>
          </a:solidFill>
          <a:latin typeface="Arial" charset="0"/>
          <a:cs typeface="Arial" charset="0"/>
        </a:defRPr>
      </a:lvl7pPr>
      <a:lvl8pPr marL="1371600" algn="l" rtl="0" fontAlgn="base">
        <a:spcBef>
          <a:spcPct val="0"/>
        </a:spcBef>
        <a:spcAft>
          <a:spcPct val="0"/>
        </a:spcAft>
        <a:defRPr sz="4400">
          <a:solidFill>
            <a:schemeClr val="tx1"/>
          </a:solidFill>
          <a:latin typeface="Arial" charset="0"/>
          <a:cs typeface="Arial" charset="0"/>
        </a:defRPr>
      </a:lvl8pPr>
      <a:lvl9pPr marL="1828800" algn="l" rtl="0" fontAlgn="base">
        <a:spcBef>
          <a:spcPct val="0"/>
        </a:spcBef>
        <a:spcAft>
          <a:spcPct val="0"/>
        </a:spcAft>
        <a:defRPr sz="4400">
          <a:solidFill>
            <a:schemeClr val="tx1"/>
          </a:solidFill>
          <a:latin typeface="Arial" charset="0"/>
          <a:cs typeface="Arial" charset="0"/>
        </a:defRPr>
      </a:lvl9pPr>
    </p:titleStyle>
    <p:bodyStyle>
      <a:lvl1pPr marL="342900" indent="-342900" algn="l" rtl="0" eaLnBrk="0" fontAlgn="base" hangingPunct="0">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sz="2800">
          <a:solidFill>
            <a:schemeClr val="tx1"/>
          </a:solidFill>
          <a:latin typeface="+mn-lt"/>
          <a:cs typeface="+mn-cs"/>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sz="2400">
          <a:solidFill>
            <a:schemeClr val="tx1"/>
          </a:solidFill>
          <a:latin typeface="+mn-lt"/>
          <a:cs typeface="+mn-cs"/>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sz="2000">
          <a:solidFill>
            <a:schemeClr val="tx1"/>
          </a:solidFill>
          <a:latin typeface="+mn-lt"/>
          <a:cs typeface="+mn-cs"/>
        </a:defRPr>
      </a:lvl4pPr>
      <a:lvl5pPr marL="2057400" indent="-228600" algn="l" rtl="0" eaLnBrk="0" fontAlgn="base" hangingPunct="0">
        <a:spcBef>
          <a:spcPct val="20000"/>
        </a:spcBef>
        <a:spcAft>
          <a:spcPct val="0"/>
        </a:spcAft>
        <a:buClr>
          <a:schemeClr val="bg2"/>
        </a:buClr>
        <a:buFont typeface="Wingdings" pitchFamily="2" charset="2"/>
        <a:buChar char="§"/>
        <a:defRPr sz="2000">
          <a:solidFill>
            <a:schemeClr val="tx1"/>
          </a:solidFill>
          <a:latin typeface="+mn-lt"/>
          <a:cs typeface="+mn-cs"/>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rgbClr val="99CCFF"/>
        </a:solidFill>
        <a:effectLst/>
      </p:bgPr>
    </p:bg>
    <p:spTree>
      <p:nvGrpSpPr>
        <p:cNvPr id="1" name=""/>
        <p:cNvGrpSpPr/>
        <p:nvPr/>
      </p:nvGrpSpPr>
      <p:grpSpPr>
        <a:xfrm>
          <a:off x="0" y="0"/>
          <a:ext cx="0" cy="0"/>
          <a:chOff x="0" y="0"/>
          <a:chExt cx="0" cy="0"/>
        </a:xfrm>
      </p:grpSpPr>
      <p:sp>
        <p:nvSpPr>
          <p:cNvPr id="26626" name="TextShape 1"/>
          <p:cNvSpPr txBox="1">
            <a:spLocks noChangeArrowheads="1"/>
          </p:cNvSpPr>
          <p:nvPr/>
        </p:nvSpPr>
        <p:spPr bwMode="auto">
          <a:xfrm>
            <a:off x="611188" y="981075"/>
            <a:ext cx="8305800" cy="1158875"/>
          </a:xfrm>
          <a:prstGeom prst="rect">
            <a:avLst/>
          </a:prstGeom>
          <a:noFill/>
          <a:ln w="9525">
            <a:noFill/>
            <a:miter lim="800000"/>
            <a:headEnd/>
            <a:tailEnd/>
          </a:ln>
        </p:spPr>
        <p:txBody>
          <a:bodyPr lIns="0" tIns="12600" rIns="0" bIns="0" anchor="ctr"/>
          <a:lstStyle/>
          <a:p>
            <a:pPr marL="11113" algn="ctr">
              <a:spcBef>
                <a:spcPts val="100"/>
              </a:spcBef>
            </a:pPr>
            <a:endParaRPr lang="ru-RU" sz="4800" b="0" i="1">
              <a:solidFill>
                <a:srgbClr val="000000"/>
              </a:solidFill>
              <a:latin typeface="Arial" charset="0"/>
              <a:cs typeface="DejaVu Sans"/>
            </a:endParaRPr>
          </a:p>
          <a:p>
            <a:pPr marL="11113" algn="ctr">
              <a:spcBef>
                <a:spcPts val="100"/>
              </a:spcBef>
            </a:pPr>
            <a:endParaRPr lang="ru-RU" b="0" i="1" u="sng">
              <a:solidFill>
                <a:srgbClr val="000000"/>
              </a:solidFill>
              <a:latin typeface="Arial" charset="0"/>
              <a:cs typeface="DejaVu Sans"/>
            </a:endParaRPr>
          </a:p>
          <a:p>
            <a:pPr marL="11113" algn="ctr">
              <a:spcBef>
                <a:spcPts val="100"/>
              </a:spcBef>
            </a:pPr>
            <a:endParaRPr lang="ru-RU" sz="4800" b="0">
              <a:solidFill>
                <a:srgbClr val="000000"/>
              </a:solidFill>
              <a:cs typeface="DejaVu Sans"/>
            </a:endParaRPr>
          </a:p>
        </p:txBody>
      </p:sp>
      <p:sp>
        <p:nvSpPr>
          <p:cNvPr id="49" name="CustomShape 2"/>
          <p:cNvSpPr/>
          <p:nvPr/>
        </p:nvSpPr>
        <p:spPr>
          <a:xfrm>
            <a:off x="1116013" y="620713"/>
            <a:ext cx="7345362" cy="1728787"/>
          </a:xfrm>
          <a:prstGeom prst="rect">
            <a:avLst/>
          </a:prstGeom>
          <a:noFill/>
          <a:ln>
            <a:noFill/>
          </a:ln>
        </p:spPr>
        <p:style>
          <a:lnRef idx="0">
            <a:scrgbClr r="0" g="0" b="0"/>
          </a:lnRef>
          <a:fillRef idx="0">
            <a:scrgbClr r="0" g="0" b="0"/>
          </a:fillRef>
          <a:effectRef idx="0">
            <a:scrgbClr r="0" g="0" b="0"/>
          </a:effectRef>
          <a:fontRef idx="minor"/>
        </p:style>
        <p:txBody>
          <a:bodyPr lIns="0" tIns="12600" rIns="0" bIns="0"/>
          <a:lstStyle/>
          <a:p>
            <a:pPr marL="11113" algn="ctr">
              <a:spcBef>
                <a:spcPts val="100"/>
              </a:spcBef>
              <a:defRPr/>
            </a:pPr>
            <a:r>
              <a:rPr lang="ru-RU" sz="3200">
                <a:solidFill>
                  <a:schemeClr val="accent2"/>
                </a:solidFill>
                <a:latin typeface="Times New Roman" pitchFamily="18" charset="0"/>
                <a:ea typeface="DejaVu Sans"/>
                <a:cs typeface="DejaVu Sans"/>
              </a:rPr>
              <a:t> </a:t>
            </a:r>
            <a:r>
              <a:rPr lang="ru-RU" sz="3200">
                <a:solidFill>
                  <a:schemeClr val="accent2"/>
                </a:solidFill>
                <a:ea typeface="DejaVu Sans"/>
                <a:cs typeface="DejaVu Sans"/>
              </a:rPr>
              <a:t>«</a:t>
            </a:r>
            <a:r>
              <a:rPr lang="ru-RU" sz="3200">
                <a:solidFill>
                  <a:schemeClr val="accent2"/>
                </a:solidFill>
                <a:latin typeface="Times New Roman" pitchFamily="18" charset="0"/>
                <a:ea typeface="DejaVu Sans"/>
                <a:cs typeface="DejaVu Sans"/>
              </a:rPr>
              <a:t>Алматы облысының қаржы басқармасы</a:t>
            </a:r>
            <a:r>
              <a:rPr lang="ru-RU" sz="3200">
                <a:solidFill>
                  <a:schemeClr val="accent2"/>
                </a:solidFill>
                <a:ea typeface="DejaVu Sans"/>
                <a:cs typeface="DejaVu Sans"/>
              </a:rPr>
              <a:t>» ММ-нің </a:t>
            </a:r>
            <a:r>
              <a:rPr lang="ru-RU" sz="3200">
                <a:solidFill>
                  <a:schemeClr val="accent2"/>
                </a:solidFill>
                <a:latin typeface="Times New Roman" pitchFamily="18" charset="0"/>
                <a:ea typeface="DejaVu Sans"/>
                <a:cs typeface="DejaVu Sans"/>
              </a:rPr>
              <a:t> </a:t>
            </a:r>
          </a:p>
          <a:p>
            <a:pPr marL="11113" algn="ctr">
              <a:spcBef>
                <a:spcPts val="100"/>
              </a:spcBef>
              <a:defRPr/>
            </a:pPr>
            <a:r>
              <a:rPr lang="ru-RU" sz="2800">
                <a:solidFill>
                  <a:schemeClr val="accent2"/>
                </a:solidFill>
                <a:latin typeface="Times New Roman" pitchFamily="18" charset="0"/>
                <a:ea typeface="DejaVu Sans"/>
                <a:cs typeface="DejaVu Sans"/>
              </a:rPr>
              <a:t>2021-2023 жылдарға арналған </a:t>
            </a:r>
          </a:p>
        </p:txBody>
      </p:sp>
      <p:sp>
        <p:nvSpPr>
          <p:cNvPr id="26628" name="Rectangle 687"/>
          <p:cNvSpPr>
            <a:spLocks noChangeArrowheads="1"/>
          </p:cNvSpPr>
          <p:nvPr/>
        </p:nvSpPr>
        <p:spPr bwMode="auto">
          <a:xfrm>
            <a:off x="0" y="2349500"/>
            <a:ext cx="9144000" cy="1439863"/>
          </a:xfrm>
          <a:prstGeom prst="rect">
            <a:avLst/>
          </a:prstGeom>
          <a:noFill/>
          <a:ln w="9525" algn="ctr">
            <a:noFill/>
            <a:miter lim="800000"/>
            <a:headEnd/>
            <a:tailEnd/>
          </a:ln>
        </p:spPr>
        <p:txBody>
          <a:bodyPr anchor="ctr"/>
          <a:lstStyle/>
          <a:p>
            <a:pPr algn="ctr"/>
            <a:r>
              <a:rPr lang="ru-RU">
                <a:cs typeface="DejaVu Sans"/>
              </a:rPr>
              <a:t>А з а м а т т ы </a:t>
            </a:r>
            <a:r>
              <a:rPr lang="kk-KZ">
                <a:cs typeface="DejaVu Sans"/>
              </a:rPr>
              <a:t>қ   б ю д ж е т і</a:t>
            </a:r>
            <a:r>
              <a:rPr lang="ru-RU">
                <a:cs typeface="DejaVu Sans"/>
              </a:rPr>
              <a:t/>
            </a:r>
            <a:br>
              <a:rPr lang="ru-RU">
                <a:cs typeface="DejaVu Sans"/>
              </a:rPr>
            </a:br>
            <a:r>
              <a:rPr lang="ru-RU" sz="2400" b="0" i="1" u="sng">
                <a:latin typeface="Arial" charset="0"/>
                <a:cs typeface="DejaVu Sans"/>
              </a:rPr>
              <a:t>жоспарлау (қалыптастыру) сатысында</a:t>
            </a:r>
          </a:p>
        </p:txBody>
      </p:sp>
      <p:pic>
        <p:nvPicPr>
          <p:cNvPr id="26629" name="Picture 10" descr="http://static.tks.ru/_pics/content/kontrol_finansovyi.jpg"/>
          <p:cNvPicPr>
            <a:picLocks noChangeAspect="1" noChangeArrowheads="1"/>
          </p:cNvPicPr>
          <p:nvPr/>
        </p:nvPicPr>
        <p:blipFill>
          <a:blip r:embed="rId2"/>
          <a:srcRect/>
          <a:stretch>
            <a:fillRect/>
          </a:stretch>
        </p:blipFill>
        <p:spPr bwMode="auto">
          <a:xfrm>
            <a:off x="0" y="4292600"/>
            <a:ext cx="9144000" cy="2565400"/>
          </a:xfrm>
          <a:prstGeom prst="rect">
            <a:avLst/>
          </a:prstGeom>
          <a:noFill/>
          <a:ln w="9525">
            <a:noFill/>
            <a:miter lim="800000"/>
            <a:headEnd/>
            <a:tailEnd/>
          </a:ln>
        </p:spPr>
      </p:pic>
    </p:spTree>
  </p:cSld>
  <p:clrMapOvr>
    <a:masterClrMapping/>
  </p:clrMapOvr>
  <p:transition spd="slow"/>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5841" name="AutoShape 58"/>
          <p:cNvSpPr>
            <a:spLocks noChangeArrowheads="1"/>
          </p:cNvSpPr>
          <p:nvPr/>
        </p:nvSpPr>
        <p:spPr bwMode="auto">
          <a:xfrm>
            <a:off x="0" y="520700"/>
            <a:ext cx="3563938" cy="6337300"/>
          </a:xfrm>
          <a:prstGeom prst="foldedCorner">
            <a:avLst>
              <a:gd name="adj" fmla="val 19051"/>
            </a:avLst>
          </a:prstGeom>
          <a:solidFill>
            <a:schemeClr val="bg1"/>
          </a:solidFill>
          <a:ln w="9525">
            <a:solidFill>
              <a:schemeClr val="tx1"/>
            </a:solidFill>
            <a:round/>
            <a:headEnd/>
            <a:tailEnd/>
          </a:ln>
        </p:spPr>
        <p:txBody>
          <a:bodyPr wrap="none" anchor="ctr"/>
          <a:lstStyle/>
          <a:p>
            <a:endParaRPr lang="ru-RU" sz="1200" b="0" i="1">
              <a:solidFill>
                <a:srgbClr val="FFFFFF"/>
              </a:solidFill>
              <a:latin typeface="Arial" charset="0"/>
              <a:cs typeface="DejaVu Sans"/>
            </a:endParaRPr>
          </a:p>
          <a:p>
            <a:r>
              <a:rPr lang="kk-KZ" sz="1500" b="0" i="1">
                <a:solidFill>
                  <a:srgbClr val="FFFFFF"/>
                </a:solidFill>
                <a:cs typeface="DejaVu Sans"/>
              </a:rPr>
              <a:t>Республикалық, облыстық </a:t>
            </a:r>
          </a:p>
          <a:p>
            <a:r>
              <a:rPr lang="kk-KZ" sz="1500" b="0" i="1">
                <a:solidFill>
                  <a:srgbClr val="FFFFFF"/>
                </a:solidFill>
                <a:cs typeface="DejaVu Sans"/>
              </a:rPr>
              <a:t>маңызы бар қалалық) бюджетте</a:t>
            </a:r>
          </a:p>
          <a:p>
            <a:r>
              <a:rPr lang="kk-KZ" sz="1500" b="0" i="1">
                <a:solidFill>
                  <a:srgbClr val="FFFFFF"/>
                </a:solidFill>
                <a:cs typeface="DejaVu Sans"/>
              </a:rPr>
              <a:t>бекітілген сомалар шегінде жоғары </a:t>
            </a:r>
          </a:p>
          <a:p>
            <a:r>
              <a:rPr lang="kk-KZ" sz="1500" b="0" i="1">
                <a:solidFill>
                  <a:srgbClr val="FFFFFF"/>
                </a:solidFill>
                <a:cs typeface="DejaVu Sans"/>
              </a:rPr>
              <a:t>тұрған бюджеттерден төмен</a:t>
            </a:r>
          </a:p>
          <a:p>
            <a:r>
              <a:rPr lang="kk-KZ" sz="1500" b="0" i="1">
                <a:solidFill>
                  <a:srgbClr val="FFFFFF"/>
                </a:solidFill>
                <a:cs typeface="DejaVu Sans"/>
              </a:rPr>
              <a:t>тұрған бюджеттерге берілетін </a:t>
            </a:r>
          </a:p>
          <a:p>
            <a:r>
              <a:rPr lang="kk-KZ" sz="1500" b="0" i="1">
                <a:solidFill>
                  <a:srgbClr val="FFFFFF"/>
                </a:solidFill>
                <a:cs typeface="DejaVu Sans"/>
              </a:rPr>
              <a:t>трансферттер бюджеттік </a:t>
            </a:r>
          </a:p>
          <a:p>
            <a:r>
              <a:rPr lang="kk-KZ" sz="1500" b="0" i="1">
                <a:solidFill>
                  <a:srgbClr val="FFFFFF"/>
                </a:solidFill>
                <a:cs typeface="DejaVu Sans"/>
              </a:rPr>
              <a:t>субвенциялар болып табылады.</a:t>
            </a:r>
            <a:endParaRPr lang="ru-RU" sz="1500" b="0" i="1">
              <a:solidFill>
                <a:srgbClr val="FFFFFF"/>
              </a:solidFill>
              <a:latin typeface="Arial" charset="0"/>
              <a:cs typeface="DejaVu Sans"/>
            </a:endParaRPr>
          </a:p>
          <a:p>
            <a:endParaRPr lang="ru-RU" sz="1500" b="0" i="1">
              <a:solidFill>
                <a:srgbClr val="FFFFFF"/>
              </a:solidFill>
              <a:latin typeface="Arial" charset="0"/>
              <a:cs typeface="DejaVu Sans"/>
            </a:endParaRPr>
          </a:p>
          <a:p>
            <a:r>
              <a:rPr lang="ru-RU" sz="1500" b="0" i="1">
                <a:solidFill>
                  <a:srgbClr val="FFFFFF"/>
                </a:solidFill>
                <a:cs typeface="DejaVu Sans"/>
              </a:rPr>
              <a:t>Облыстық бюджеттен аудандық </a:t>
            </a:r>
          </a:p>
          <a:p>
            <a:r>
              <a:rPr lang="ru-RU" sz="1500" b="0" i="1">
                <a:solidFill>
                  <a:srgbClr val="FFFFFF"/>
                </a:solidFill>
                <a:cs typeface="DejaVu Sans"/>
              </a:rPr>
              <a:t>және облыстық маңызы бар </a:t>
            </a:r>
          </a:p>
          <a:p>
            <a:r>
              <a:rPr lang="ru-RU" sz="1500" b="0" i="1">
                <a:solidFill>
                  <a:srgbClr val="FFFFFF"/>
                </a:solidFill>
                <a:cs typeface="DejaVu Sans"/>
              </a:rPr>
              <a:t>қалалардың бюджеттеріне</a:t>
            </a:r>
          </a:p>
          <a:p>
            <a:r>
              <a:rPr lang="ru-RU" sz="1500" b="0" i="1">
                <a:solidFill>
                  <a:srgbClr val="FFFFFF"/>
                </a:solidFill>
                <a:cs typeface="DejaVu Sans"/>
              </a:rPr>
              <a:t> берілетін бюджеттік субвенция-</a:t>
            </a:r>
          </a:p>
          <a:p>
            <a:r>
              <a:rPr lang="ru-RU" sz="1500" b="0" i="1">
                <a:solidFill>
                  <a:srgbClr val="FFFFFF"/>
                </a:solidFill>
                <a:cs typeface="DejaVu Sans"/>
              </a:rPr>
              <a:t>лардың көлемі  Алматы облыстық </a:t>
            </a:r>
          </a:p>
          <a:p>
            <a:r>
              <a:rPr lang="ru-RU" sz="1500" b="0" i="1">
                <a:solidFill>
                  <a:srgbClr val="FFFFFF"/>
                </a:solidFill>
                <a:cs typeface="DejaVu Sans"/>
              </a:rPr>
              <a:t>мәслихатының 2019 жылғы 13 жел-</a:t>
            </a:r>
          </a:p>
          <a:p>
            <a:r>
              <a:rPr lang="ru-RU" sz="1500" b="0" i="1">
                <a:solidFill>
                  <a:srgbClr val="FFFFFF"/>
                </a:solidFill>
                <a:cs typeface="DejaVu Sans"/>
              </a:rPr>
              <a:t>тоқсандағы "2020-2022 жылдарға </a:t>
            </a:r>
          </a:p>
          <a:p>
            <a:r>
              <a:rPr lang="ru-RU" sz="1500" b="0" i="1">
                <a:solidFill>
                  <a:srgbClr val="FFFFFF"/>
                </a:solidFill>
                <a:cs typeface="DejaVu Sans"/>
              </a:rPr>
              <a:t>арналған  облыстық және аудандық,</a:t>
            </a:r>
          </a:p>
          <a:p>
            <a:r>
              <a:rPr lang="ru-RU" sz="1500" b="0" i="1">
                <a:solidFill>
                  <a:srgbClr val="FFFFFF"/>
                </a:solidFill>
                <a:cs typeface="DejaVu Sans"/>
              </a:rPr>
              <a:t>облыстық маңызы бар қалалар</a:t>
            </a:r>
          </a:p>
          <a:p>
            <a:r>
              <a:rPr lang="ru-RU" sz="1500" b="0" i="1">
                <a:solidFill>
                  <a:srgbClr val="FFFFFF"/>
                </a:solidFill>
                <a:cs typeface="DejaVu Sans"/>
              </a:rPr>
              <a:t>арасындағы жалпы сипаттағы</a:t>
            </a:r>
          </a:p>
          <a:p>
            <a:r>
              <a:rPr lang="ru-RU" sz="1500" b="0" i="1">
                <a:solidFill>
                  <a:srgbClr val="FFFFFF"/>
                </a:solidFill>
                <a:cs typeface="DejaVu Sans"/>
              </a:rPr>
              <a:t>трансферттердің көлемі туралы" </a:t>
            </a:r>
          </a:p>
          <a:p>
            <a:r>
              <a:rPr lang="ru-RU" sz="1500" b="0" i="1">
                <a:solidFill>
                  <a:srgbClr val="FFFFFF"/>
                </a:solidFill>
                <a:cs typeface="DejaVu Sans"/>
              </a:rPr>
              <a:t>№55-283 шешімімен бекітілген.</a:t>
            </a:r>
          </a:p>
        </p:txBody>
      </p:sp>
      <p:graphicFrame>
        <p:nvGraphicFramePr>
          <p:cNvPr id="35953" name="Group 113"/>
          <p:cNvGraphicFramePr>
            <a:graphicFrameLocks noGrp="1"/>
          </p:cNvGraphicFramePr>
          <p:nvPr/>
        </p:nvGraphicFramePr>
        <p:xfrm>
          <a:off x="3635375" y="260350"/>
          <a:ext cx="5256213" cy="6192838"/>
        </p:xfrm>
        <a:graphic>
          <a:graphicData uri="http://schemas.openxmlformats.org/drawingml/2006/table">
            <a:tbl>
              <a:tblPr/>
              <a:tblGrid>
                <a:gridCol w="2159000"/>
                <a:gridCol w="1081088"/>
                <a:gridCol w="1008062"/>
                <a:gridCol w="1008063"/>
              </a:tblGrid>
              <a:tr h="315913">
                <a:tc>
                  <a:txBody>
                    <a:bodyPr/>
                    <a:lstStyle/>
                    <a:p>
                      <a:pPr marL="0" marR="0" lvl="0" indent="0" algn="ctr" defTabSz="914400" rtl="0" eaLnBrk="1" fontAlgn="base" latinLnBrk="0" hangingPunct="1">
                        <a:lnSpc>
                          <a:spcPct val="100000"/>
                        </a:lnSpc>
                        <a:spcBef>
                          <a:spcPct val="0"/>
                        </a:spcBef>
                        <a:spcAft>
                          <a:spcPct val="0"/>
                        </a:spcAft>
                        <a:buClr>
                          <a:schemeClr val="bg2"/>
                        </a:buClr>
                        <a:buSzPct val="75000"/>
                        <a:buFontTx/>
                        <a:buNone/>
                        <a:tabLst/>
                      </a:pPr>
                      <a:r>
                        <a:rPr kumimoji="0" lang="ru-RU" sz="1400" b="1" i="1" u="none" strike="noStrike" cap="none" normalizeH="0" baseline="0" smtClean="0">
                          <a:ln>
                            <a:noFill/>
                          </a:ln>
                          <a:solidFill>
                            <a:schemeClr val="tx1"/>
                          </a:solidFill>
                          <a:effectLst/>
                          <a:latin typeface="Times New Roman" pitchFamily="18" charset="0"/>
                          <a:ea typeface="DejaVu Sans"/>
                          <a:cs typeface="DejaVu Sans"/>
                        </a:rPr>
                        <a:t>Субвенциялар</a:t>
                      </a:r>
                      <a:endParaRPr kumimoji="0" lang="ru-RU" sz="1400" b="0" i="1" u="none" strike="noStrike" cap="none" normalizeH="0" baseline="0" smtClean="0">
                        <a:ln>
                          <a:noFill/>
                        </a:ln>
                        <a:solidFill>
                          <a:schemeClr val="tx1"/>
                        </a:solidFill>
                        <a:effectLst/>
                        <a:latin typeface="Times New Roman" pitchFamily="18" charset="0"/>
                        <a:ea typeface="DejaVu Sans"/>
                        <a:cs typeface="DejaVu Sans"/>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chemeClr val="bg2"/>
                        </a:buClr>
                        <a:buSzPct val="75000"/>
                        <a:buFontTx/>
                        <a:buNone/>
                        <a:tabLst/>
                      </a:pPr>
                      <a:r>
                        <a:rPr kumimoji="0" lang="ru-RU" sz="1200" b="1" i="0" u="none" strike="noStrike" cap="none" normalizeH="0" baseline="0" smtClean="0">
                          <a:ln>
                            <a:noFill/>
                          </a:ln>
                          <a:solidFill>
                            <a:schemeClr val="tx1"/>
                          </a:solidFill>
                          <a:effectLst/>
                          <a:latin typeface="Arial" charset="0"/>
                          <a:ea typeface="DejaVu Sans"/>
                          <a:cs typeface="DejaVu Sans"/>
                        </a:rPr>
                        <a:t>2020 ж.</a:t>
                      </a:r>
                      <a:endParaRPr kumimoji="0" lang="ru-RU" sz="1200" b="0" i="0" u="none" strike="noStrike" cap="none" normalizeH="0" baseline="0" smtClean="0">
                        <a:ln>
                          <a:noFill/>
                        </a:ln>
                        <a:solidFill>
                          <a:schemeClr val="tx1"/>
                        </a:solidFill>
                        <a:effectLst/>
                        <a:latin typeface="Arial" charset="0"/>
                        <a:ea typeface="DejaVu Sans"/>
                        <a:cs typeface="DejaVu Sans"/>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chemeClr val="bg2"/>
                        </a:buClr>
                        <a:buSzPct val="75000"/>
                        <a:buFontTx/>
                        <a:buNone/>
                        <a:tabLst/>
                      </a:pPr>
                      <a:r>
                        <a:rPr kumimoji="0" lang="ru-RU" sz="1200" b="1" i="0" u="none" strike="noStrike" cap="none" normalizeH="0" baseline="0" smtClean="0">
                          <a:ln>
                            <a:noFill/>
                          </a:ln>
                          <a:solidFill>
                            <a:schemeClr val="tx1"/>
                          </a:solidFill>
                          <a:effectLst/>
                          <a:latin typeface="Arial" charset="0"/>
                          <a:ea typeface="DejaVu Sans"/>
                          <a:cs typeface="DejaVu Sans"/>
                        </a:rPr>
                        <a:t>2021 ж.</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chemeClr val="bg2"/>
                        </a:buClr>
                        <a:buSzPct val="75000"/>
                        <a:buFontTx/>
                        <a:buNone/>
                        <a:tabLst/>
                      </a:pPr>
                      <a:r>
                        <a:rPr kumimoji="0" lang="ru-RU" sz="1200" b="1" i="0" u="none" strike="noStrike" cap="none" normalizeH="0" baseline="0" smtClean="0">
                          <a:ln>
                            <a:noFill/>
                          </a:ln>
                          <a:solidFill>
                            <a:schemeClr val="tx1"/>
                          </a:solidFill>
                          <a:effectLst/>
                          <a:latin typeface="Arial" charset="0"/>
                          <a:ea typeface="DejaVu Sans"/>
                          <a:cs typeface="DejaVu Sans"/>
                        </a:rPr>
                        <a:t>2022 ж.</a:t>
                      </a:r>
                      <a:endParaRPr kumimoji="0" lang="ru-RU" sz="1200" b="0" i="0" u="none" strike="noStrike" cap="none" normalizeH="0" baseline="0" smtClean="0">
                        <a:ln>
                          <a:noFill/>
                        </a:ln>
                        <a:solidFill>
                          <a:schemeClr val="tx1"/>
                        </a:solidFill>
                        <a:effectLst/>
                        <a:latin typeface="Arial" charset="0"/>
                        <a:ea typeface="DejaVu Sans"/>
                        <a:cs typeface="DejaVu Sans"/>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06388">
                <a:tc>
                  <a:txBody>
                    <a:bodyPr/>
                    <a:lstStyle/>
                    <a:p>
                      <a:pPr marL="0" marR="0" lvl="0" indent="0" algn="l" defTabSz="914400" rtl="0" eaLnBrk="1" fontAlgn="base" latinLnBrk="0" hangingPunct="1">
                        <a:lnSpc>
                          <a:spcPct val="100000"/>
                        </a:lnSpc>
                        <a:spcBef>
                          <a:spcPct val="0"/>
                        </a:spcBef>
                        <a:spcAft>
                          <a:spcPct val="0"/>
                        </a:spcAft>
                        <a:buClr>
                          <a:schemeClr val="bg2"/>
                        </a:buClr>
                        <a:buSzPct val="75000"/>
                        <a:buFontTx/>
                        <a:buNone/>
                        <a:tabLst/>
                      </a:pPr>
                      <a:r>
                        <a:rPr kumimoji="0" lang="ru-RU" sz="1400" b="1" i="1" u="none" strike="noStrike" cap="none" normalizeH="0" baseline="0" smtClean="0">
                          <a:ln>
                            <a:noFill/>
                          </a:ln>
                          <a:solidFill>
                            <a:schemeClr val="tx1"/>
                          </a:solidFill>
                          <a:effectLst/>
                          <a:latin typeface="Arial" charset="0"/>
                          <a:ea typeface="DejaVu Sans"/>
                          <a:cs typeface="DejaVu Sans"/>
                        </a:rPr>
                        <a:t>Жиыны,оның ішінде</a:t>
                      </a:r>
                      <a:r>
                        <a:rPr kumimoji="0" lang="ru-RU" sz="1400" b="0" i="1" u="none" strike="noStrike" cap="none" normalizeH="0" baseline="0" smtClean="0">
                          <a:ln>
                            <a:noFill/>
                          </a:ln>
                          <a:solidFill>
                            <a:schemeClr val="tx1"/>
                          </a:solidFill>
                          <a:effectLst/>
                          <a:latin typeface="Arial" charset="0"/>
                          <a:ea typeface="DejaVu Sans"/>
                          <a:cs typeface="DejaVu Sans"/>
                        </a:rPr>
                        <a:t>:</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chemeClr val="bg2"/>
                        </a:buClr>
                        <a:buSzPct val="75000"/>
                        <a:buFontTx/>
                        <a:buNone/>
                        <a:tabLst/>
                      </a:pPr>
                      <a:r>
                        <a:rPr kumimoji="0" lang="ru-RU" sz="1200" b="1" i="0" u="none" strike="noStrike" cap="none" normalizeH="0" baseline="0" smtClean="0">
                          <a:ln>
                            <a:noFill/>
                          </a:ln>
                          <a:solidFill>
                            <a:schemeClr val="tx1"/>
                          </a:solidFill>
                          <a:effectLst/>
                          <a:latin typeface="Arial" charset="0"/>
                          <a:ea typeface="DejaVu Sans"/>
                          <a:cs typeface="DejaVu Sans"/>
                        </a:rPr>
                        <a:t>110 686 334</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chemeClr val="bg2"/>
                        </a:buClr>
                        <a:buSzPct val="75000"/>
                        <a:buFontTx/>
                        <a:buNone/>
                        <a:tabLst/>
                      </a:pPr>
                      <a:r>
                        <a:rPr kumimoji="0" lang="ru-RU" sz="1200" b="1" i="0" u="none" strike="noStrike" cap="none" normalizeH="0" baseline="0" smtClean="0">
                          <a:ln>
                            <a:noFill/>
                          </a:ln>
                          <a:solidFill>
                            <a:schemeClr val="tx1"/>
                          </a:solidFill>
                          <a:effectLst/>
                          <a:latin typeface="Arial" charset="0"/>
                          <a:ea typeface="DejaVu Sans"/>
                          <a:cs typeface="DejaVu Sans"/>
                        </a:rPr>
                        <a:t>97 944 109</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chemeClr val="bg2"/>
                        </a:buClr>
                        <a:buSzPct val="75000"/>
                        <a:buFontTx/>
                        <a:buNone/>
                        <a:tabLst/>
                      </a:pPr>
                      <a:r>
                        <a:rPr kumimoji="0" lang="ru-RU" sz="1200" b="1" i="0" u="none" strike="noStrike" cap="none" normalizeH="0" baseline="0" smtClean="0">
                          <a:ln>
                            <a:noFill/>
                          </a:ln>
                          <a:solidFill>
                            <a:schemeClr val="tx1"/>
                          </a:solidFill>
                          <a:effectLst/>
                          <a:latin typeface="Arial" charset="0"/>
                          <a:ea typeface="DejaVu Sans"/>
                          <a:cs typeface="DejaVu Sans"/>
                        </a:rPr>
                        <a:t>95 802 369</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04800">
                <a:tc>
                  <a:txBody>
                    <a:bodyPr/>
                    <a:lstStyle/>
                    <a:p>
                      <a:pPr marL="0" marR="0" lvl="0" indent="0" algn="l" defTabSz="914400" rtl="0" eaLnBrk="1" fontAlgn="base" latinLnBrk="0" hangingPunct="1">
                        <a:lnSpc>
                          <a:spcPct val="100000"/>
                        </a:lnSpc>
                        <a:spcBef>
                          <a:spcPct val="0"/>
                        </a:spcBef>
                        <a:spcAft>
                          <a:spcPct val="0"/>
                        </a:spcAft>
                        <a:buClr>
                          <a:schemeClr val="bg2"/>
                        </a:buClr>
                        <a:buSzPct val="75000"/>
                        <a:buFontTx/>
                        <a:buNone/>
                        <a:tabLst/>
                      </a:pPr>
                      <a:r>
                        <a:rPr kumimoji="0" lang="ru-RU" sz="1300" b="0" i="0" u="none" strike="noStrike" cap="none" normalizeH="0" baseline="0" smtClean="0">
                          <a:ln>
                            <a:noFill/>
                          </a:ln>
                          <a:solidFill>
                            <a:schemeClr val="tx1"/>
                          </a:solidFill>
                          <a:effectLst/>
                          <a:latin typeface="Arial" charset="0"/>
                          <a:ea typeface="DejaVu Sans"/>
                          <a:cs typeface="DejaVu Sans"/>
                        </a:rPr>
                        <a:t>Ақсу ауданы</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
                          <a:schemeClr val="bg2"/>
                        </a:buClr>
                        <a:buSzPct val="75000"/>
                        <a:buFontTx/>
                        <a:buNone/>
                        <a:tabLst/>
                      </a:pPr>
                      <a:r>
                        <a:rPr kumimoji="0" lang="ru-RU" sz="1200" b="0" i="0" u="none" strike="noStrike" cap="none" normalizeH="0" baseline="0" smtClean="0">
                          <a:ln>
                            <a:noFill/>
                          </a:ln>
                          <a:solidFill>
                            <a:schemeClr val="tx1"/>
                          </a:solidFill>
                          <a:effectLst/>
                          <a:latin typeface="Arial" charset="0"/>
                          <a:ea typeface="DejaVu Sans"/>
                          <a:cs typeface="DejaVu Sans"/>
                        </a:rPr>
                        <a:t>5 292 961</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
                          <a:schemeClr val="bg2"/>
                        </a:buClr>
                        <a:buSzPct val="75000"/>
                        <a:buFontTx/>
                        <a:buNone/>
                        <a:tabLst/>
                      </a:pPr>
                      <a:r>
                        <a:rPr kumimoji="0" lang="ru-RU" sz="1200" b="0" i="0" u="none" strike="noStrike" cap="none" normalizeH="0" baseline="0" smtClean="0">
                          <a:ln>
                            <a:noFill/>
                          </a:ln>
                          <a:solidFill>
                            <a:schemeClr val="tx1"/>
                          </a:solidFill>
                          <a:effectLst/>
                          <a:latin typeface="Arial" charset="0"/>
                          <a:ea typeface="DejaVu Sans"/>
                          <a:cs typeface="DejaVu Sans"/>
                        </a:rPr>
                        <a:t>5 451 563</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
                          <a:schemeClr val="bg2"/>
                        </a:buClr>
                        <a:buSzPct val="75000"/>
                        <a:buFontTx/>
                        <a:buNone/>
                        <a:tabLst/>
                      </a:pPr>
                      <a:r>
                        <a:rPr kumimoji="0" lang="ru-RU" sz="1200" b="0" i="0" u="none" strike="noStrike" cap="none" normalizeH="0" baseline="0" smtClean="0">
                          <a:ln>
                            <a:noFill/>
                          </a:ln>
                          <a:solidFill>
                            <a:schemeClr val="tx1"/>
                          </a:solidFill>
                          <a:effectLst/>
                          <a:latin typeface="Arial" charset="0"/>
                          <a:ea typeface="DejaVu Sans"/>
                          <a:cs typeface="DejaVu Sans"/>
                        </a:rPr>
                        <a:t>5 606 048</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06388">
                <a:tc>
                  <a:txBody>
                    <a:bodyPr/>
                    <a:lstStyle/>
                    <a:p>
                      <a:pPr marL="0" marR="0" lvl="0" indent="0" algn="l" defTabSz="914400" rtl="0" eaLnBrk="1" fontAlgn="base" latinLnBrk="0" hangingPunct="1">
                        <a:lnSpc>
                          <a:spcPct val="100000"/>
                        </a:lnSpc>
                        <a:spcBef>
                          <a:spcPct val="0"/>
                        </a:spcBef>
                        <a:spcAft>
                          <a:spcPct val="0"/>
                        </a:spcAft>
                        <a:buClr>
                          <a:schemeClr val="bg2"/>
                        </a:buClr>
                        <a:buSzPct val="75000"/>
                        <a:buFontTx/>
                        <a:buNone/>
                        <a:tabLst/>
                      </a:pPr>
                      <a:r>
                        <a:rPr kumimoji="0" lang="ru-RU" sz="1300" b="0" i="0" u="none" strike="noStrike" cap="none" normalizeH="0" baseline="0" smtClean="0">
                          <a:ln>
                            <a:noFill/>
                          </a:ln>
                          <a:solidFill>
                            <a:schemeClr val="tx1"/>
                          </a:solidFill>
                          <a:effectLst/>
                          <a:latin typeface="Arial" charset="0"/>
                          <a:ea typeface="DejaVu Sans"/>
                          <a:cs typeface="DejaVu Sans"/>
                        </a:rPr>
                        <a:t>Алакөл ауданы</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
                          <a:schemeClr val="bg2"/>
                        </a:buClr>
                        <a:buSzPct val="75000"/>
                        <a:buFontTx/>
                        <a:buNone/>
                        <a:tabLst/>
                      </a:pPr>
                      <a:r>
                        <a:rPr kumimoji="0" lang="ru-RU" sz="1200" b="0" i="0" u="none" strike="noStrike" cap="none" normalizeH="0" baseline="0" smtClean="0">
                          <a:ln>
                            <a:noFill/>
                          </a:ln>
                          <a:solidFill>
                            <a:schemeClr val="tx1"/>
                          </a:solidFill>
                          <a:effectLst/>
                          <a:latin typeface="Arial" charset="0"/>
                          <a:ea typeface="DejaVu Sans"/>
                          <a:cs typeface="DejaVu Sans"/>
                        </a:rPr>
                        <a:t>5 906 281</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
                          <a:schemeClr val="bg2"/>
                        </a:buClr>
                        <a:buSzPct val="75000"/>
                        <a:buFontTx/>
                        <a:buNone/>
                        <a:tabLst/>
                      </a:pPr>
                      <a:r>
                        <a:rPr kumimoji="0" lang="ru-RU" sz="1200" b="0" i="0" u="none" strike="noStrike" cap="none" normalizeH="0" baseline="0" smtClean="0">
                          <a:ln>
                            <a:noFill/>
                          </a:ln>
                          <a:solidFill>
                            <a:schemeClr val="tx1"/>
                          </a:solidFill>
                          <a:effectLst/>
                          <a:latin typeface="Arial" charset="0"/>
                          <a:ea typeface="DejaVu Sans"/>
                          <a:cs typeface="DejaVu Sans"/>
                        </a:rPr>
                        <a:t>5 679 695</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
                          <a:schemeClr val="bg2"/>
                        </a:buClr>
                        <a:buSzPct val="75000"/>
                        <a:buFontTx/>
                        <a:buNone/>
                        <a:tabLst/>
                      </a:pPr>
                      <a:r>
                        <a:rPr kumimoji="0" lang="ru-RU" sz="1200" b="0" i="0" u="none" strike="noStrike" cap="none" normalizeH="0" baseline="0" smtClean="0">
                          <a:ln>
                            <a:noFill/>
                          </a:ln>
                          <a:solidFill>
                            <a:schemeClr val="tx1"/>
                          </a:solidFill>
                          <a:effectLst/>
                          <a:latin typeface="Arial" charset="0"/>
                          <a:ea typeface="DejaVu Sans"/>
                          <a:cs typeface="DejaVu Sans"/>
                        </a:rPr>
                        <a:t>4 945 693</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06388">
                <a:tc>
                  <a:txBody>
                    <a:bodyPr/>
                    <a:lstStyle/>
                    <a:p>
                      <a:pPr marL="0" marR="0" lvl="0" indent="0" algn="l" defTabSz="914400" rtl="0" eaLnBrk="1" fontAlgn="base" latinLnBrk="0" hangingPunct="1">
                        <a:lnSpc>
                          <a:spcPct val="100000"/>
                        </a:lnSpc>
                        <a:spcBef>
                          <a:spcPct val="0"/>
                        </a:spcBef>
                        <a:spcAft>
                          <a:spcPct val="0"/>
                        </a:spcAft>
                        <a:buClr>
                          <a:schemeClr val="bg2"/>
                        </a:buClr>
                        <a:buSzPct val="75000"/>
                        <a:buFontTx/>
                        <a:buNone/>
                        <a:tabLst/>
                      </a:pPr>
                      <a:r>
                        <a:rPr kumimoji="0" lang="ru-RU" sz="1300" b="0" i="0" u="none" strike="noStrike" cap="none" normalizeH="0" baseline="0" smtClean="0">
                          <a:ln>
                            <a:noFill/>
                          </a:ln>
                          <a:solidFill>
                            <a:schemeClr val="tx1"/>
                          </a:solidFill>
                          <a:effectLst/>
                          <a:latin typeface="Arial" charset="0"/>
                          <a:ea typeface="DejaVu Sans"/>
                          <a:cs typeface="DejaVu Sans"/>
                        </a:rPr>
                        <a:t>Балқаш ауданы</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
                          <a:schemeClr val="bg2"/>
                        </a:buClr>
                        <a:buSzPct val="75000"/>
                        <a:buFontTx/>
                        <a:buNone/>
                        <a:tabLst/>
                      </a:pPr>
                      <a:r>
                        <a:rPr kumimoji="0" lang="ru-RU" sz="1200" b="0" i="0" u="none" strike="noStrike" cap="none" normalizeH="0" baseline="0" smtClean="0">
                          <a:ln>
                            <a:noFill/>
                          </a:ln>
                          <a:solidFill>
                            <a:schemeClr val="tx1"/>
                          </a:solidFill>
                          <a:effectLst/>
                          <a:latin typeface="Arial" charset="0"/>
                          <a:ea typeface="DejaVu Sans"/>
                          <a:cs typeface="DejaVu Sans"/>
                        </a:rPr>
                        <a:t>4 430 861</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
                          <a:schemeClr val="bg2"/>
                        </a:buClr>
                        <a:buSzPct val="75000"/>
                        <a:buFontTx/>
                        <a:buNone/>
                        <a:tabLst/>
                      </a:pPr>
                      <a:r>
                        <a:rPr kumimoji="0" lang="ru-RU" sz="1200" b="0" i="0" u="none" strike="noStrike" cap="none" normalizeH="0" baseline="0" smtClean="0">
                          <a:ln>
                            <a:noFill/>
                          </a:ln>
                          <a:solidFill>
                            <a:schemeClr val="tx1"/>
                          </a:solidFill>
                          <a:effectLst/>
                          <a:latin typeface="Arial" charset="0"/>
                          <a:ea typeface="DejaVu Sans"/>
                          <a:cs typeface="DejaVu Sans"/>
                        </a:rPr>
                        <a:t>4 825 603</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
                          <a:schemeClr val="bg2"/>
                        </a:buClr>
                        <a:buSzPct val="75000"/>
                        <a:buFontTx/>
                        <a:buNone/>
                        <a:tabLst/>
                      </a:pPr>
                      <a:r>
                        <a:rPr kumimoji="0" lang="ru-RU" sz="1200" b="0" i="0" u="none" strike="noStrike" cap="none" normalizeH="0" baseline="0" smtClean="0">
                          <a:ln>
                            <a:noFill/>
                          </a:ln>
                          <a:solidFill>
                            <a:schemeClr val="tx1"/>
                          </a:solidFill>
                          <a:effectLst/>
                          <a:latin typeface="Arial" charset="0"/>
                          <a:ea typeface="DejaVu Sans"/>
                          <a:cs typeface="DejaVu Sans"/>
                        </a:rPr>
                        <a:t>4 259 415</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33375">
                <a:tc>
                  <a:txBody>
                    <a:bodyPr/>
                    <a:lstStyle/>
                    <a:p>
                      <a:pPr marL="0" marR="0" lvl="0" indent="0" algn="l" defTabSz="914400" rtl="0" eaLnBrk="1" fontAlgn="base" latinLnBrk="0" hangingPunct="1">
                        <a:lnSpc>
                          <a:spcPct val="100000"/>
                        </a:lnSpc>
                        <a:spcBef>
                          <a:spcPct val="0"/>
                        </a:spcBef>
                        <a:spcAft>
                          <a:spcPct val="0"/>
                        </a:spcAft>
                        <a:buClr>
                          <a:schemeClr val="bg2"/>
                        </a:buClr>
                        <a:buSzPct val="75000"/>
                        <a:buFontTx/>
                        <a:buNone/>
                        <a:tabLst/>
                      </a:pPr>
                      <a:r>
                        <a:rPr kumimoji="0" lang="ru-RU" sz="1300" b="0" i="0" u="none" strike="noStrike" cap="none" normalizeH="0" baseline="0" smtClean="0">
                          <a:ln>
                            <a:noFill/>
                          </a:ln>
                          <a:solidFill>
                            <a:schemeClr val="tx1"/>
                          </a:solidFill>
                          <a:effectLst/>
                          <a:latin typeface="Arial" charset="0"/>
                          <a:ea typeface="DejaVu Sans"/>
                          <a:cs typeface="DejaVu Sans"/>
                        </a:rPr>
                        <a:t>Еңбекшіқазақ ауданы</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
                          <a:schemeClr val="bg2"/>
                        </a:buClr>
                        <a:buSzPct val="75000"/>
                        <a:buFontTx/>
                        <a:buNone/>
                        <a:tabLst/>
                      </a:pPr>
                      <a:r>
                        <a:rPr kumimoji="0" lang="ru-RU" sz="1200" b="0" i="0" u="none" strike="noStrike" cap="none" normalizeH="0" baseline="0" smtClean="0">
                          <a:ln>
                            <a:noFill/>
                          </a:ln>
                          <a:solidFill>
                            <a:schemeClr val="tx1"/>
                          </a:solidFill>
                          <a:effectLst/>
                          <a:latin typeface="Arial" charset="0"/>
                          <a:ea typeface="DejaVu Sans"/>
                          <a:cs typeface="DejaVu Sans"/>
                        </a:rPr>
                        <a:t>10 716 585</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
                          <a:schemeClr val="bg2"/>
                        </a:buClr>
                        <a:buSzPct val="75000"/>
                        <a:buFontTx/>
                        <a:buNone/>
                        <a:tabLst/>
                      </a:pPr>
                      <a:r>
                        <a:rPr kumimoji="0" lang="ru-RU" sz="1200" b="0" i="0" u="none" strike="noStrike" cap="none" normalizeH="0" baseline="0" smtClean="0">
                          <a:ln>
                            <a:noFill/>
                          </a:ln>
                          <a:solidFill>
                            <a:schemeClr val="tx1"/>
                          </a:solidFill>
                          <a:effectLst/>
                          <a:latin typeface="Arial" charset="0"/>
                          <a:ea typeface="DejaVu Sans"/>
                          <a:cs typeface="DejaVu Sans"/>
                        </a:rPr>
                        <a:t>10 029 731</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
                          <a:schemeClr val="bg2"/>
                        </a:buClr>
                        <a:buSzPct val="75000"/>
                        <a:buFontTx/>
                        <a:buNone/>
                        <a:tabLst/>
                      </a:pPr>
                      <a:r>
                        <a:rPr kumimoji="0" lang="ru-RU" sz="1200" b="0" i="0" u="none" strike="noStrike" cap="none" normalizeH="0" baseline="0" smtClean="0">
                          <a:ln>
                            <a:noFill/>
                          </a:ln>
                          <a:solidFill>
                            <a:schemeClr val="tx1"/>
                          </a:solidFill>
                          <a:effectLst/>
                          <a:latin typeface="Arial" charset="0"/>
                          <a:ea typeface="DejaVu Sans"/>
                          <a:cs typeface="DejaVu Sans"/>
                        </a:rPr>
                        <a:t>9 556 136</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06388">
                <a:tc>
                  <a:txBody>
                    <a:bodyPr/>
                    <a:lstStyle/>
                    <a:p>
                      <a:pPr marL="0" marR="0" lvl="0" indent="0" algn="l" defTabSz="914400" rtl="0" eaLnBrk="1" fontAlgn="base" latinLnBrk="0" hangingPunct="1">
                        <a:lnSpc>
                          <a:spcPct val="100000"/>
                        </a:lnSpc>
                        <a:spcBef>
                          <a:spcPct val="0"/>
                        </a:spcBef>
                        <a:spcAft>
                          <a:spcPct val="0"/>
                        </a:spcAft>
                        <a:buClr>
                          <a:schemeClr val="bg2"/>
                        </a:buClr>
                        <a:buSzPct val="75000"/>
                        <a:buFontTx/>
                        <a:buNone/>
                        <a:tabLst/>
                      </a:pPr>
                      <a:r>
                        <a:rPr kumimoji="0" lang="ru-RU" sz="1300" b="0" i="0" u="none" strike="noStrike" cap="none" normalizeH="0" baseline="0" smtClean="0">
                          <a:ln>
                            <a:noFill/>
                          </a:ln>
                          <a:solidFill>
                            <a:schemeClr val="tx1"/>
                          </a:solidFill>
                          <a:effectLst/>
                          <a:latin typeface="Arial" charset="0"/>
                          <a:ea typeface="DejaVu Sans"/>
                          <a:cs typeface="DejaVu Sans"/>
                        </a:rPr>
                        <a:t>Ескелді ауданы</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
                          <a:schemeClr val="bg2"/>
                        </a:buClr>
                        <a:buSzPct val="75000"/>
                        <a:buFontTx/>
                        <a:buNone/>
                        <a:tabLst/>
                      </a:pPr>
                      <a:r>
                        <a:rPr kumimoji="0" lang="ru-RU" sz="1200" b="0" i="0" u="none" strike="noStrike" cap="none" normalizeH="0" baseline="0" smtClean="0">
                          <a:ln>
                            <a:noFill/>
                          </a:ln>
                          <a:solidFill>
                            <a:schemeClr val="tx1"/>
                          </a:solidFill>
                          <a:effectLst/>
                          <a:latin typeface="Arial" charset="0"/>
                          <a:ea typeface="DejaVu Sans"/>
                          <a:cs typeface="DejaVu Sans"/>
                        </a:rPr>
                        <a:t>4 730 008</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
                          <a:schemeClr val="bg2"/>
                        </a:buClr>
                        <a:buSzPct val="75000"/>
                        <a:buFontTx/>
                        <a:buNone/>
                        <a:tabLst/>
                      </a:pPr>
                      <a:r>
                        <a:rPr kumimoji="0" lang="ru-RU" sz="1200" b="0" i="0" u="none" strike="noStrike" cap="none" normalizeH="0" baseline="0" smtClean="0">
                          <a:ln>
                            <a:noFill/>
                          </a:ln>
                          <a:solidFill>
                            <a:schemeClr val="tx1"/>
                          </a:solidFill>
                          <a:effectLst/>
                          <a:latin typeface="Arial" charset="0"/>
                          <a:ea typeface="DejaVu Sans"/>
                          <a:cs typeface="DejaVu Sans"/>
                        </a:rPr>
                        <a:t>4 756 066</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
                          <a:schemeClr val="bg2"/>
                        </a:buClr>
                        <a:buSzPct val="75000"/>
                        <a:buFontTx/>
                        <a:buNone/>
                        <a:tabLst/>
                      </a:pPr>
                      <a:r>
                        <a:rPr kumimoji="0" lang="ru-RU" sz="1200" b="0" i="0" u="none" strike="noStrike" cap="none" normalizeH="0" baseline="0" smtClean="0">
                          <a:ln>
                            <a:noFill/>
                          </a:ln>
                          <a:solidFill>
                            <a:schemeClr val="tx1"/>
                          </a:solidFill>
                          <a:effectLst/>
                          <a:latin typeface="Arial" charset="0"/>
                          <a:ea typeface="DejaVu Sans"/>
                          <a:cs typeface="DejaVu Sans"/>
                        </a:rPr>
                        <a:t>4 872 537</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06388">
                <a:tc>
                  <a:txBody>
                    <a:bodyPr/>
                    <a:lstStyle/>
                    <a:p>
                      <a:pPr marL="0" marR="0" lvl="0" indent="0" algn="l" defTabSz="914400" rtl="0" eaLnBrk="1" fontAlgn="base" latinLnBrk="0" hangingPunct="1">
                        <a:lnSpc>
                          <a:spcPct val="100000"/>
                        </a:lnSpc>
                        <a:spcBef>
                          <a:spcPct val="0"/>
                        </a:spcBef>
                        <a:spcAft>
                          <a:spcPct val="0"/>
                        </a:spcAft>
                        <a:buClr>
                          <a:schemeClr val="bg2"/>
                        </a:buClr>
                        <a:buSzPct val="75000"/>
                        <a:buFontTx/>
                        <a:buNone/>
                        <a:tabLst/>
                      </a:pPr>
                      <a:r>
                        <a:rPr kumimoji="0" lang="ru-RU" sz="1300" b="0" i="0" u="none" strike="noStrike" cap="none" normalizeH="0" baseline="0" smtClean="0">
                          <a:ln>
                            <a:noFill/>
                          </a:ln>
                          <a:solidFill>
                            <a:schemeClr val="tx1"/>
                          </a:solidFill>
                          <a:effectLst/>
                          <a:latin typeface="Arial" charset="0"/>
                          <a:ea typeface="DejaVu Sans"/>
                          <a:cs typeface="DejaVu Sans"/>
                        </a:rPr>
                        <a:t>Жамбыл ауданы</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
                          <a:schemeClr val="bg2"/>
                        </a:buClr>
                        <a:buSzPct val="75000"/>
                        <a:buFontTx/>
                        <a:buNone/>
                        <a:tabLst/>
                      </a:pPr>
                      <a:r>
                        <a:rPr kumimoji="0" lang="ru-RU" sz="1200" b="0" i="0" u="none" strike="noStrike" cap="none" normalizeH="0" baseline="0" smtClean="0">
                          <a:ln>
                            <a:noFill/>
                          </a:ln>
                          <a:solidFill>
                            <a:schemeClr val="tx1"/>
                          </a:solidFill>
                          <a:effectLst/>
                          <a:latin typeface="Arial" charset="0"/>
                          <a:ea typeface="DejaVu Sans"/>
                          <a:cs typeface="DejaVu Sans"/>
                        </a:rPr>
                        <a:t>7 749 129</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
                          <a:schemeClr val="bg2"/>
                        </a:buClr>
                        <a:buSzPct val="75000"/>
                        <a:buFontTx/>
                        <a:buNone/>
                        <a:tabLst/>
                      </a:pPr>
                      <a:r>
                        <a:rPr kumimoji="0" lang="ru-RU" sz="1200" b="0" i="0" u="none" strike="noStrike" cap="none" normalizeH="0" baseline="0" smtClean="0">
                          <a:ln>
                            <a:noFill/>
                          </a:ln>
                          <a:solidFill>
                            <a:schemeClr val="tx1"/>
                          </a:solidFill>
                          <a:effectLst/>
                          <a:latin typeface="Arial" charset="0"/>
                          <a:ea typeface="DejaVu Sans"/>
                          <a:cs typeface="DejaVu Sans"/>
                        </a:rPr>
                        <a:t>6 845 277</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
                          <a:schemeClr val="bg2"/>
                        </a:buClr>
                        <a:buSzPct val="75000"/>
                        <a:buFontTx/>
                        <a:buNone/>
                        <a:tabLst/>
                      </a:pPr>
                      <a:r>
                        <a:rPr kumimoji="0" lang="ru-RU" sz="1200" b="0" i="0" u="none" strike="noStrike" cap="none" normalizeH="0" baseline="0" smtClean="0">
                          <a:ln>
                            <a:noFill/>
                          </a:ln>
                          <a:solidFill>
                            <a:schemeClr val="tx1"/>
                          </a:solidFill>
                          <a:effectLst/>
                          <a:latin typeface="Arial" charset="0"/>
                          <a:ea typeface="DejaVu Sans"/>
                          <a:cs typeface="DejaVu Sans"/>
                        </a:rPr>
                        <a:t>6 814 805</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04800">
                <a:tc>
                  <a:txBody>
                    <a:bodyPr/>
                    <a:lstStyle/>
                    <a:p>
                      <a:pPr marL="0" marR="0" lvl="0" indent="0" algn="l" defTabSz="914400" rtl="0" eaLnBrk="1" fontAlgn="base" latinLnBrk="0" hangingPunct="1">
                        <a:lnSpc>
                          <a:spcPct val="100000"/>
                        </a:lnSpc>
                        <a:spcBef>
                          <a:spcPct val="0"/>
                        </a:spcBef>
                        <a:spcAft>
                          <a:spcPct val="0"/>
                        </a:spcAft>
                        <a:buClr>
                          <a:schemeClr val="bg2"/>
                        </a:buClr>
                        <a:buSzPct val="75000"/>
                        <a:buFontTx/>
                        <a:buNone/>
                        <a:tabLst/>
                      </a:pPr>
                      <a:r>
                        <a:rPr kumimoji="0" lang="ru-RU" sz="1300" b="0" i="0" u="none" strike="noStrike" cap="none" normalizeH="0" baseline="0" smtClean="0">
                          <a:ln>
                            <a:noFill/>
                          </a:ln>
                          <a:solidFill>
                            <a:schemeClr val="tx1"/>
                          </a:solidFill>
                          <a:effectLst/>
                          <a:latin typeface="Arial" charset="0"/>
                          <a:ea typeface="DejaVu Sans"/>
                          <a:cs typeface="DejaVu Sans"/>
                        </a:rPr>
                        <a:t>Қаратал ауданы</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
                          <a:schemeClr val="bg2"/>
                        </a:buClr>
                        <a:buSzPct val="75000"/>
                        <a:buFontTx/>
                        <a:buNone/>
                        <a:tabLst/>
                      </a:pPr>
                      <a:r>
                        <a:rPr kumimoji="0" lang="ru-RU" sz="1200" b="0" i="0" u="none" strike="noStrike" cap="none" normalizeH="0" baseline="0" smtClean="0">
                          <a:ln>
                            <a:noFill/>
                          </a:ln>
                          <a:solidFill>
                            <a:schemeClr val="tx1"/>
                          </a:solidFill>
                          <a:effectLst/>
                          <a:latin typeface="Arial" charset="0"/>
                          <a:ea typeface="DejaVu Sans"/>
                          <a:cs typeface="DejaVu Sans"/>
                        </a:rPr>
                        <a:t>3 909 777</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
                          <a:schemeClr val="bg2"/>
                        </a:buClr>
                        <a:buSzPct val="75000"/>
                        <a:buFontTx/>
                        <a:buNone/>
                        <a:tabLst/>
                      </a:pPr>
                      <a:r>
                        <a:rPr kumimoji="0" lang="ru-RU" sz="1200" b="0" i="0" u="none" strike="noStrike" cap="none" normalizeH="0" baseline="0" smtClean="0">
                          <a:ln>
                            <a:noFill/>
                          </a:ln>
                          <a:solidFill>
                            <a:schemeClr val="tx1"/>
                          </a:solidFill>
                          <a:effectLst/>
                          <a:latin typeface="Arial" charset="0"/>
                          <a:ea typeface="DejaVu Sans"/>
                          <a:cs typeface="DejaVu Sans"/>
                        </a:rPr>
                        <a:t>3 745 603</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
                          <a:schemeClr val="bg2"/>
                        </a:buClr>
                        <a:buSzPct val="75000"/>
                        <a:buFontTx/>
                        <a:buNone/>
                        <a:tabLst/>
                      </a:pPr>
                      <a:r>
                        <a:rPr kumimoji="0" lang="ru-RU" sz="1200" b="0" i="0" u="none" strike="noStrike" cap="none" normalizeH="0" baseline="0" smtClean="0">
                          <a:ln>
                            <a:noFill/>
                          </a:ln>
                          <a:solidFill>
                            <a:schemeClr val="tx1"/>
                          </a:solidFill>
                          <a:effectLst/>
                          <a:latin typeface="Arial" charset="0"/>
                          <a:ea typeface="DejaVu Sans"/>
                          <a:cs typeface="DejaVu Sans"/>
                        </a:rPr>
                        <a:t>4 124 372</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06388">
                <a:tc>
                  <a:txBody>
                    <a:bodyPr/>
                    <a:lstStyle/>
                    <a:p>
                      <a:pPr marL="0" marR="0" lvl="0" indent="0" algn="l" defTabSz="914400" rtl="0" eaLnBrk="1" fontAlgn="base" latinLnBrk="0" hangingPunct="1">
                        <a:lnSpc>
                          <a:spcPct val="100000"/>
                        </a:lnSpc>
                        <a:spcBef>
                          <a:spcPct val="0"/>
                        </a:spcBef>
                        <a:spcAft>
                          <a:spcPct val="0"/>
                        </a:spcAft>
                        <a:buClr>
                          <a:schemeClr val="bg2"/>
                        </a:buClr>
                        <a:buSzPct val="75000"/>
                        <a:buFontTx/>
                        <a:buNone/>
                        <a:tabLst/>
                      </a:pPr>
                      <a:r>
                        <a:rPr kumimoji="0" lang="ru-RU" sz="1300" b="0" i="0" u="none" strike="noStrike" cap="none" normalizeH="0" baseline="0" smtClean="0">
                          <a:ln>
                            <a:noFill/>
                          </a:ln>
                          <a:solidFill>
                            <a:schemeClr val="tx1"/>
                          </a:solidFill>
                          <a:effectLst/>
                          <a:latin typeface="Arial" charset="0"/>
                          <a:ea typeface="DejaVu Sans"/>
                          <a:cs typeface="DejaVu Sans"/>
                        </a:rPr>
                        <a:t>Кеген ауданы</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
                          <a:schemeClr val="bg2"/>
                        </a:buClr>
                        <a:buSzPct val="75000"/>
                        <a:buFontTx/>
                        <a:buNone/>
                        <a:tabLst/>
                      </a:pPr>
                      <a:r>
                        <a:rPr kumimoji="0" lang="ru-RU" sz="1200" b="0" i="0" u="none" strike="noStrike" cap="none" normalizeH="0" baseline="0" smtClean="0">
                          <a:ln>
                            <a:noFill/>
                          </a:ln>
                          <a:solidFill>
                            <a:schemeClr val="tx1"/>
                          </a:solidFill>
                          <a:effectLst/>
                          <a:latin typeface="Arial" charset="0"/>
                          <a:ea typeface="DejaVu Sans"/>
                          <a:cs typeface="DejaVu Sans"/>
                        </a:rPr>
                        <a:t>4 475 891</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
                          <a:schemeClr val="bg2"/>
                        </a:buClr>
                        <a:buSzPct val="75000"/>
                        <a:buFontTx/>
                        <a:buNone/>
                        <a:tabLst/>
                      </a:pPr>
                      <a:r>
                        <a:rPr kumimoji="0" lang="ru-RU" sz="1200" b="0" i="0" u="none" strike="noStrike" cap="none" normalizeH="0" baseline="0" smtClean="0">
                          <a:ln>
                            <a:noFill/>
                          </a:ln>
                          <a:solidFill>
                            <a:schemeClr val="tx1"/>
                          </a:solidFill>
                          <a:effectLst/>
                          <a:latin typeface="Arial" charset="0"/>
                          <a:ea typeface="DejaVu Sans"/>
                          <a:cs typeface="DejaVu Sans"/>
                        </a:rPr>
                        <a:t>4 174 220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
                          <a:schemeClr val="bg2"/>
                        </a:buClr>
                        <a:buSzPct val="75000"/>
                        <a:buFontTx/>
                        <a:buNone/>
                        <a:tabLst/>
                      </a:pPr>
                      <a:r>
                        <a:rPr kumimoji="0" lang="ru-RU" sz="1200" b="0" i="0" u="none" strike="noStrike" cap="none" normalizeH="0" baseline="0" smtClean="0">
                          <a:ln>
                            <a:noFill/>
                          </a:ln>
                          <a:solidFill>
                            <a:schemeClr val="tx1"/>
                          </a:solidFill>
                          <a:effectLst/>
                          <a:latin typeface="Arial" charset="0"/>
                          <a:ea typeface="DejaVu Sans"/>
                          <a:cs typeface="DejaVu Sans"/>
                        </a:rPr>
                        <a:t>4 012 858</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06388">
                <a:tc>
                  <a:txBody>
                    <a:bodyPr/>
                    <a:lstStyle/>
                    <a:p>
                      <a:pPr marL="0" marR="0" lvl="0" indent="0" algn="l" defTabSz="914400" rtl="0" eaLnBrk="1" fontAlgn="base" latinLnBrk="0" hangingPunct="1">
                        <a:lnSpc>
                          <a:spcPct val="100000"/>
                        </a:lnSpc>
                        <a:spcBef>
                          <a:spcPct val="0"/>
                        </a:spcBef>
                        <a:spcAft>
                          <a:spcPct val="0"/>
                        </a:spcAft>
                        <a:buClr>
                          <a:schemeClr val="bg2"/>
                        </a:buClr>
                        <a:buSzPct val="75000"/>
                        <a:buFontTx/>
                        <a:buNone/>
                        <a:tabLst/>
                      </a:pPr>
                      <a:r>
                        <a:rPr kumimoji="0" lang="ru-RU" sz="1300" b="0" i="0" u="none" strike="noStrike" cap="none" normalizeH="0" baseline="0" smtClean="0">
                          <a:ln>
                            <a:noFill/>
                          </a:ln>
                          <a:solidFill>
                            <a:schemeClr val="tx1"/>
                          </a:solidFill>
                          <a:effectLst/>
                          <a:latin typeface="Arial" charset="0"/>
                          <a:ea typeface="DejaVu Sans"/>
                          <a:cs typeface="DejaVu Sans"/>
                        </a:rPr>
                        <a:t>Кербұлақ ауданы</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
                          <a:schemeClr val="bg2"/>
                        </a:buClr>
                        <a:buSzPct val="75000"/>
                        <a:buFontTx/>
                        <a:buNone/>
                        <a:tabLst/>
                      </a:pPr>
                      <a:r>
                        <a:rPr kumimoji="0" lang="ru-RU" sz="1200" b="0" i="0" u="none" strike="noStrike" cap="none" normalizeH="0" baseline="0" smtClean="0">
                          <a:ln>
                            <a:noFill/>
                          </a:ln>
                          <a:solidFill>
                            <a:schemeClr val="tx1"/>
                          </a:solidFill>
                          <a:effectLst/>
                          <a:latin typeface="Arial" charset="0"/>
                          <a:ea typeface="DejaVu Sans"/>
                          <a:cs typeface="DejaVu Sans"/>
                        </a:rPr>
                        <a:t>7 510 346</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
                          <a:schemeClr val="bg2"/>
                        </a:buClr>
                        <a:buSzPct val="75000"/>
                        <a:buFontTx/>
                        <a:buNone/>
                        <a:tabLst/>
                      </a:pPr>
                      <a:r>
                        <a:rPr kumimoji="0" lang="ru-RU" sz="1200" b="0" i="0" u="none" strike="noStrike" cap="none" normalizeH="0" baseline="0" smtClean="0">
                          <a:ln>
                            <a:noFill/>
                          </a:ln>
                          <a:solidFill>
                            <a:schemeClr val="tx1"/>
                          </a:solidFill>
                          <a:effectLst/>
                          <a:latin typeface="Arial" charset="0"/>
                          <a:ea typeface="DejaVu Sans"/>
                          <a:cs typeface="DejaVu Sans"/>
                        </a:rPr>
                        <a:t>6 850 055</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
                          <a:schemeClr val="bg2"/>
                        </a:buClr>
                        <a:buSzPct val="75000"/>
                        <a:buFontTx/>
                        <a:buNone/>
                        <a:tabLst/>
                      </a:pPr>
                      <a:r>
                        <a:rPr kumimoji="0" lang="ru-RU" sz="1200" b="0" i="0" u="none" strike="noStrike" cap="none" normalizeH="0" baseline="0" smtClean="0">
                          <a:ln>
                            <a:noFill/>
                          </a:ln>
                          <a:solidFill>
                            <a:schemeClr val="tx1"/>
                          </a:solidFill>
                          <a:effectLst/>
                          <a:latin typeface="Arial" charset="0"/>
                          <a:ea typeface="DejaVu Sans"/>
                          <a:cs typeface="DejaVu Sans"/>
                        </a:rPr>
                        <a:t>6 421 048</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42900">
                <a:tc>
                  <a:txBody>
                    <a:bodyPr/>
                    <a:lstStyle/>
                    <a:p>
                      <a:pPr marL="0" marR="0" lvl="0" indent="0" algn="l" defTabSz="914400" rtl="0" eaLnBrk="1" fontAlgn="base" latinLnBrk="0" hangingPunct="1">
                        <a:lnSpc>
                          <a:spcPct val="100000"/>
                        </a:lnSpc>
                        <a:spcBef>
                          <a:spcPct val="0"/>
                        </a:spcBef>
                        <a:spcAft>
                          <a:spcPct val="0"/>
                        </a:spcAft>
                        <a:buClr>
                          <a:schemeClr val="bg2"/>
                        </a:buClr>
                        <a:buSzPct val="75000"/>
                        <a:buFontTx/>
                        <a:buNone/>
                        <a:tabLst/>
                      </a:pPr>
                      <a:r>
                        <a:rPr kumimoji="0" lang="ru-RU" sz="1300" b="0" i="0" u="none" strike="noStrike" cap="none" normalizeH="0" baseline="0" smtClean="0">
                          <a:ln>
                            <a:noFill/>
                          </a:ln>
                          <a:solidFill>
                            <a:schemeClr val="tx1"/>
                          </a:solidFill>
                          <a:effectLst/>
                          <a:latin typeface="Arial" charset="0"/>
                          <a:ea typeface="DejaVu Sans"/>
                          <a:cs typeface="DejaVu Sans"/>
                        </a:rPr>
                        <a:t>Көксу ауданы</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
                          <a:schemeClr val="bg2"/>
                        </a:buClr>
                        <a:buSzPct val="75000"/>
                        <a:buFontTx/>
                        <a:buNone/>
                        <a:tabLst/>
                      </a:pPr>
                      <a:r>
                        <a:rPr kumimoji="0" lang="ru-RU" sz="1200" b="0" i="0" u="none" strike="noStrike" cap="none" normalizeH="0" baseline="0" smtClean="0">
                          <a:ln>
                            <a:noFill/>
                          </a:ln>
                          <a:solidFill>
                            <a:schemeClr val="tx1"/>
                          </a:solidFill>
                          <a:effectLst/>
                          <a:latin typeface="Arial" charset="0"/>
                          <a:ea typeface="DejaVu Sans"/>
                          <a:cs typeface="DejaVu Sans"/>
                        </a:rPr>
                        <a:t>4 445 188</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
                          <a:schemeClr val="bg2"/>
                        </a:buClr>
                        <a:buSzPct val="75000"/>
                        <a:buFontTx/>
                        <a:buNone/>
                        <a:tabLst/>
                      </a:pPr>
                      <a:r>
                        <a:rPr kumimoji="0" lang="ru-RU" sz="1200" b="0" i="0" u="none" strike="noStrike" cap="none" normalizeH="0" baseline="0" smtClean="0">
                          <a:ln>
                            <a:noFill/>
                          </a:ln>
                          <a:solidFill>
                            <a:schemeClr val="tx1"/>
                          </a:solidFill>
                          <a:effectLst/>
                          <a:latin typeface="Arial" charset="0"/>
                          <a:ea typeface="DejaVu Sans"/>
                          <a:cs typeface="DejaVu Sans"/>
                        </a:rPr>
                        <a:t>4 855 891</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
                          <a:schemeClr val="bg2"/>
                        </a:buClr>
                        <a:buSzPct val="75000"/>
                        <a:buFontTx/>
                        <a:buNone/>
                        <a:tabLst/>
                      </a:pPr>
                      <a:r>
                        <a:rPr kumimoji="0" lang="ru-RU" sz="1200" b="0" i="0" u="none" strike="noStrike" cap="none" normalizeH="0" baseline="0" smtClean="0">
                          <a:ln>
                            <a:noFill/>
                          </a:ln>
                          <a:solidFill>
                            <a:schemeClr val="tx1"/>
                          </a:solidFill>
                          <a:effectLst/>
                          <a:latin typeface="Arial" charset="0"/>
                          <a:ea typeface="DejaVu Sans"/>
                          <a:cs typeface="DejaVu Sans"/>
                        </a:rPr>
                        <a:t>4 798 363</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06388">
                <a:tc>
                  <a:txBody>
                    <a:bodyPr/>
                    <a:lstStyle/>
                    <a:p>
                      <a:pPr marL="0" marR="0" lvl="0" indent="0" algn="l" defTabSz="914400" rtl="0" eaLnBrk="1" fontAlgn="base" latinLnBrk="0" hangingPunct="1">
                        <a:lnSpc>
                          <a:spcPct val="100000"/>
                        </a:lnSpc>
                        <a:spcBef>
                          <a:spcPct val="0"/>
                        </a:spcBef>
                        <a:spcAft>
                          <a:spcPct val="0"/>
                        </a:spcAft>
                        <a:buClr>
                          <a:schemeClr val="bg2"/>
                        </a:buClr>
                        <a:buSzPct val="75000"/>
                        <a:buFontTx/>
                        <a:buNone/>
                        <a:tabLst/>
                      </a:pPr>
                      <a:r>
                        <a:rPr kumimoji="0" lang="ru-RU" sz="1300" b="0" i="0" u="none" strike="noStrike" cap="none" normalizeH="0" baseline="0" smtClean="0">
                          <a:ln>
                            <a:noFill/>
                          </a:ln>
                          <a:solidFill>
                            <a:schemeClr val="tx1"/>
                          </a:solidFill>
                          <a:effectLst/>
                          <a:latin typeface="Arial" charset="0"/>
                          <a:ea typeface="DejaVu Sans"/>
                          <a:cs typeface="DejaVu Sans"/>
                        </a:rPr>
                        <a:t>Панфилов ауданы</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
                          <a:schemeClr val="bg2"/>
                        </a:buClr>
                        <a:buSzPct val="75000"/>
                        <a:buFontTx/>
                        <a:buNone/>
                        <a:tabLst/>
                      </a:pPr>
                      <a:r>
                        <a:rPr kumimoji="0" lang="ru-RU" sz="1200" b="0" i="0" u="none" strike="noStrike" cap="none" normalizeH="0" baseline="0" smtClean="0">
                          <a:ln>
                            <a:noFill/>
                          </a:ln>
                          <a:solidFill>
                            <a:schemeClr val="tx1"/>
                          </a:solidFill>
                          <a:effectLst/>
                          <a:latin typeface="Arial" charset="0"/>
                          <a:ea typeface="DejaVu Sans"/>
                          <a:cs typeface="DejaVu Sans"/>
                        </a:rPr>
                        <a:t>5 832 379</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
                          <a:schemeClr val="bg2"/>
                        </a:buClr>
                        <a:buSzPct val="75000"/>
                        <a:buFontTx/>
                        <a:buNone/>
                        <a:tabLst/>
                      </a:pPr>
                      <a:r>
                        <a:rPr kumimoji="0" lang="ru-RU" sz="1200" b="0" i="0" u="none" strike="noStrike" cap="none" normalizeH="0" baseline="0" smtClean="0">
                          <a:ln>
                            <a:noFill/>
                          </a:ln>
                          <a:solidFill>
                            <a:schemeClr val="tx1"/>
                          </a:solidFill>
                          <a:effectLst/>
                          <a:latin typeface="Arial" charset="0"/>
                          <a:ea typeface="DejaVu Sans"/>
                          <a:cs typeface="DejaVu Sans"/>
                        </a:rPr>
                        <a:t>5 826 461</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
                          <a:schemeClr val="bg2"/>
                        </a:buClr>
                        <a:buSzPct val="75000"/>
                        <a:buFontTx/>
                        <a:buNone/>
                        <a:tabLst/>
                      </a:pPr>
                      <a:r>
                        <a:rPr kumimoji="0" lang="ru-RU" sz="1200" b="0" i="0" u="none" strike="noStrike" cap="none" normalizeH="0" baseline="0" smtClean="0">
                          <a:ln>
                            <a:noFill/>
                          </a:ln>
                          <a:solidFill>
                            <a:schemeClr val="tx1"/>
                          </a:solidFill>
                          <a:effectLst/>
                          <a:latin typeface="Arial" charset="0"/>
                          <a:ea typeface="DejaVu Sans"/>
                          <a:cs typeface="DejaVu Sans"/>
                        </a:rPr>
                        <a:t>5 649 766</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04800">
                <a:tc>
                  <a:txBody>
                    <a:bodyPr/>
                    <a:lstStyle/>
                    <a:p>
                      <a:pPr marL="0" marR="0" lvl="0" indent="0" algn="l" defTabSz="914400" rtl="0" eaLnBrk="1" fontAlgn="base" latinLnBrk="0" hangingPunct="1">
                        <a:lnSpc>
                          <a:spcPct val="100000"/>
                        </a:lnSpc>
                        <a:spcBef>
                          <a:spcPct val="0"/>
                        </a:spcBef>
                        <a:spcAft>
                          <a:spcPct val="0"/>
                        </a:spcAft>
                        <a:buClr>
                          <a:schemeClr val="bg2"/>
                        </a:buClr>
                        <a:buSzPct val="75000"/>
                        <a:buFontTx/>
                        <a:buNone/>
                        <a:tabLst/>
                      </a:pPr>
                      <a:r>
                        <a:rPr kumimoji="0" lang="ru-RU" sz="1300" b="0" i="0" u="none" strike="noStrike" cap="none" normalizeH="0" baseline="0" smtClean="0">
                          <a:ln>
                            <a:noFill/>
                          </a:ln>
                          <a:solidFill>
                            <a:schemeClr val="tx1"/>
                          </a:solidFill>
                          <a:effectLst/>
                          <a:latin typeface="Arial" charset="0"/>
                          <a:ea typeface="DejaVu Sans"/>
                          <a:cs typeface="DejaVu Sans"/>
                        </a:rPr>
                        <a:t>Райымбек ауданы</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
                          <a:schemeClr val="bg2"/>
                        </a:buClr>
                        <a:buSzPct val="75000"/>
                        <a:buFontTx/>
                        <a:buNone/>
                        <a:tabLst/>
                      </a:pPr>
                      <a:r>
                        <a:rPr kumimoji="0" lang="ru-RU" sz="1200" b="0" i="0" u="none" strike="noStrike" cap="none" normalizeH="0" baseline="0" smtClean="0">
                          <a:ln>
                            <a:noFill/>
                          </a:ln>
                          <a:solidFill>
                            <a:schemeClr val="tx1"/>
                          </a:solidFill>
                          <a:effectLst/>
                          <a:latin typeface="Arial" charset="0"/>
                          <a:ea typeface="DejaVu Sans"/>
                          <a:cs typeface="DejaVu Sans"/>
                        </a:rPr>
                        <a:t>4 958 987</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
                          <a:schemeClr val="bg2"/>
                        </a:buClr>
                        <a:buSzPct val="75000"/>
                        <a:buFontTx/>
                        <a:buNone/>
                        <a:tabLst/>
                      </a:pPr>
                      <a:r>
                        <a:rPr kumimoji="0" lang="ru-RU" sz="1200" b="0" i="0" u="none" strike="noStrike" cap="none" normalizeH="0" baseline="0" smtClean="0">
                          <a:ln>
                            <a:noFill/>
                          </a:ln>
                          <a:solidFill>
                            <a:schemeClr val="tx1"/>
                          </a:solidFill>
                          <a:effectLst/>
                          <a:latin typeface="Arial" charset="0"/>
                          <a:ea typeface="DejaVu Sans"/>
                          <a:cs typeface="DejaVu Sans"/>
                        </a:rPr>
                        <a:t>4 246 085</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
                          <a:schemeClr val="bg2"/>
                        </a:buClr>
                        <a:buSzPct val="75000"/>
                        <a:buFontTx/>
                        <a:buNone/>
                        <a:tabLst/>
                      </a:pPr>
                      <a:r>
                        <a:rPr kumimoji="0" lang="ru-RU" sz="1200" b="0" i="0" u="none" strike="noStrike" cap="none" normalizeH="0" baseline="0" smtClean="0">
                          <a:ln>
                            <a:noFill/>
                          </a:ln>
                          <a:solidFill>
                            <a:schemeClr val="tx1"/>
                          </a:solidFill>
                          <a:effectLst/>
                          <a:latin typeface="Arial" charset="0"/>
                          <a:ea typeface="DejaVu Sans"/>
                          <a:cs typeface="DejaVu Sans"/>
                        </a:rPr>
                        <a:t>4 342 317</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06388">
                <a:tc>
                  <a:txBody>
                    <a:bodyPr/>
                    <a:lstStyle/>
                    <a:p>
                      <a:pPr marL="0" marR="0" lvl="0" indent="0" algn="l" defTabSz="914400" rtl="0" eaLnBrk="1" fontAlgn="base" latinLnBrk="0" hangingPunct="1">
                        <a:lnSpc>
                          <a:spcPct val="100000"/>
                        </a:lnSpc>
                        <a:spcBef>
                          <a:spcPct val="0"/>
                        </a:spcBef>
                        <a:spcAft>
                          <a:spcPct val="0"/>
                        </a:spcAft>
                        <a:buClr>
                          <a:schemeClr val="bg2"/>
                        </a:buClr>
                        <a:buSzPct val="75000"/>
                        <a:buFontTx/>
                        <a:buNone/>
                        <a:tabLst/>
                      </a:pPr>
                      <a:r>
                        <a:rPr kumimoji="0" lang="ru-RU" sz="1300" b="0" i="0" u="none" strike="noStrike" cap="none" normalizeH="0" baseline="0" smtClean="0">
                          <a:ln>
                            <a:noFill/>
                          </a:ln>
                          <a:solidFill>
                            <a:schemeClr val="tx1"/>
                          </a:solidFill>
                          <a:effectLst/>
                          <a:latin typeface="Arial" charset="0"/>
                          <a:ea typeface="DejaVu Sans"/>
                          <a:cs typeface="DejaVu Sans"/>
                        </a:rPr>
                        <a:t>Сарқан ауданы</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
                          <a:schemeClr val="bg2"/>
                        </a:buClr>
                        <a:buSzPct val="75000"/>
                        <a:buFontTx/>
                        <a:buNone/>
                        <a:tabLst/>
                      </a:pPr>
                      <a:r>
                        <a:rPr kumimoji="0" lang="ru-RU" sz="1200" b="0" i="0" u="none" strike="noStrike" cap="none" normalizeH="0" baseline="0" smtClean="0">
                          <a:ln>
                            <a:noFill/>
                          </a:ln>
                          <a:solidFill>
                            <a:schemeClr val="tx1"/>
                          </a:solidFill>
                          <a:effectLst/>
                          <a:latin typeface="Arial" charset="0"/>
                          <a:ea typeface="DejaVu Sans"/>
                          <a:cs typeface="DejaVu Sans"/>
                        </a:rPr>
                        <a:t>4 412 249</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
                          <a:schemeClr val="bg2"/>
                        </a:buClr>
                        <a:buSzPct val="75000"/>
                        <a:buFontTx/>
                        <a:buNone/>
                        <a:tabLst/>
                      </a:pPr>
                      <a:r>
                        <a:rPr kumimoji="0" lang="ru-RU" sz="1200" b="0" i="0" u="none" strike="noStrike" cap="none" normalizeH="0" baseline="0" smtClean="0">
                          <a:ln>
                            <a:noFill/>
                          </a:ln>
                          <a:solidFill>
                            <a:schemeClr val="tx1"/>
                          </a:solidFill>
                          <a:effectLst/>
                          <a:latin typeface="Arial" charset="0"/>
                          <a:ea typeface="DejaVu Sans"/>
                          <a:cs typeface="DejaVu Sans"/>
                        </a:rPr>
                        <a:t>4 906 720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
                          <a:schemeClr val="bg2"/>
                        </a:buClr>
                        <a:buSzPct val="75000"/>
                        <a:buFontTx/>
                        <a:buNone/>
                        <a:tabLst/>
                      </a:pPr>
                      <a:r>
                        <a:rPr kumimoji="0" lang="ru-RU" sz="1200" b="0" i="0" u="none" strike="noStrike" cap="none" normalizeH="0" baseline="0" smtClean="0">
                          <a:ln>
                            <a:noFill/>
                          </a:ln>
                          <a:solidFill>
                            <a:schemeClr val="tx1"/>
                          </a:solidFill>
                          <a:effectLst/>
                          <a:latin typeface="Arial" charset="0"/>
                          <a:ea typeface="DejaVu Sans"/>
                          <a:cs typeface="DejaVu Sans"/>
                        </a:rPr>
                        <a:t>4 698 177</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06388">
                <a:tc>
                  <a:txBody>
                    <a:bodyPr/>
                    <a:lstStyle/>
                    <a:p>
                      <a:pPr marL="0" marR="0" lvl="0" indent="0" algn="l" defTabSz="914400" rtl="0" eaLnBrk="1" fontAlgn="base" latinLnBrk="0" hangingPunct="1">
                        <a:lnSpc>
                          <a:spcPct val="100000"/>
                        </a:lnSpc>
                        <a:spcBef>
                          <a:spcPct val="0"/>
                        </a:spcBef>
                        <a:spcAft>
                          <a:spcPct val="0"/>
                        </a:spcAft>
                        <a:buClr>
                          <a:schemeClr val="bg2"/>
                        </a:buClr>
                        <a:buSzPct val="75000"/>
                        <a:buFontTx/>
                        <a:buNone/>
                        <a:tabLst/>
                      </a:pPr>
                      <a:r>
                        <a:rPr kumimoji="0" lang="ru-RU" sz="1300" b="0" i="0" u="none" strike="noStrike" cap="none" normalizeH="0" baseline="0" smtClean="0">
                          <a:ln>
                            <a:noFill/>
                          </a:ln>
                          <a:solidFill>
                            <a:schemeClr val="tx1"/>
                          </a:solidFill>
                          <a:effectLst/>
                          <a:latin typeface="Arial" charset="0"/>
                          <a:ea typeface="DejaVu Sans"/>
                          <a:cs typeface="DejaVu Sans"/>
                        </a:rPr>
                        <a:t>Талғар аудан</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
                          <a:schemeClr val="bg2"/>
                        </a:buClr>
                        <a:buSzPct val="75000"/>
                        <a:buFontTx/>
                        <a:buNone/>
                        <a:tabLst/>
                      </a:pPr>
                      <a:r>
                        <a:rPr kumimoji="0" lang="ru-RU" sz="1200" b="0" i="0" u="none" strike="noStrike" cap="none" normalizeH="0" baseline="0" smtClean="0">
                          <a:ln>
                            <a:noFill/>
                          </a:ln>
                          <a:solidFill>
                            <a:schemeClr val="tx1"/>
                          </a:solidFill>
                          <a:effectLst/>
                          <a:latin typeface="Arial" charset="0"/>
                          <a:ea typeface="DejaVu Sans"/>
                          <a:cs typeface="DejaVu Sans"/>
                        </a:rPr>
                        <a:t>8 329 720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
                          <a:schemeClr val="bg2"/>
                        </a:buClr>
                        <a:buSzPct val="75000"/>
                        <a:buFontTx/>
                        <a:buNone/>
                        <a:tabLst/>
                      </a:pPr>
                      <a:r>
                        <a:rPr kumimoji="0" lang="ru-RU" sz="1200" b="0" i="0" u="none" strike="noStrike" cap="none" normalizeH="0" baseline="0" smtClean="0">
                          <a:ln>
                            <a:noFill/>
                          </a:ln>
                          <a:solidFill>
                            <a:schemeClr val="tx1"/>
                          </a:solidFill>
                          <a:effectLst/>
                          <a:latin typeface="Arial" charset="0"/>
                          <a:ea typeface="DejaVu Sans"/>
                          <a:cs typeface="DejaVu Sans"/>
                        </a:rPr>
                        <a:t>5 003 520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
                          <a:schemeClr val="bg2"/>
                        </a:buClr>
                        <a:buSzPct val="75000"/>
                        <a:buFontTx/>
                        <a:buNone/>
                        <a:tabLst/>
                      </a:pPr>
                      <a:r>
                        <a:rPr kumimoji="0" lang="ru-RU" sz="1200" b="0" i="0" u="none" strike="noStrike" cap="none" normalizeH="0" baseline="0" smtClean="0">
                          <a:ln>
                            <a:noFill/>
                          </a:ln>
                          <a:solidFill>
                            <a:schemeClr val="tx1"/>
                          </a:solidFill>
                          <a:effectLst/>
                          <a:latin typeface="Arial" charset="0"/>
                          <a:ea typeface="DejaVu Sans"/>
                          <a:cs typeface="DejaVu Sans"/>
                        </a:rPr>
                        <a:t>4 179 912</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04800">
                <a:tc>
                  <a:txBody>
                    <a:bodyPr/>
                    <a:lstStyle/>
                    <a:p>
                      <a:pPr marL="0" marR="0" lvl="0" indent="0" algn="l" defTabSz="914400" rtl="0" eaLnBrk="1" fontAlgn="base" latinLnBrk="0" hangingPunct="1">
                        <a:lnSpc>
                          <a:spcPct val="100000"/>
                        </a:lnSpc>
                        <a:spcBef>
                          <a:spcPct val="0"/>
                        </a:spcBef>
                        <a:spcAft>
                          <a:spcPct val="0"/>
                        </a:spcAft>
                        <a:buClr>
                          <a:schemeClr val="bg2"/>
                        </a:buClr>
                        <a:buSzPct val="75000"/>
                        <a:buFontTx/>
                        <a:buNone/>
                        <a:tabLst/>
                      </a:pPr>
                      <a:r>
                        <a:rPr kumimoji="0" lang="ru-RU" sz="1300" b="0" i="0" u="none" strike="noStrike" cap="none" normalizeH="0" baseline="0" smtClean="0">
                          <a:ln>
                            <a:noFill/>
                          </a:ln>
                          <a:solidFill>
                            <a:schemeClr val="tx1"/>
                          </a:solidFill>
                          <a:effectLst/>
                          <a:latin typeface="Arial" charset="0"/>
                          <a:ea typeface="DejaVu Sans"/>
                          <a:cs typeface="DejaVu Sans"/>
                        </a:rPr>
                        <a:t>Ұйғыр ауданы</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
                          <a:schemeClr val="bg2"/>
                        </a:buClr>
                        <a:buSzPct val="75000"/>
                        <a:buFontTx/>
                        <a:buNone/>
                        <a:tabLst/>
                      </a:pPr>
                      <a:r>
                        <a:rPr kumimoji="0" lang="ru-RU" sz="1200" b="0" i="0" u="none" strike="noStrike" cap="none" normalizeH="0" baseline="0" smtClean="0">
                          <a:ln>
                            <a:noFill/>
                          </a:ln>
                          <a:solidFill>
                            <a:schemeClr val="tx1"/>
                          </a:solidFill>
                          <a:effectLst/>
                          <a:latin typeface="Arial" charset="0"/>
                          <a:ea typeface="DejaVu Sans"/>
                          <a:cs typeface="DejaVu Sans"/>
                        </a:rPr>
                        <a:t>5 093 504</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
                          <a:schemeClr val="bg2"/>
                        </a:buClr>
                        <a:buSzPct val="75000"/>
                        <a:buFontTx/>
                        <a:buNone/>
                        <a:tabLst/>
                      </a:pPr>
                      <a:r>
                        <a:rPr kumimoji="0" lang="ru-RU" sz="1200" b="0" i="0" u="none" strike="noStrike" cap="none" normalizeH="0" baseline="0" smtClean="0">
                          <a:ln>
                            <a:noFill/>
                          </a:ln>
                          <a:solidFill>
                            <a:schemeClr val="tx1"/>
                          </a:solidFill>
                          <a:effectLst/>
                          <a:latin typeface="Arial" charset="0"/>
                          <a:ea typeface="DejaVu Sans"/>
                          <a:cs typeface="DejaVu Sans"/>
                        </a:rPr>
                        <a:t>4 743 278</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
                          <a:schemeClr val="bg2"/>
                        </a:buClr>
                        <a:buSzPct val="75000"/>
                        <a:buFontTx/>
                        <a:buNone/>
                        <a:tabLst/>
                      </a:pPr>
                      <a:r>
                        <a:rPr kumimoji="0" lang="ru-RU" sz="1200" b="0" i="0" u="none" strike="noStrike" cap="none" normalizeH="0" baseline="0" smtClean="0">
                          <a:ln>
                            <a:noFill/>
                          </a:ln>
                          <a:solidFill>
                            <a:schemeClr val="tx1"/>
                          </a:solidFill>
                          <a:effectLst/>
                          <a:latin typeface="Arial" charset="0"/>
                          <a:ea typeface="DejaVu Sans"/>
                          <a:cs typeface="DejaVu Sans"/>
                        </a:rPr>
                        <a:t>4 914 391</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06388">
                <a:tc>
                  <a:txBody>
                    <a:bodyPr/>
                    <a:lstStyle/>
                    <a:p>
                      <a:pPr marL="0" marR="0" lvl="0" indent="0" algn="l" defTabSz="914400" rtl="0" eaLnBrk="1" fontAlgn="base" latinLnBrk="0" hangingPunct="1">
                        <a:lnSpc>
                          <a:spcPct val="100000"/>
                        </a:lnSpc>
                        <a:spcBef>
                          <a:spcPct val="0"/>
                        </a:spcBef>
                        <a:spcAft>
                          <a:spcPct val="0"/>
                        </a:spcAft>
                        <a:buClr>
                          <a:schemeClr val="bg2"/>
                        </a:buClr>
                        <a:buSzPct val="75000"/>
                        <a:buFontTx/>
                        <a:buNone/>
                        <a:tabLst/>
                      </a:pPr>
                      <a:r>
                        <a:rPr kumimoji="0" lang="kk-KZ" sz="1300" b="0" i="0" u="none" strike="noStrike" cap="none" normalizeH="0" baseline="0" smtClean="0">
                          <a:ln>
                            <a:noFill/>
                          </a:ln>
                          <a:solidFill>
                            <a:schemeClr val="tx1"/>
                          </a:solidFill>
                          <a:effectLst/>
                          <a:latin typeface="Arial" charset="0"/>
                          <a:ea typeface="DejaVu Sans"/>
                          <a:cs typeface="DejaVu Sans"/>
                        </a:rPr>
                        <a:t>Қаршағай қаласы</a:t>
                      </a:r>
                      <a:endParaRPr kumimoji="0" lang="ru-RU" sz="1300" b="0" i="0" u="none" strike="noStrike" cap="none" normalizeH="0" baseline="0" smtClean="0">
                        <a:ln>
                          <a:noFill/>
                        </a:ln>
                        <a:solidFill>
                          <a:schemeClr val="tx1"/>
                        </a:solidFill>
                        <a:effectLst/>
                        <a:latin typeface="Arial" charset="0"/>
                        <a:ea typeface="DejaVu Sans"/>
                        <a:cs typeface="DejaVu Sans"/>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
                          <a:schemeClr val="bg2"/>
                        </a:buClr>
                        <a:buSzPct val="75000"/>
                        <a:buFontTx/>
                        <a:buNone/>
                        <a:tabLst/>
                      </a:pPr>
                      <a:r>
                        <a:rPr kumimoji="0" lang="ru-RU" sz="1200" b="0" i="0" u="none" strike="noStrike" cap="none" normalizeH="0" baseline="0" smtClean="0">
                          <a:ln>
                            <a:noFill/>
                          </a:ln>
                          <a:solidFill>
                            <a:schemeClr val="tx1"/>
                          </a:solidFill>
                          <a:effectLst/>
                          <a:latin typeface="Arial" charset="0"/>
                          <a:ea typeface="DejaVu Sans"/>
                          <a:cs typeface="DejaVu Sans"/>
                        </a:rPr>
                        <a:t>2 529 694</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
                          <a:schemeClr val="bg2"/>
                        </a:buClr>
                        <a:buSzPct val="75000"/>
                        <a:buFontTx/>
                        <a:buNone/>
                        <a:tabLst/>
                      </a:pPr>
                      <a:r>
                        <a:rPr kumimoji="0" lang="ru-RU" sz="1200" b="0" i="0" u="none" strike="noStrike" cap="none" normalizeH="0" baseline="0" smtClean="0">
                          <a:ln>
                            <a:noFill/>
                          </a:ln>
                          <a:solidFill>
                            <a:schemeClr val="tx1"/>
                          </a:solidFill>
                          <a:effectLst/>
                          <a:latin typeface="Arial" charset="0"/>
                          <a:ea typeface="DejaVu Sans"/>
                          <a:cs typeface="DejaVu Sans"/>
                        </a:rPr>
                        <a:t>2 285 996</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
                          <a:schemeClr val="bg2"/>
                        </a:buClr>
                        <a:buSzPct val="75000"/>
                        <a:buFontTx/>
                        <a:buNone/>
                        <a:tabLst/>
                      </a:pPr>
                      <a:r>
                        <a:rPr kumimoji="0" lang="ru-RU" sz="1200" b="0" i="0" u="none" strike="noStrike" cap="none" normalizeH="0" baseline="0" smtClean="0">
                          <a:ln>
                            <a:noFill/>
                          </a:ln>
                          <a:solidFill>
                            <a:schemeClr val="tx1"/>
                          </a:solidFill>
                          <a:effectLst/>
                          <a:latin typeface="Arial" charset="0"/>
                          <a:ea typeface="DejaVu Sans"/>
                          <a:cs typeface="DejaVu Sans"/>
                        </a:rPr>
                        <a:t>2 677 135</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04800">
                <a:tc>
                  <a:txBody>
                    <a:bodyPr/>
                    <a:lstStyle/>
                    <a:p>
                      <a:pPr marL="0" marR="0" lvl="0" indent="0" algn="l" defTabSz="914400" rtl="0" eaLnBrk="1" fontAlgn="base" latinLnBrk="0" hangingPunct="1">
                        <a:lnSpc>
                          <a:spcPct val="100000"/>
                        </a:lnSpc>
                        <a:spcBef>
                          <a:spcPct val="0"/>
                        </a:spcBef>
                        <a:spcAft>
                          <a:spcPct val="0"/>
                        </a:spcAft>
                        <a:buClr>
                          <a:schemeClr val="bg2"/>
                        </a:buClr>
                        <a:buSzPct val="75000"/>
                        <a:buFontTx/>
                        <a:buNone/>
                        <a:tabLst/>
                      </a:pPr>
                      <a:r>
                        <a:rPr kumimoji="0" lang="ru-RU" sz="1300" b="0" i="0" u="none" strike="noStrike" cap="none" normalizeH="0" baseline="0" smtClean="0">
                          <a:ln>
                            <a:noFill/>
                          </a:ln>
                          <a:solidFill>
                            <a:schemeClr val="tx1"/>
                          </a:solidFill>
                          <a:effectLst/>
                          <a:latin typeface="Arial" charset="0"/>
                          <a:ea typeface="DejaVu Sans"/>
                          <a:cs typeface="DejaVu Sans"/>
                        </a:rPr>
                        <a:t>Талдықорған қаласы</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
                          <a:schemeClr val="bg2"/>
                        </a:buClr>
                        <a:buSzPct val="75000"/>
                        <a:buFontTx/>
                        <a:buNone/>
                        <a:tabLst/>
                      </a:pPr>
                      <a:r>
                        <a:rPr kumimoji="0" lang="ru-RU" sz="1200" b="0" i="0" u="none" strike="noStrike" cap="none" normalizeH="0" baseline="0" smtClean="0">
                          <a:ln>
                            <a:noFill/>
                          </a:ln>
                          <a:solidFill>
                            <a:schemeClr val="tx1"/>
                          </a:solidFill>
                          <a:effectLst/>
                          <a:latin typeface="Arial" charset="0"/>
                          <a:ea typeface="DejaVu Sans"/>
                          <a:cs typeface="DejaVu Sans"/>
                        </a:rPr>
                        <a:t>17 634 494</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
                          <a:schemeClr val="bg2"/>
                        </a:buClr>
                        <a:buSzPct val="75000"/>
                        <a:buFontTx/>
                        <a:buNone/>
                        <a:tabLst/>
                      </a:pPr>
                      <a:r>
                        <a:rPr kumimoji="0" lang="ru-RU" sz="1200" b="0" i="0" u="none" strike="noStrike" cap="none" normalizeH="0" baseline="0" smtClean="0">
                          <a:ln>
                            <a:noFill/>
                          </a:ln>
                          <a:solidFill>
                            <a:schemeClr val="tx1"/>
                          </a:solidFill>
                          <a:effectLst/>
                          <a:latin typeface="Arial" charset="0"/>
                          <a:ea typeface="DejaVu Sans"/>
                          <a:cs typeface="DejaVu Sans"/>
                        </a:rPr>
                        <a:t>11 794 886</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
                          <a:schemeClr val="bg2"/>
                        </a:buClr>
                        <a:buSzPct val="75000"/>
                        <a:buFontTx/>
                        <a:buNone/>
                        <a:tabLst/>
                      </a:pPr>
                      <a:r>
                        <a:rPr kumimoji="0" lang="ru-RU" sz="1200" b="0" i="0" u="none" strike="noStrike" cap="none" normalizeH="0" baseline="0" smtClean="0">
                          <a:ln>
                            <a:noFill/>
                          </a:ln>
                          <a:solidFill>
                            <a:schemeClr val="tx1"/>
                          </a:solidFill>
                          <a:effectLst/>
                          <a:latin typeface="Arial" charset="0"/>
                          <a:ea typeface="DejaVu Sans"/>
                          <a:cs typeface="DejaVu Sans"/>
                        </a:rPr>
                        <a:t>11 978 859</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06388">
                <a:tc>
                  <a:txBody>
                    <a:bodyPr/>
                    <a:lstStyle/>
                    <a:p>
                      <a:pPr marL="0" marR="0" lvl="0" indent="0" algn="l" defTabSz="914400" rtl="0" eaLnBrk="1" fontAlgn="base" latinLnBrk="0" hangingPunct="1">
                        <a:lnSpc>
                          <a:spcPct val="100000"/>
                        </a:lnSpc>
                        <a:spcBef>
                          <a:spcPct val="0"/>
                        </a:spcBef>
                        <a:spcAft>
                          <a:spcPct val="0"/>
                        </a:spcAft>
                        <a:buClr>
                          <a:schemeClr val="bg2"/>
                        </a:buClr>
                        <a:buSzPct val="75000"/>
                        <a:buFontTx/>
                        <a:buNone/>
                        <a:tabLst/>
                      </a:pPr>
                      <a:r>
                        <a:rPr kumimoji="0" lang="ru-RU" sz="1300" b="0" i="0" u="none" strike="noStrike" cap="none" normalizeH="0" baseline="0" smtClean="0">
                          <a:ln>
                            <a:noFill/>
                          </a:ln>
                          <a:solidFill>
                            <a:schemeClr val="tx1"/>
                          </a:solidFill>
                          <a:effectLst/>
                          <a:latin typeface="Arial" charset="0"/>
                          <a:ea typeface="DejaVu Sans"/>
                          <a:cs typeface="DejaVu Sans"/>
                        </a:rPr>
                        <a:t>Текелі қаласы</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
                          <a:schemeClr val="bg2"/>
                        </a:buClr>
                        <a:buSzPct val="75000"/>
                        <a:buFontTx/>
                        <a:buNone/>
                        <a:tabLst/>
                      </a:pPr>
                      <a:r>
                        <a:rPr kumimoji="0" lang="ru-RU" sz="1200" b="0" i="0" u="none" strike="noStrike" cap="none" normalizeH="0" baseline="0" smtClean="0">
                          <a:ln>
                            <a:noFill/>
                          </a:ln>
                          <a:solidFill>
                            <a:schemeClr val="tx1"/>
                          </a:solidFill>
                          <a:effectLst/>
                          <a:latin typeface="Arial" charset="0"/>
                          <a:ea typeface="DejaVu Sans"/>
                          <a:cs typeface="DejaVu Sans"/>
                        </a:rPr>
                        <a:t>2 728 280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
                          <a:schemeClr val="bg2"/>
                        </a:buClr>
                        <a:buSzPct val="75000"/>
                        <a:buFontTx/>
                        <a:buNone/>
                        <a:tabLst/>
                      </a:pPr>
                      <a:r>
                        <a:rPr kumimoji="0" lang="ru-RU" sz="1200" b="0" i="0" u="none" strike="noStrike" cap="none" normalizeH="0" baseline="0" smtClean="0">
                          <a:ln>
                            <a:noFill/>
                          </a:ln>
                          <a:solidFill>
                            <a:schemeClr val="tx1"/>
                          </a:solidFill>
                          <a:effectLst/>
                          <a:latin typeface="Arial" charset="0"/>
                          <a:ea typeface="DejaVu Sans"/>
                          <a:cs typeface="DejaVu Sans"/>
                        </a:rPr>
                        <a:t>1 956 459</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
                          <a:schemeClr val="bg2"/>
                        </a:buClr>
                        <a:buSzPct val="75000"/>
                        <a:buFontTx/>
                        <a:buNone/>
                        <a:tabLst/>
                      </a:pPr>
                      <a:r>
                        <a:rPr kumimoji="0" lang="ru-RU" sz="1200" b="0" i="0" u="none" strike="noStrike" cap="none" normalizeH="0" baseline="0" smtClean="0">
                          <a:ln>
                            <a:noFill/>
                          </a:ln>
                          <a:solidFill>
                            <a:schemeClr val="tx1"/>
                          </a:solidFill>
                          <a:effectLst/>
                          <a:latin typeface="Arial" charset="0"/>
                          <a:ea typeface="DejaVu Sans"/>
                          <a:cs typeface="DejaVu Sans"/>
                        </a:rPr>
                        <a:t>1 950 537</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spd="slow"/>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6923" name="Group 59"/>
          <p:cNvGraphicFramePr>
            <a:graphicFrameLocks noGrp="1"/>
          </p:cNvGraphicFramePr>
          <p:nvPr/>
        </p:nvGraphicFramePr>
        <p:xfrm>
          <a:off x="0" y="1196975"/>
          <a:ext cx="9144000" cy="4598988"/>
        </p:xfrm>
        <a:graphic>
          <a:graphicData uri="http://schemas.openxmlformats.org/drawingml/2006/table">
            <a:tbl>
              <a:tblPr/>
              <a:tblGrid>
                <a:gridCol w="4549775"/>
                <a:gridCol w="1535113"/>
                <a:gridCol w="1533525"/>
                <a:gridCol w="1525587"/>
              </a:tblGrid>
              <a:tr h="320675">
                <a:tc rowSpan="2">
                  <a:txBody>
                    <a:bodyPr/>
                    <a:lstStyle/>
                    <a:p>
                      <a:pPr marL="90488" marR="0" lvl="0" indent="0" algn="ctr" defTabSz="914400" rtl="0" eaLnBrk="1" fontAlgn="base" latinLnBrk="0" hangingPunct="1">
                        <a:lnSpc>
                          <a:spcPct val="100000"/>
                        </a:lnSpc>
                        <a:spcBef>
                          <a:spcPts val="338"/>
                        </a:spcBef>
                        <a:spcAft>
                          <a:spcPct val="0"/>
                        </a:spcAft>
                        <a:buClr>
                          <a:schemeClr val="bg2"/>
                        </a:buClr>
                        <a:buSzPct val="75000"/>
                        <a:buFont typeface="Wingdings" pitchFamily="2" charset="2"/>
                        <a:buNone/>
                        <a:tabLst/>
                      </a:pPr>
                      <a:r>
                        <a:rPr kumimoji="0" lang="ru-RU" sz="1600" b="0" i="0" u="none" strike="noStrike" cap="none" normalizeH="0" baseline="0" smtClean="0">
                          <a:ln>
                            <a:noFill/>
                          </a:ln>
                          <a:solidFill>
                            <a:srgbClr val="FFFFFF"/>
                          </a:solidFill>
                          <a:effectLst/>
                          <a:latin typeface="Arial" charset="0"/>
                          <a:ea typeface="DejaVu Sans"/>
                          <a:cs typeface="DejaVu Sans"/>
                        </a:rPr>
                        <a:t>Көрсеткіштер</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3399FF"/>
                    </a:solidFill>
                  </a:tcPr>
                </a:tc>
                <a:tc gridSpan="3">
                  <a:txBody>
                    <a:bodyPr/>
                    <a:lstStyle/>
                    <a:p>
                      <a:pPr marL="0" marR="0" lvl="0" indent="0" algn="ctr" defTabSz="914400" rtl="0" eaLnBrk="1" fontAlgn="base" latinLnBrk="0" hangingPunct="1">
                        <a:lnSpc>
                          <a:spcPct val="100000"/>
                        </a:lnSpc>
                        <a:spcBef>
                          <a:spcPts val="813"/>
                        </a:spcBef>
                        <a:spcAft>
                          <a:spcPct val="0"/>
                        </a:spcAft>
                        <a:buClr>
                          <a:schemeClr val="bg2"/>
                        </a:buClr>
                        <a:buSzPct val="75000"/>
                        <a:buFont typeface="Wingdings" pitchFamily="2" charset="2"/>
                        <a:buNone/>
                        <a:tabLst/>
                      </a:pPr>
                      <a:r>
                        <a:rPr kumimoji="0" lang="kk-KZ" sz="1400" b="1" i="0" u="none" strike="noStrike" cap="none" normalizeH="0" baseline="0" smtClean="0">
                          <a:ln>
                            <a:noFill/>
                          </a:ln>
                          <a:solidFill>
                            <a:srgbClr val="FFFFFF"/>
                          </a:solidFill>
                          <a:effectLst/>
                          <a:latin typeface="Times New Roman" pitchFamily="18" charset="0"/>
                          <a:ea typeface="DejaVu Sans"/>
                          <a:cs typeface="DejaVu Sans"/>
                        </a:rPr>
                        <a:t>Жоспарлы кезең</a:t>
                      </a:r>
                      <a:endParaRPr kumimoji="0" lang="ru-RU" sz="1400" b="1" i="0" u="none" strike="noStrike" cap="none" normalizeH="0" baseline="0" smtClean="0">
                        <a:ln>
                          <a:noFill/>
                        </a:ln>
                        <a:solidFill>
                          <a:srgbClr val="FFFFFF"/>
                        </a:solidFill>
                        <a:effectLst/>
                        <a:latin typeface="Times New Roman" pitchFamily="18" charset="0"/>
                        <a:ea typeface="DejaVu Sans"/>
                        <a:cs typeface="DejaVu Sans"/>
                      </a:endParaRPr>
                    </a:p>
                  </a:txBody>
                  <a:tcPr horzOverflow="overflow">
                    <a:lnL w="12700" cap="flat" cmpd="sng" algn="ctr">
                      <a:solidFill>
                        <a:srgbClr val="FFFFFF"/>
                      </a:solidFill>
                      <a:prstDash val="solid"/>
                      <a:round/>
                      <a:headEnd type="none" w="med" len="med"/>
                      <a:tailEnd type="none" w="med" len="med"/>
                    </a:lnL>
                    <a:lnR w="12240" cap="flat" cmpd="sng" algn="ctr">
                      <a:solidFill>
                        <a:srgbClr val="FFFFFF"/>
                      </a:solidFill>
                      <a:prstDash val="solid"/>
                      <a:round/>
                      <a:headEnd type="none" w="med" len="med"/>
                      <a:tailEnd type="none" w="med" len="med"/>
                    </a:lnR>
                    <a:lnT w="12240" cap="flat" cmpd="sng" algn="ctr">
                      <a:solidFill>
                        <a:srgbClr val="FFFFFF"/>
                      </a:solidFill>
                      <a:prstDash val="solid"/>
                      <a:round/>
                      <a:headEnd type="none" w="med" len="med"/>
                      <a:tailEnd type="none" w="med" len="med"/>
                    </a:lnT>
                    <a:lnB w="12240" cap="flat" cmpd="sng" algn="ctr">
                      <a:solidFill>
                        <a:srgbClr val="FFFFFF"/>
                      </a:solidFill>
                      <a:prstDash val="solid"/>
                      <a:round/>
                      <a:headEnd type="none" w="med" len="med"/>
                      <a:tailEnd type="none" w="med" len="med"/>
                    </a:lnB>
                    <a:lnTlToBr>
                      <a:noFill/>
                    </a:lnTlToBr>
                    <a:lnBlToTr>
                      <a:noFill/>
                    </a:lnBlToTr>
                    <a:solidFill>
                      <a:srgbClr val="3399FF"/>
                    </a:solidFill>
                  </a:tcPr>
                </a:tc>
                <a:tc hMerge="1">
                  <a:txBody>
                    <a:bodyPr/>
                    <a:lstStyle/>
                    <a:p>
                      <a:endParaRPr lang="ru-RU"/>
                    </a:p>
                  </a:txBody>
                  <a:tcPr/>
                </a:tc>
                <a:tc hMerge="1">
                  <a:txBody>
                    <a:bodyPr/>
                    <a:lstStyle/>
                    <a:p>
                      <a:endParaRPr lang="ru-RU"/>
                    </a:p>
                  </a:txBody>
                  <a:tcPr/>
                </a:tc>
              </a:tr>
              <a:tr h="320675">
                <a:tc vMerge="1">
                  <a:txBody>
                    <a:bodyPr/>
                    <a:lstStyle/>
                    <a:p>
                      <a:endParaRPr lang="ru-RU"/>
                    </a:p>
                  </a:txBody>
                  <a:tcPr/>
                </a:tc>
                <a:tc>
                  <a:txBody>
                    <a:bodyPr/>
                    <a:lstStyle/>
                    <a:p>
                      <a:pPr marL="0" marR="0" lvl="0" indent="0" algn="ctr" defTabSz="914400" rtl="0" eaLnBrk="1" fontAlgn="base" latinLnBrk="0" hangingPunct="1">
                        <a:lnSpc>
                          <a:spcPct val="100000"/>
                        </a:lnSpc>
                        <a:spcBef>
                          <a:spcPts val="813"/>
                        </a:spcBef>
                        <a:spcAft>
                          <a:spcPct val="0"/>
                        </a:spcAft>
                        <a:buClr>
                          <a:schemeClr val="bg2"/>
                        </a:buClr>
                        <a:buSzPct val="75000"/>
                        <a:buFont typeface="Wingdings" pitchFamily="2" charset="2"/>
                        <a:buNone/>
                        <a:tabLst/>
                      </a:pPr>
                      <a:r>
                        <a:rPr kumimoji="0" lang="ru-RU" sz="1600" b="1" i="0" u="none" strike="noStrike" cap="none" normalizeH="0" baseline="0" smtClean="0">
                          <a:ln>
                            <a:noFill/>
                          </a:ln>
                          <a:solidFill>
                            <a:srgbClr val="FFFFFF"/>
                          </a:solidFill>
                          <a:effectLst/>
                          <a:latin typeface="Times New Roman" pitchFamily="18" charset="0"/>
                          <a:ea typeface="DejaVu Sans"/>
                          <a:cs typeface="DejaVu Sans"/>
                        </a:rPr>
                        <a:t>2021 жыл</a:t>
                      </a:r>
                    </a:p>
                  </a:txBody>
                  <a:tcPr horzOverflow="overflow">
                    <a:lnL w="12700" cap="flat" cmpd="sng" algn="ctr">
                      <a:solidFill>
                        <a:srgbClr val="FFFFFF"/>
                      </a:solidFill>
                      <a:prstDash val="solid"/>
                      <a:round/>
                      <a:headEnd type="none" w="med" len="med"/>
                      <a:tailEnd type="none" w="med" len="med"/>
                    </a:lnL>
                    <a:lnR w="12240" cap="flat" cmpd="sng" algn="ctr">
                      <a:solidFill>
                        <a:srgbClr val="FFFFFF"/>
                      </a:solidFill>
                      <a:prstDash val="solid"/>
                      <a:round/>
                      <a:headEnd type="none" w="med" len="med"/>
                      <a:tailEnd type="none" w="med" len="med"/>
                    </a:lnR>
                    <a:lnT w="12240" cap="flat" cmpd="sng" algn="ctr">
                      <a:solidFill>
                        <a:srgbClr val="FFFFFF"/>
                      </a:solidFill>
                      <a:prstDash val="solid"/>
                      <a:round/>
                      <a:headEnd type="none" w="med" len="med"/>
                      <a:tailEnd type="none" w="med" len="med"/>
                    </a:lnT>
                    <a:lnB w="12240" cap="flat" cmpd="sng" algn="ctr">
                      <a:solidFill>
                        <a:srgbClr val="FFFFFF"/>
                      </a:solidFill>
                      <a:prstDash val="solid"/>
                      <a:round/>
                      <a:headEnd type="none" w="med" len="med"/>
                      <a:tailEnd type="none" w="med" len="med"/>
                    </a:lnB>
                    <a:lnTlToBr>
                      <a:noFill/>
                    </a:lnTlToBr>
                    <a:lnBlToTr>
                      <a:noFill/>
                    </a:lnBlToTr>
                    <a:solidFill>
                      <a:srgbClr val="3399FF"/>
                    </a:solidFill>
                  </a:tcPr>
                </a:tc>
                <a:tc>
                  <a:txBody>
                    <a:bodyPr/>
                    <a:lstStyle/>
                    <a:p>
                      <a:pPr marL="0" marR="0" lvl="0" indent="0" algn="ctr" defTabSz="914400" rtl="0" eaLnBrk="1" fontAlgn="base" latinLnBrk="0" hangingPunct="1">
                        <a:lnSpc>
                          <a:spcPct val="100000"/>
                        </a:lnSpc>
                        <a:spcBef>
                          <a:spcPts val="813"/>
                        </a:spcBef>
                        <a:spcAft>
                          <a:spcPct val="0"/>
                        </a:spcAft>
                        <a:buClr>
                          <a:schemeClr val="bg2"/>
                        </a:buClr>
                        <a:buSzPct val="75000"/>
                        <a:buFont typeface="Wingdings" pitchFamily="2" charset="2"/>
                        <a:buNone/>
                        <a:tabLst/>
                      </a:pPr>
                      <a:r>
                        <a:rPr kumimoji="0" lang="ru-RU" sz="1600" b="1" i="0" u="none" strike="noStrike" cap="none" normalizeH="0" baseline="0" smtClean="0">
                          <a:ln>
                            <a:noFill/>
                          </a:ln>
                          <a:solidFill>
                            <a:srgbClr val="FFFFFF"/>
                          </a:solidFill>
                          <a:effectLst/>
                          <a:latin typeface="Times New Roman" pitchFamily="18" charset="0"/>
                          <a:ea typeface="DejaVu Sans"/>
                          <a:cs typeface="DejaVu Sans"/>
                        </a:rPr>
                        <a:t>2022 жыл</a:t>
                      </a:r>
                    </a:p>
                  </a:txBody>
                  <a:tcPr horzOverflow="overflow">
                    <a:lnL w="12240" cap="flat" cmpd="sng" algn="ctr">
                      <a:solidFill>
                        <a:srgbClr val="FFFFFF"/>
                      </a:solidFill>
                      <a:prstDash val="solid"/>
                      <a:round/>
                      <a:headEnd type="none" w="med" len="med"/>
                      <a:tailEnd type="none" w="med" len="med"/>
                    </a:lnL>
                    <a:lnR w="12240" cap="flat" cmpd="sng" algn="ctr">
                      <a:solidFill>
                        <a:srgbClr val="FFFFFF"/>
                      </a:solidFill>
                      <a:prstDash val="solid"/>
                      <a:round/>
                      <a:headEnd type="none" w="med" len="med"/>
                      <a:tailEnd type="none" w="med" len="med"/>
                    </a:lnR>
                    <a:lnT w="12240" cap="flat" cmpd="sng" algn="ctr">
                      <a:solidFill>
                        <a:srgbClr val="FFFFFF"/>
                      </a:solidFill>
                      <a:prstDash val="solid"/>
                      <a:round/>
                      <a:headEnd type="none" w="med" len="med"/>
                      <a:tailEnd type="none" w="med" len="med"/>
                    </a:lnT>
                    <a:lnB w="12240" cap="flat" cmpd="sng" algn="ctr">
                      <a:solidFill>
                        <a:srgbClr val="FFFFFF"/>
                      </a:solidFill>
                      <a:prstDash val="solid"/>
                      <a:round/>
                      <a:headEnd type="none" w="med" len="med"/>
                      <a:tailEnd type="none" w="med" len="med"/>
                    </a:lnB>
                    <a:lnTlToBr>
                      <a:noFill/>
                    </a:lnTlToBr>
                    <a:lnBlToTr>
                      <a:noFill/>
                    </a:lnBlToTr>
                    <a:solidFill>
                      <a:srgbClr val="3399FF"/>
                    </a:solidFill>
                  </a:tcPr>
                </a:tc>
                <a:tc>
                  <a:txBody>
                    <a:bodyPr/>
                    <a:lstStyle/>
                    <a:p>
                      <a:pPr marL="0" marR="0" lvl="0" indent="0" algn="ctr" defTabSz="914400" rtl="0" eaLnBrk="1" fontAlgn="base" latinLnBrk="0" hangingPunct="1">
                        <a:lnSpc>
                          <a:spcPct val="100000"/>
                        </a:lnSpc>
                        <a:spcBef>
                          <a:spcPts val="813"/>
                        </a:spcBef>
                        <a:spcAft>
                          <a:spcPct val="0"/>
                        </a:spcAft>
                        <a:buClr>
                          <a:schemeClr val="bg2"/>
                        </a:buClr>
                        <a:buSzPct val="75000"/>
                        <a:buFont typeface="Wingdings" pitchFamily="2" charset="2"/>
                        <a:buNone/>
                        <a:tabLst/>
                      </a:pPr>
                      <a:r>
                        <a:rPr kumimoji="0" lang="ru-RU" sz="1600" b="1" i="0" u="none" strike="noStrike" cap="none" normalizeH="0" baseline="0" smtClean="0">
                          <a:ln>
                            <a:noFill/>
                          </a:ln>
                          <a:solidFill>
                            <a:srgbClr val="FFFFFF"/>
                          </a:solidFill>
                          <a:effectLst/>
                          <a:latin typeface="Times New Roman" pitchFamily="18" charset="0"/>
                          <a:ea typeface="DejaVu Sans"/>
                          <a:cs typeface="DejaVu Sans"/>
                        </a:rPr>
                        <a:t>2023 жыл</a:t>
                      </a:r>
                    </a:p>
                  </a:txBody>
                  <a:tcPr horzOverflow="overflow">
                    <a:lnL w="12240" cap="flat" cmpd="sng" algn="ctr">
                      <a:solidFill>
                        <a:srgbClr val="FFFFFF"/>
                      </a:solidFill>
                      <a:prstDash val="solid"/>
                      <a:round/>
                      <a:headEnd type="none" w="med" len="med"/>
                      <a:tailEnd type="none" w="med" len="med"/>
                    </a:lnL>
                    <a:lnR w="12240" cap="flat" cmpd="sng" algn="ctr">
                      <a:solidFill>
                        <a:srgbClr val="FFFFFF"/>
                      </a:solidFill>
                      <a:prstDash val="solid"/>
                      <a:round/>
                      <a:headEnd type="none" w="med" len="med"/>
                      <a:tailEnd type="none" w="med" len="med"/>
                    </a:lnR>
                    <a:lnT w="12240" cap="flat" cmpd="sng" algn="ctr">
                      <a:solidFill>
                        <a:srgbClr val="FFFFFF"/>
                      </a:solidFill>
                      <a:prstDash val="solid"/>
                      <a:round/>
                      <a:headEnd type="none" w="med" len="med"/>
                      <a:tailEnd type="none" w="med" len="med"/>
                    </a:lnT>
                    <a:lnB w="12240" cap="flat" cmpd="sng" algn="ctr">
                      <a:solidFill>
                        <a:srgbClr val="FFFFFF"/>
                      </a:solidFill>
                      <a:prstDash val="solid"/>
                      <a:round/>
                      <a:headEnd type="none" w="med" len="med"/>
                      <a:tailEnd type="none" w="med" len="med"/>
                    </a:lnB>
                    <a:lnTlToBr>
                      <a:noFill/>
                    </a:lnTlToBr>
                    <a:lnBlToTr>
                      <a:noFill/>
                    </a:lnBlToTr>
                    <a:solidFill>
                      <a:srgbClr val="3399FF"/>
                    </a:solidFill>
                  </a:tcPr>
                </a:tc>
              </a:tr>
              <a:tr h="280988">
                <a:tc gridSpan="4">
                  <a:txBody>
                    <a:bodyPr/>
                    <a:lstStyle/>
                    <a:p>
                      <a:pPr marL="90488" marR="0" lvl="0" indent="0" algn="l" defTabSz="914400" rtl="0" eaLnBrk="1" fontAlgn="base" latinLnBrk="0" hangingPunct="1">
                        <a:lnSpc>
                          <a:spcPct val="100000"/>
                        </a:lnSpc>
                        <a:spcBef>
                          <a:spcPts val="338"/>
                        </a:spcBef>
                        <a:spcAft>
                          <a:spcPct val="0"/>
                        </a:spcAft>
                        <a:buClr>
                          <a:schemeClr val="bg2"/>
                        </a:buClr>
                        <a:buSzPct val="75000"/>
                        <a:buFont typeface="Wingdings" pitchFamily="2" charset="2"/>
                        <a:buNone/>
                        <a:tabLst/>
                      </a:pPr>
                      <a:r>
                        <a:rPr kumimoji="0" lang="ru-RU" sz="1600" b="0" i="0" u="none" strike="noStrike" cap="none" normalizeH="0" baseline="0" smtClean="0">
                          <a:ln>
                            <a:noFill/>
                          </a:ln>
                          <a:solidFill>
                            <a:srgbClr val="FFFFFF"/>
                          </a:solidFill>
                          <a:effectLst/>
                          <a:latin typeface="Arial" charset="0"/>
                          <a:ea typeface="DejaVu Sans"/>
                          <a:cs typeface="DejaVu Sans"/>
                        </a:rPr>
                        <a:t>Бюджеттік бағдарлама бойынша шығыстар, барлығы                 </a:t>
                      </a:r>
                      <a:r>
                        <a:rPr kumimoji="0" lang="ru-RU" sz="1400" b="1" i="0" u="none" strike="noStrike" cap="none" normalizeH="0" baseline="0" smtClean="0">
                          <a:ln>
                            <a:noFill/>
                          </a:ln>
                          <a:solidFill>
                            <a:srgbClr val="FFFFFF"/>
                          </a:solidFill>
                          <a:effectLst/>
                          <a:latin typeface="Arial" charset="0"/>
                          <a:ea typeface="DejaVu Sans"/>
                          <a:cs typeface="DejaVu Sans"/>
                        </a:rPr>
                        <a:t>(мың теңге)</a:t>
                      </a:r>
                      <a:endParaRPr kumimoji="0" lang="ru-RU" sz="1400" b="1" i="0" u="none" strike="noStrike" cap="none" normalizeH="0" baseline="0" smtClean="0">
                        <a:ln>
                          <a:noFill/>
                        </a:ln>
                        <a:solidFill>
                          <a:schemeClr val="tx1"/>
                        </a:solidFill>
                        <a:effectLst/>
                        <a:latin typeface="Arial" charset="0"/>
                        <a:ea typeface="DejaVu Sans"/>
                        <a:cs typeface="DejaVu Sans"/>
                      </a:endParaRPr>
                    </a:p>
                  </a:txBody>
                  <a:tcPr horzOverflow="overflow">
                    <a:lnL w="12240" cap="flat" cmpd="sng" algn="ctr">
                      <a:solidFill>
                        <a:srgbClr val="FFFFFF"/>
                      </a:solidFill>
                      <a:prstDash val="solid"/>
                      <a:round/>
                      <a:headEnd type="none" w="med" len="med"/>
                      <a:tailEnd type="none" w="med" len="med"/>
                    </a:lnL>
                    <a:lnR w="1224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240" cap="flat" cmpd="sng" algn="ctr">
                      <a:solidFill>
                        <a:srgbClr val="FFFFFF"/>
                      </a:solidFill>
                      <a:prstDash val="solid"/>
                      <a:round/>
                      <a:headEnd type="none" w="med" len="med"/>
                      <a:tailEnd type="none" w="med" len="med"/>
                    </a:lnB>
                    <a:lnTlToBr>
                      <a:noFill/>
                    </a:lnTlToBr>
                    <a:lnBlToTr>
                      <a:noFill/>
                    </a:lnBlToTr>
                    <a:solidFill>
                      <a:srgbClr val="3399FF"/>
                    </a:solidFill>
                  </a:tcPr>
                </a:tc>
                <a:tc hMerge="1">
                  <a:txBody>
                    <a:bodyPr/>
                    <a:lstStyle/>
                    <a:p>
                      <a:endParaRPr lang="ru-RU"/>
                    </a:p>
                  </a:txBody>
                  <a:tcPr/>
                </a:tc>
                <a:tc hMerge="1">
                  <a:txBody>
                    <a:bodyPr/>
                    <a:lstStyle/>
                    <a:p>
                      <a:endParaRPr lang="ru-RU"/>
                    </a:p>
                  </a:txBody>
                  <a:tcPr/>
                </a:tc>
                <a:tc hMerge="1">
                  <a:txBody>
                    <a:bodyPr/>
                    <a:lstStyle/>
                    <a:p>
                      <a:endParaRPr lang="ru-RU"/>
                    </a:p>
                  </a:txBody>
                  <a:tcPr/>
                </a:tc>
              </a:tr>
              <a:tr h="665163">
                <a:tc>
                  <a:txBody>
                    <a:bodyPr/>
                    <a:lstStyle/>
                    <a:p>
                      <a:pPr marL="0" marR="0" lvl="0" indent="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kk-KZ" sz="1500" b="0" i="1" u="none" strike="noStrike" cap="none" normalizeH="0" baseline="0" smtClean="0">
                          <a:ln>
                            <a:noFill/>
                          </a:ln>
                          <a:solidFill>
                            <a:schemeClr val="tx1"/>
                          </a:solidFill>
                          <a:effectLst/>
                          <a:latin typeface="Arial" charset="0"/>
                          <a:cs typeface="Arial" charset="0"/>
                        </a:rPr>
                        <a:t>Жергілікті атқарушы органның ішкі қарыздары бойынша  борышын өтеу</a:t>
                      </a:r>
                      <a:r>
                        <a:rPr kumimoji="0" lang="ru-RU" sz="1500" b="0" i="1" u="none" strike="noStrike" cap="none" normalizeH="0" baseline="0" smtClean="0">
                          <a:ln>
                            <a:noFill/>
                          </a:ln>
                          <a:solidFill>
                            <a:schemeClr val="tx1"/>
                          </a:solidFill>
                          <a:effectLst/>
                          <a:latin typeface="Arial" charset="0"/>
                          <a:cs typeface="Arial" charset="0"/>
                        </a:rPr>
                        <a:t> </a:t>
                      </a:r>
                    </a:p>
                  </a:txBody>
                  <a:tcPr horzOverflow="overflow">
                    <a:lnL w="12240" cap="flat" cmpd="sng" algn="ctr">
                      <a:solidFill>
                        <a:srgbClr val="FFFFFF"/>
                      </a:solidFill>
                      <a:prstDash val="solid"/>
                      <a:round/>
                      <a:headEnd type="none" w="med" len="med"/>
                      <a:tailEnd type="none" w="med" len="med"/>
                    </a:lnL>
                    <a:lnR w="12240" cap="flat" cmpd="sng" algn="ctr">
                      <a:solidFill>
                        <a:srgbClr val="FFFFFF"/>
                      </a:solidFill>
                      <a:prstDash val="solid"/>
                      <a:round/>
                      <a:headEnd type="none" w="med" len="med"/>
                      <a:tailEnd type="none" w="med" len="med"/>
                    </a:lnR>
                    <a:lnT w="12240" cap="flat" cmpd="sng" algn="ctr">
                      <a:solidFill>
                        <a:srgbClr val="FFFFFF"/>
                      </a:solidFill>
                      <a:prstDash val="solid"/>
                      <a:round/>
                      <a:headEnd type="none" w="med" len="med"/>
                      <a:tailEnd type="none" w="med" len="med"/>
                    </a:lnT>
                    <a:lnB w="12240" cap="flat" cmpd="sng" algn="ctr">
                      <a:solidFill>
                        <a:srgbClr val="FFFFFF"/>
                      </a:solidFill>
                      <a:prstDash val="solid"/>
                      <a:round/>
                      <a:headEnd type="none" w="med" len="med"/>
                      <a:tailEnd type="none" w="med" len="med"/>
                    </a:lnB>
                    <a:lnTlToBr>
                      <a:noFill/>
                    </a:lnTlToBr>
                    <a:lnBlToTr>
                      <a:noFill/>
                    </a:lnBlToTr>
                    <a:solidFill>
                      <a:srgbClr val="CDE5FE"/>
                    </a:soli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kk-KZ" sz="1600" b="0" i="1" u="none" strike="noStrike" cap="none" normalizeH="0" baseline="0" smtClean="0">
                        <a:ln>
                          <a:noFill/>
                        </a:ln>
                        <a:solidFill>
                          <a:srgbClr val="000000"/>
                        </a:solidFill>
                        <a:effectLst/>
                        <a:latin typeface="Arial" charset="0"/>
                        <a:ea typeface="DejaVu Sans"/>
                        <a:cs typeface="Times New Roman" pitchFamily="18" charset="0"/>
                      </a:endParaRPr>
                    </a:p>
                    <a:p>
                      <a:pPr marL="0" marR="0" lvl="0" indent="0" algn="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kk-KZ" sz="1600" b="0" i="1" u="none" strike="noStrike" cap="none" normalizeH="0" baseline="0" smtClean="0">
                          <a:ln>
                            <a:noFill/>
                          </a:ln>
                          <a:solidFill>
                            <a:srgbClr val="000000"/>
                          </a:solidFill>
                          <a:effectLst/>
                          <a:latin typeface="Arial" charset="0"/>
                          <a:ea typeface="DejaVu Sans"/>
                          <a:cs typeface="Times New Roman" pitchFamily="18" charset="0"/>
                        </a:rPr>
                        <a:t>2 805 006,0</a:t>
                      </a:r>
                      <a:endParaRPr kumimoji="0" lang="ru-RU" sz="1600" b="0" i="1" u="none" strike="noStrike" cap="none" normalizeH="0" baseline="0" smtClean="0">
                        <a:ln>
                          <a:noFill/>
                        </a:ln>
                        <a:solidFill>
                          <a:srgbClr val="000000"/>
                        </a:solidFill>
                        <a:effectLst/>
                        <a:latin typeface="Arial" charset="0"/>
                        <a:ea typeface="DejaVu Sans"/>
                        <a:cs typeface="Times New Roman" pitchFamily="18" charset="0"/>
                      </a:endParaRPr>
                    </a:p>
                  </a:txBody>
                  <a:tcPr horzOverflow="overflow">
                    <a:lnL w="12240" cap="flat" cmpd="sng" algn="ctr">
                      <a:solidFill>
                        <a:srgbClr val="FFFFFF"/>
                      </a:solidFill>
                      <a:prstDash val="solid"/>
                      <a:round/>
                      <a:headEnd type="none" w="med" len="med"/>
                      <a:tailEnd type="none" w="med" len="med"/>
                    </a:lnL>
                    <a:lnR w="12240" cap="flat" cmpd="sng" algn="ctr">
                      <a:solidFill>
                        <a:srgbClr val="FFFFFF"/>
                      </a:solidFill>
                      <a:prstDash val="solid"/>
                      <a:round/>
                      <a:headEnd type="none" w="med" len="med"/>
                      <a:tailEnd type="none" w="med" len="med"/>
                    </a:lnR>
                    <a:lnT w="12240" cap="flat" cmpd="sng" algn="ctr">
                      <a:solidFill>
                        <a:srgbClr val="FFFFFF"/>
                      </a:solidFill>
                      <a:prstDash val="solid"/>
                      <a:round/>
                      <a:headEnd type="none" w="med" len="med"/>
                      <a:tailEnd type="none" w="med" len="med"/>
                    </a:lnT>
                    <a:lnB w="12240" cap="flat" cmpd="sng" algn="ctr">
                      <a:solidFill>
                        <a:srgbClr val="FFFFFF"/>
                      </a:solidFill>
                      <a:prstDash val="solid"/>
                      <a:round/>
                      <a:headEnd type="none" w="med" len="med"/>
                      <a:tailEnd type="none" w="med" len="med"/>
                    </a:lnB>
                    <a:lnTlToBr>
                      <a:noFill/>
                    </a:lnTlToBr>
                    <a:lnBlToTr>
                      <a:noFill/>
                    </a:lnBlToTr>
                    <a:solidFill>
                      <a:srgbClr val="CDE5FE"/>
                    </a:solidFill>
                  </a:tcPr>
                </a:tc>
                <a:tc>
                  <a:txBody>
                    <a:bodyPr/>
                    <a:lstStyle/>
                    <a:p>
                      <a:pPr marL="0" marR="0" lvl="0" indent="0" algn="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kk-KZ" sz="1600" b="0" i="1" u="none" strike="noStrike" cap="none" normalizeH="0" baseline="0" smtClean="0">
                        <a:ln>
                          <a:noFill/>
                        </a:ln>
                        <a:solidFill>
                          <a:srgbClr val="000000"/>
                        </a:solidFill>
                        <a:effectLst/>
                        <a:latin typeface="Arial" charset="0"/>
                        <a:ea typeface="DejaVu Sans"/>
                        <a:cs typeface="Times New Roman" pitchFamily="18" charset="0"/>
                      </a:endParaRPr>
                    </a:p>
                    <a:p>
                      <a:pPr marL="0" marR="0" lvl="0" indent="0" algn="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kk-KZ" sz="1600" b="0" i="1" u="none" strike="noStrike" cap="none" normalizeH="0" baseline="0" smtClean="0">
                          <a:ln>
                            <a:noFill/>
                          </a:ln>
                          <a:solidFill>
                            <a:srgbClr val="000000"/>
                          </a:solidFill>
                          <a:effectLst/>
                          <a:latin typeface="Arial" charset="0"/>
                          <a:ea typeface="DejaVu Sans"/>
                          <a:cs typeface="Times New Roman" pitchFamily="18" charset="0"/>
                        </a:rPr>
                        <a:t>0,0</a:t>
                      </a:r>
                      <a:endParaRPr kumimoji="0" lang="ru-RU" sz="1600" b="0" i="1" u="none" strike="noStrike" cap="none" normalizeH="0" baseline="0" smtClean="0">
                        <a:ln>
                          <a:noFill/>
                        </a:ln>
                        <a:solidFill>
                          <a:srgbClr val="000000"/>
                        </a:solidFill>
                        <a:effectLst/>
                        <a:latin typeface="Arial" charset="0"/>
                        <a:ea typeface="DejaVu Sans"/>
                        <a:cs typeface="Times New Roman" pitchFamily="18" charset="0"/>
                      </a:endParaRPr>
                    </a:p>
                  </a:txBody>
                  <a:tcPr horzOverflow="overflow">
                    <a:lnL w="12240" cap="flat" cmpd="sng" algn="ctr">
                      <a:solidFill>
                        <a:srgbClr val="FFFFFF"/>
                      </a:solidFill>
                      <a:prstDash val="solid"/>
                      <a:round/>
                      <a:headEnd type="none" w="med" len="med"/>
                      <a:tailEnd type="none" w="med" len="med"/>
                    </a:lnL>
                    <a:lnR w="12240" cap="flat" cmpd="sng" algn="ctr">
                      <a:solidFill>
                        <a:srgbClr val="FFFFFF"/>
                      </a:solidFill>
                      <a:prstDash val="solid"/>
                      <a:round/>
                      <a:headEnd type="none" w="med" len="med"/>
                      <a:tailEnd type="none" w="med" len="med"/>
                    </a:lnR>
                    <a:lnT w="12240" cap="flat" cmpd="sng" algn="ctr">
                      <a:solidFill>
                        <a:srgbClr val="FFFFFF"/>
                      </a:solidFill>
                      <a:prstDash val="solid"/>
                      <a:round/>
                      <a:headEnd type="none" w="med" len="med"/>
                      <a:tailEnd type="none" w="med" len="med"/>
                    </a:lnT>
                    <a:lnB w="12240" cap="flat" cmpd="sng" algn="ctr">
                      <a:solidFill>
                        <a:srgbClr val="FFFFFF"/>
                      </a:solidFill>
                      <a:prstDash val="solid"/>
                      <a:round/>
                      <a:headEnd type="none" w="med" len="med"/>
                      <a:tailEnd type="none" w="med" len="med"/>
                    </a:lnB>
                    <a:lnTlToBr>
                      <a:noFill/>
                    </a:lnTlToBr>
                    <a:lnBlToTr>
                      <a:noFill/>
                    </a:lnBlToTr>
                    <a:solidFill>
                      <a:srgbClr val="CDE5FE"/>
                    </a:solidFill>
                  </a:tcPr>
                </a:tc>
                <a:tc>
                  <a:txBody>
                    <a:bodyPr/>
                    <a:lstStyle/>
                    <a:p>
                      <a:pPr marL="0" marR="0" lvl="0" indent="0" algn="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kk-KZ" sz="1600" b="0" i="1" u="none" strike="noStrike" cap="none" normalizeH="0" baseline="0" smtClean="0">
                        <a:ln>
                          <a:noFill/>
                        </a:ln>
                        <a:solidFill>
                          <a:srgbClr val="000000"/>
                        </a:solidFill>
                        <a:effectLst/>
                        <a:latin typeface="Arial" charset="0"/>
                        <a:ea typeface="DejaVu Sans"/>
                        <a:cs typeface="Times New Roman" pitchFamily="18" charset="0"/>
                      </a:endParaRPr>
                    </a:p>
                    <a:p>
                      <a:pPr marL="0" marR="0" lvl="0" indent="0" algn="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kk-KZ" sz="1600" b="0" i="1" u="none" strike="noStrike" cap="none" normalizeH="0" baseline="0" smtClean="0">
                          <a:ln>
                            <a:noFill/>
                          </a:ln>
                          <a:solidFill>
                            <a:srgbClr val="000000"/>
                          </a:solidFill>
                          <a:effectLst/>
                          <a:latin typeface="Arial" charset="0"/>
                          <a:ea typeface="DejaVu Sans"/>
                          <a:cs typeface="Times New Roman" pitchFamily="18" charset="0"/>
                        </a:rPr>
                        <a:t>0,0</a:t>
                      </a:r>
                      <a:endParaRPr kumimoji="0" lang="ru-RU" sz="1600" b="0" i="1" u="none" strike="noStrike" cap="none" normalizeH="0" baseline="0" smtClean="0">
                        <a:ln>
                          <a:noFill/>
                        </a:ln>
                        <a:solidFill>
                          <a:srgbClr val="000000"/>
                        </a:solidFill>
                        <a:effectLst/>
                        <a:latin typeface="Arial" charset="0"/>
                        <a:ea typeface="DejaVu Sans"/>
                        <a:cs typeface="Times New Roman" pitchFamily="18" charset="0"/>
                      </a:endParaRPr>
                    </a:p>
                  </a:txBody>
                  <a:tcPr horzOverflow="overflow">
                    <a:lnL w="12240" cap="flat" cmpd="sng" algn="ctr">
                      <a:solidFill>
                        <a:srgbClr val="FFFFFF"/>
                      </a:solidFill>
                      <a:prstDash val="solid"/>
                      <a:round/>
                      <a:headEnd type="none" w="med" len="med"/>
                      <a:tailEnd type="none" w="med" len="med"/>
                    </a:lnL>
                    <a:lnR w="12240" cap="flat" cmpd="sng" algn="ctr">
                      <a:solidFill>
                        <a:srgbClr val="FFFFFF"/>
                      </a:solidFill>
                      <a:prstDash val="solid"/>
                      <a:round/>
                      <a:headEnd type="none" w="med" len="med"/>
                      <a:tailEnd type="none" w="med" len="med"/>
                    </a:lnR>
                    <a:lnT w="12240" cap="flat" cmpd="sng" algn="ctr">
                      <a:solidFill>
                        <a:srgbClr val="FFFFFF"/>
                      </a:solidFill>
                      <a:prstDash val="solid"/>
                      <a:round/>
                      <a:headEnd type="none" w="med" len="med"/>
                      <a:tailEnd type="none" w="med" len="med"/>
                    </a:lnT>
                    <a:lnB w="12240" cap="flat" cmpd="sng" algn="ctr">
                      <a:solidFill>
                        <a:srgbClr val="FFFFFF"/>
                      </a:solidFill>
                      <a:prstDash val="solid"/>
                      <a:round/>
                      <a:headEnd type="none" w="med" len="med"/>
                      <a:tailEnd type="none" w="med" len="med"/>
                    </a:lnB>
                    <a:lnTlToBr>
                      <a:noFill/>
                    </a:lnTlToBr>
                    <a:lnBlToTr>
                      <a:noFill/>
                    </a:lnBlToTr>
                    <a:solidFill>
                      <a:srgbClr val="CDE5FE"/>
                    </a:solidFill>
                  </a:tcPr>
                </a:tc>
              </a:tr>
              <a:tr h="361950">
                <a:tc gridSpan="4">
                  <a:txBody>
                    <a:bodyPr/>
                    <a:lstStyle/>
                    <a:p>
                      <a:pPr marL="0" marR="0" lvl="0" indent="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ru-RU" sz="1800" b="0" i="0" u="none" strike="noStrike" cap="none" normalizeH="0" baseline="0" smtClean="0">
                          <a:ln>
                            <a:noFill/>
                          </a:ln>
                          <a:solidFill>
                            <a:schemeClr val="tx1"/>
                          </a:solidFill>
                          <a:effectLst/>
                          <a:latin typeface="Arial" charset="0"/>
                          <a:ea typeface="DejaVu Sans"/>
                          <a:cs typeface="DejaVu Sans"/>
                        </a:rPr>
                        <a:t> </a:t>
                      </a:r>
                      <a:r>
                        <a:rPr kumimoji="0" lang="ru-RU" sz="1600" b="0" i="0" u="none" strike="noStrike" cap="none" normalizeH="0" baseline="0" smtClean="0">
                          <a:ln>
                            <a:noFill/>
                          </a:ln>
                          <a:solidFill>
                            <a:srgbClr val="FFFFFF"/>
                          </a:solidFill>
                          <a:effectLst/>
                          <a:latin typeface="Arial" charset="0"/>
                          <a:ea typeface="DejaVu Sans"/>
                          <a:cs typeface="DejaVu Sans"/>
                        </a:rPr>
                        <a:t>Тікелей нәтиже көрсеткіштері</a:t>
                      </a:r>
                      <a:r>
                        <a:rPr kumimoji="0" lang="ru-RU" sz="1800" b="0" i="0" u="none" strike="noStrike" cap="none" normalizeH="0" baseline="0" smtClean="0">
                          <a:ln>
                            <a:noFill/>
                          </a:ln>
                          <a:solidFill>
                            <a:srgbClr val="FFFFFF"/>
                          </a:solidFill>
                          <a:effectLst/>
                          <a:latin typeface="Arial" charset="0"/>
                          <a:ea typeface="DejaVu Sans"/>
                          <a:cs typeface="DejaVu Sans"/>
                        </a:rPr>
                        <a:t>                                          </a:t>
                      </a:r>
                      <a:r>
                        <a:rPr kumimoji="0" lang="ru-RU" sz="1400" b="1" i="0" u="none" strike="noStrike" cap="none" normalizeH="0" baseline="0" smtClean="0">
                          <a:ln>
                            <a:noFill/>
                          </a:ln>
                          <a:solidFill>
                            <a:srgbClr val="FFFFFF"/>
                          </a:solidFill>
                          <a:effectLst/>
                          <a:latin typeface="Arial" charset="0"/>
                          <a:ea typeface="DejaVu Sans"/>
                          <a:cs typeface="DejaVu Sans"/>
                        </a:rPr>
                        <a:t>(төлемдер саны)</a:t>
                      </a:r>
                    </a:p>
                  </a:txBody>
                  <a:tcPr horzOverflow="overflow">
                    <a:lnL w="12240" cap="flat" cmpd="sng" algn="ctr">
                      <a:solidFill>
                        <a:srgbClr val="FFFFFF"/>
                      </a:solidFill>
                      <a:prstDash val="solid"/>
                      <a:round/>
                      <a:headEnd type="none" w="med" len="med"/>
                      <a:tailEnd type="none" w="med" len="med"/>
                    </a:lnL>
                    <a:lnR w="12240" cap="flat" cmpd="sng" algn="ctr">
                      <a:solidFill>
                        <a:srgbClr val="FFFFFF"/>
                      </a:solidFill>
                      <a:prstDash val="solid"/>
                      <a:round/>
                      <a:headEnd type="none" w="med" len="med"/>
                      <a:tailEnd type="none" w="med" len="med"/>
                    </a:lnR>
                    <a:lnT w="12240" cap="flat" cmpd="sng" algn="ctr">
                      <a:solidFill>
                        <a:srgbClr val="FFFFFF"/>
                      </a:solidFill>
                      <a:prstDash val="solid"/>
                      <a:round/>
                      <a:headEnd type="none" w="med" len="med"/>
                      <a:tailEnd type="none" w="med" len="med"/>
                    </a:lnT>
                    <a:lnB w="12240" cap="flat" cmpd="sng" algn="ctr">
                      <a:solidFill>
                        <a:srgbClr val="FFFFFF"/>
                      </a:solidFill>
                      <a:prstDash val="solid"/>
                      <a:round/>
                      <a:headEnd type="none" w="med" len="med"/>
                      <a:tailEnd type="none" w="med" len="med"/>
                    </a:lnB>
                    <a:lnTlToBr>
                      <a:noFill/>
                    </a:lnTlToBr>
                    <a:lnBlToTr>
                      <a:noFill/>
                    </a:lnBlToTr>
                    <a:solidFill>
                      <a:srgbClr val="3399FF"/>
                    </a:solidFill>
                  </a:tcPr>
                </a:tc>
                <a:tc hMerge="1">
                  <a:txBody>
                    <a:bodyPr/>
                    <a:lstStyle/>
                    <a:p>
                      <a:endParaRPr lang="ru-RU"/>
                    </a:p>
                  </a:txBody>
                  <a:tcPr/>
                </a:tc>
                <a:tc hMerge="1">
                  <a:txBody>
                    <a:bodyPr/>
                    <a:lstStyle/>
                    <a:p>
                      <a:endParaRPr lang="ru-RU"/>
                    </a:p>
                  </a:txBody>
                  <a:tcPr/>
                </a:tc>
                <a:tc hMerge="1">
                  <a:txBody>
                    <a:bodyPr/>
                    <a:lstStyle/>
                    <a:p>
                      <a:endParaRPr lang="ru-RU"/>
                    </a:p>
                  </a:txBody>
                  <a:tcPr/>
                </a:tc>
              </a:tr>
              <a:tr h="1006475">
                <a:tc>
                  <a:txBody>
                    <a:bodyPr/>
                    <a:lstStyle/>
                    <a:p>
                      <a:pPr marL="66675" marR="0" lvl="0" indent="0" algn="l" defTabSz="914400" rtl="0" eaLnBrk="1" fontAlgn="base" latinLnBrk="0" hangingPunct="1">
                        <a:lnSpc>
                          <a:spcPct val="100000"/>
                        </a:lnSpc>
                        <a:spcBef>
                          <a:spcPts val="25"/>
                        </a:spcBef>
                        <a:spcAft>
                          <a:spcPct val="0"/>
                        </a:spcAft>
                        <a:buClr>
                          <a:schemeClr val="bg2"/>
                        </a:buClr>
                        <a:buSzPct val="75000"/>
                        <a:buFont typeface="Wingdings" pitchFamily="2" charset="2"/>
                        <a:buNone/>
                        <a:tabLst/>
                      </a:pPr>
                      <a:r>
                        <a:rPr kumimoji="0" lang="kk-KZ" sz="1500" b="0" i="1" u="none" strike="noStrike" cap="none" normalizeH="0" baseline="0" smtClean="0">
                          <a:ln>
                            <a:noFill/>
                          </a:ln>
                          <a:solidFill>
                            <a:schemeClr val="tx1"/>
                          </a:solidFill>
                          <a:effectLst/>
                          <a:latin typeface="Arial" charset="0"/>
                          <a:cs typeface="Arial" charset="0"/>
                        </a:rPr>
                        <a:t>Жергілікті атқарушы органның ішкі қарыздары мемлекеттік эмиссиялық бағалы қағаздар бойынша  негізгі борышын аудару бойынша төлем шоттар қалыптастыру</a:t>
                      </a:r>
                      <a:r>
                        <a:rPr kumimoji="0" lang="ru-RU" sz="1500" b="0" i="1" u="none" strike="noStrike" cap="none" normalizeH="0" baseline="0" smtClean="0">
                          <a:ln>
                            <a:noFill/>
                          </a:ln>
                          <a:solidFill>
                            <a:schemeClr val="tx1"/>
                          </a:solidFill>
                          <a:effectLst/>
                          <a:latin typeface="Arial" charset="0"/>
                          <a:cs typeface="Arial" charset="0"/>
                        </a:rPr>
                        <a:t> </a:t>
                      </a:r>
                    </a:p>
                  </a:txBody>
                  <a:tcPr horzOverflow="overflow">
                    <a:lnL w="12240" cap="flat" cmpd="sng" algn="ctr">
                      <a:solidFill>
                        <a:srgbClr val="FFFFFF"/>
                      </a:solidFill>
                      <a:prstDash val="solid"/>
                      <a:round/>
                      <a:headEnd type="none" w="med" len="med"/>
                      <a:tailEnd type="none" w="med" len="med"/>
                    </a:lnL>
                    <a:lnR w="12240" cap="flat" cmpd="sng" algn="ctr">
                      <a:solidFill>
                        <a:srgbClr val="FFFFFF"/>
                      </a:solidFill>
                      <a:prstDash val="solid"/>
                      <a:round/>
                      <a:headEnd type="none" w="med" len="med"/>
                      <a:tailEnd type="none" w="med" len="med"/>
                    </a:lnR>
                    <a:lnT w="12240" cap="flat" cmpd="sng" algn="ctr">
                      <a:solidFill>
                        <a:srgbClr val="FFFFFF"/>
                      </a:solidFill>
                      <a:prstDash val="solid"/>
                      <a:round/>
                      <a:headEnd type="none" w="med" len="med"/>
                      <a:tailEnd type="none" w="med" len="med"/>
                    </a:lnT>
                    <a:lnB w="1224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
                          <a:schemeClr val="bg2"/>
                        </a:buClr>
                        <a:buSzPct val="75000"/>
                        <a:buFont typeface="Wingdings" pitchFamily="2" charset="2"/>
                        <a:buNone/>
                        <a:tabLst/>
                      </a:pPr>
                      <a:endParaRPr kumimoji="0" lang="ru-RU" sz="1600" b="0" i="1" u="none" strike="noStrike" cap="none" normalizeH="0" baseline="0" smtClean="0">
                        <a:ln>
                          <a:noFill/>
                        </a:ln>
                        <a:solidFill>
                          <a:schemeClr val="tx1"/>
                        </a:solidFill>
                        <a:effectLst/>
                        <a:latin typeface="Arial" charset="0"/>
                        <a:ea typeface="DejaVu Sans"/>
                        <a:cs typeface="DejaVu Sans"/>
                      </a:endParaRPr>
                    </a:p>
                    <a:p>
                      <a:pPr marL="0" marR="0" lvl="0" indent="0" algn="r"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ru-RU" sz="1600" b="0" i="1" u="none" strike="noStrike" cap="none" normalizeH="0" baseline="0" smtClean="0">
                          <a:ln>
                            <a:noFill/>
                          </a:ln>
                          <a:solidFill>
                            <a:schemeClr val="tx1"/>
                          </a:solidFill>
                          <a:effectLst/>
                          <a:latin typeface="Arial" charset="0"/>
                          <a:ea typeface="DejaVu Sans"/>
                          <a:cs typeface="DejaVu Sans"/>
                        </a:rPr>
                        <a:t>2</a:t>
                      </a:r>
                    </a:p>
                  </a:txBody>
                  <a:tcPr horzOverflow="overflow">
                    <a:lnL w="12240" cap="flat" cmpd="sng" algn="ctr">
                      <a:solidFill>
                        <a:srgbClr val="FFFFFF"/>
                      </a:solidFill>
                      <a:prstDash val="solid"/>
                      <a:round/>
                      <a:headEnd type="none" w="med" len="med"/>
                      <a:tailEnd type="none" w="med" len="med"/>
                    </a:lnL>
                    <a:lnR w="12240" cap="flat" cmpd="sng" algn="ctr">
                      <a:solidFill>
                        <a:srgbClr val="FFFFFF"/>
                      </a:solidFill>
                      <a:prstDash val="solid"/>
                      <a:round/>
                      <a:headEnd type="none" w="med" len="med"/>
                      <a:tailEnd type="none" w="med" len="med"/>
                    </a:lnR>
                    <a:lnT w="12240" cap="flat" cmpd="sng" algn="ctr">
                      <a:solidFill>
                        <a:srgbClr val="FFFFFF"/>
                      </a:solidFill>
                      <a:prstDash val="solid"/>
                      <a:round/>
                      <a:headEnd type="none" w="med" len="med"/>
                      <a:tailEnd type="none" w="med" len="med"/>
                    </a:lnT>
                    <a:lnB w="1224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
                          <a:schemeClr val="bg2"/>
                        </a:buClr>
                        <a:buSzPct val="75000"/>
                        <a:buFont typeface="Wingdings" pitchFamily="2" charset="2"/>
                        <a:buNone/>
                        <a:tabLst/>
                      </a:pPr>
                      <a:endParaRPr kumimoji="0" lang="ru-RU" sz="1600" b="0" i="1" u="none" strike="noStrike" cap="none" normalizeH="0" baseline="0" smtClean="0">
                        <a:ln>
                          <a:noFill/>
                        </a:ln>
                        <a:solidFill>
                          <a:schemeClr val="tx1"/>
                        </a:solidFill>
                        <a:effectLst/>
                        <a:latin typeface="Arial" charset="0"/>
                        <a:ea typeface="DejaVu Sans"/>
                        <a:cs typeface="DejaVu Sans"/>
                      </a:endParaRPr>
                    </a:p>
                    <a:p>
                      <a:pPr marL="0" marR="0" lvl="0" indent="0" algn="r"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ru-RU" sz="1600" b="0" i="1" u="none" strike="noStrike" cap="none" normalizeH="0" baseline="0" smtClean="0">
                          <a:ln>
                            <a:noFill/>
                          </a:ln>
                          <a:solidFill>
                            <a:schemeClr val="tx1"/>
                          </a:solidFill>
                          <a:effectLst/>
                          <a:latin typeface="Arial" charset="0"/>
                          <a:ea typeface="DejaVu Sans"/>
                          <a:cs typeface="DejaVu Sans"/>
                        </a:rPr>
                        <a:t>0</a:t>
                      </a:r>
                    </a:p>
                  </a:txBody>
                  <a:tcPr horzOverflow="overflow">
                    <a:lnL w="12240" cap="flat" cmpd="sng" algn="ctr">
                      <a:solidFill>
                        <a:srgbClr val="FFFFFF"/>
                      </a:solidFill>
                      <a:prstDash val="solid"/>
                      <a:round/>
                      <a:headEnd type="none" w="med" len="med"/>
                      <a:tailEnd type="none" w="med" len="med"/>
                    </a:lnL>
                    <a:lnR w="12240" cap="flat" cmpd="sng" algn="ctr">
                      <a:solidFill>
                        <a:srgbClr val="FFFFFF"/>
                      </a:solidFill>
                      <a:prstDash val="solid"/>
                      <a:round/>
                      <a:headEnd type="none" w="med" len="med"/>
                      <a:tailEnd type="none" w="med" len="med"/>
                    </a:lnR>
                    <a:lnT w="12240" cap="flat" cmpd="sng" algn="ctr">
                      <a:solidFill>
                        <a:srgbClr val="FFFFFF"/>
                      </a:solidFill>
                      <a:prstDash val="solid"/>
                      <a:round/>
                      <a:headEnd type="none" w="med" len="med"/>
                      <a:tailEnd type="none" w="med" len="med"/>
                    </a:lnT>
                    <a:lnB w="1224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
                          <a:schemeClr val="bg2"/>
                        </a:buClr>
                        <a:buSzPct val="75000"/>
                        <a:buFont typeface="Wingdings" pitchFamily="2" charset="2"/>
                        <a:buNone/>
                        <a:tabLst/>
                      </a:pPr>
                      <a:endParaRPr kumimoji="0" lang="ru-RU" sz="1600" b="0" i="1" u="none" strike="noStrike" cap="none" normalizeH="0" baseline="0" smtClean="0">
                        <a:ln>
                          <a:noFill/>
                        </a:ln>
                        <a:solidFill>
                          <a:schemeClr val="tx1"/>
                        </a:solidFill>
                        <a:effectLst/>
                        <a:latin typeface="Arial" charset="0"/>
                        <a:ea typeface="DejaVu Sans"/>
                        <a:cs typeface="DejaVu Sans"/>
                      </a:endParaRPr>
                    </a:p>
                    <a:p>
                      <a:pPr marL="0" marR="0" lvl="0" indent="0" algn="r"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ru-RU" sz="1600" b="0" i="1" u="none" strike="noStrike" cap="none" normalizeH="0" baseline="0" smtClean="0">
                          <a:ln>
                            <a:noFill/>
                          </a:ln>
                          <a:solidFill>
                            <a:schemeClr val="tx1"/>
                          </a:solidFill>
                          <a:effectLst/>
                          <a:latin typeface="Arial" charset="0"/>
                          <a:ea typeface="DejaVu Sans"/>
                          <a:cs typeface="DejaVu Sans"/>
                        </a:rPr>
                        <a:t>0</a:t>
                      </a:r>
                    </a:p>
                  </a:txBody>
                  <a:tcPr horzOverflow="overflow">
                    <a:lnL w="12240" cap="flat" cmpd="sng" algn="ctr">
                      <a:solidFill>
                        <a:srgbClr val="FFFFFF"/>
                      </a:solidFill>
                      <a:prstDash val="solid"/>
                      <a:round/>
                      <a:headEnd type="none" w="med" len="med"/>
                      <a:tailEnd type="none" w="med" len="med"/>
                    </a:lnL>
                    <a:lnR w="12240" cap="flat" cmpd="sng" algn="ctr">
                      <a:solidFill>
                        <a:srgbClr val="FFFFFF"/>
                      </a:solidFill>
                      <a:prstDash val="solid"/>
                      <a:round/>
                      <a:headEnd type="none" w="med" len="med"/>
                      <a:tailEnd type="none" w="med" len="med"/>
                    </a:lnR>
                    <a:lnT w="12240" cap="flat" cmpd="sng" algn="ctr">
                      <a:solidFill>
                        <a:srgbClr val="FFFFFF"/>
                      </a:solidFill>
                      <a:prstDash val="solid"/>
                      <a:round/>
                      <a:headEnd type="none" w="med" len="med"/>
                      <a:tailEnd type="none" w="med" len="med"/>
                    </a:lnT>
                    <a:lnB w="12240" cap="flat" cmpd="sng" algn="ctr">
                      <a:solidFill>
                        <a:srgbClr val="FFFFFF"/>
                      </a:solidFill>
                      <a:prstDash val="solid"/>
                      <a:round/>
                      <a:headEnd type="none" w="med" len="med"/>
                      <a:tailEnd type="none" w="med" len="med"/>
                    </a:lnB>
                    <a:lnTlToBr>
                      <a:noFill/>
                    </a:lnTlToBr>
                    <a:lnBlToTr>
                      <a:noFill/>
                    </a:lnBlToTr>
                    <a:noFill/>
                  </a:tcPr>
                </a:tc>
              </a:tr>
              <a:tr h="122238">
                <a:tc gridSpan="4">
                  <a:txBody>
                    <a:bodyPr/>
                    <a:lstStyle/>
                    <a:p>
                      <a:pPr marL="66675" marR="0" lvl="0" indent="0" algn="l" defTabSz="914400" rtl="0" eaLnBrk="1" fontAlgn="base" latinLnBrk="0" hangingPunct="1">
                        <a:lnSpc>
                          <a:spcPct val="100000"/>
                        </a:lnSpc>
                        <a:spcBef>
                          <a:spcPts val="25"/>
                        </a:spcBef>
                        <a:spcAft>
                          <a:spcPct val="0"/>
                        </a:spcAft>
                        <a:buClr>
                          <a:schemeClr val="bg2"/>
                        </a:buClr>
                        <a:buSzPct val="75000"/>
                        <a:buFont typeface="Wingdings" pitchFamily="2" charset="2"/>
                        <a:buNone/>
                        <a:tabLst/>
                      </a:pPr>
                      <a:r>
                        <a:rPr kumimoji="0" lang="ru-RU" sz="1600" b="0" i="0" u="none" strike="noStrike" cap="none" normalizeH="0" baseline="0" smtClean="0">
                          <a:ln>
                            <a:noFill/>
                          </a:ln>
                          <a:solidFill>
                            <a:srgbClr val="FFFFFF"/>
                          </a:solidFill>
                          <a:effectLst/>
                          <a:latin typeface="Arial" charset="0"/>
                          <a:ea typeface="DejaVu Sans"/>
                          <a:cs typeface="DejaVu Sans"/>
                        </a:rPr>
                        <a:t>Түпкілікті нәтиже көрсеткіштері                                                          </a:t>
                      </a:r>
                      <a:r>
                        <a:rPr kumimoji="0" lang="ru-RU" sz="1400" b="1" i="0" u="none" strike="noStrike" cap="none" normalizeH="0" baseline="0" smtClean="0">
                          <a:ln>
                            <a:noFill/>
                          </a:ln>
                          <a:solidFill>
                            <a:srgbClr val="FFFFFF"/>
                          </a:solidFill>
                          <a:effectLst/>
                          <a:latin typeface="Arial" charset="0"/>
                          <a:ea typeface="DejaVu Sans"/>
                          <a:cs typeface="DejaVu Sans"/>
                        </a:rPr>
                        <a:t>(%)</a:t>
                      </a:r>
                    </a:p>
                  </a:txBody>
                  <a:tcPr horzOverflow="overflow">
                    <a:lnL w="12240" cap="flat" cmpd="sng" algn="ctr">
                      <a:solidFill>
                        <a:srgbClr val="FFFFFF"/>
                      </a:solidFill>
                      <a:prstDash val="solid"/>
                      <a:round/>
                      <a:headEnd type="none" w="med" len="med"/>
                      <a:tailEnd type="none" w="med" len="med"/>
                    </a:lnL>
                    <a:lnR w="12240" cap="flat" cmpd="sng" algn="ctr">
                      <a:solidFill>
                        <a:srgbClr val="FFFFFF"/>
                      </a:solidFill>
                      <a:prstDash val="solid"/>
                      <a:round/>
                      <a:headEnd type="none" w="med" len="med"/>
                      <a:tailEnd type="none" w="med" len="med"/>
                    </a:lnR>
                    <a:lnT w="12240" cap="flat" cmpd="sng" algn="ctr">
                      <a:solidFill>
                        <a:srgbClr val="FFFFFF"/>
                      </a:solidFill>
                      <a:prstDash val="solid"/>
                      <a:round/>
                      <a:headEnd type="none" w="med" len="med"/>
                      <a:tailEnd type="none" w="med" len="med"/>
                    </a:lnT>
                    <a:lnB w="12240" cap="flat" cmpd="sng" algn="ctr">
                      <a:solidFill>
                        <a:srgbClr val="FFFFFF"/>
                      </a:solidFill>
                      <a:prstDash val="solid"/>
                      <a:round/>
                      <a:headEnd type="none" w="med" len="med"/>
                      <a:tailEnd type="none" w="med" len="med"/>
                    </a:lnB>
                    <a:lnTlToBr>
                      <a:noFill/>
                    </a:lnTlToBr>
                    <a:lnBlToTr>
                      <a:noFill/>
                    </a:lnBlToTr>
                    <a:solidFill>
                      <a:srgbClr val="3399FF"/>
                    </a:solidFill>
                  </a:tcPr>
                </a:tc>
                <a:tc hMerge="1">
                  <a:txBody>
                    <a:bodyPr/>
                    <a:lstStyle/>
                    <a:p>
                      <a:endParaRPr lang="ru-RU"/>
                    </a:p>
                  </a:txBody>
                  <a:tcPr/>
                </a:tc>
                <a:tc hMerge="1">
                  <a:txBody>
                    <a:bodyPr/>
                    <a:lstStyle/>
                    <a:p>
                      <a:endParaRPr lang="ru-RU"/>
                    </a:p>
                  </a:txBody>
                  <a:tcPr/>
                </a:tc>
                <a:tc hMerge="1">
                  <a:txBody>
                    <a:bodyPr/>
                    <a:lstStyle/>
                    <a:p>
                      <a:endParaRPr lang="ru-RU"/>
                    </a:p>
                  </a:txBody>
                  <a:tcPr/>
                </a:tc>
              </a:tr>
              <a:tr h="122238">
                <a:tc>
                  <a:txBody>
                    <a:bodyPr/>
                    <a:lstStyle/>
                    <a:p>
                      <a:pPr marL="66675" marR="0" lvl="0" indent="0" algn="l" defTabSz="914400" rtl="0" eaLnBrk="1" fontAlgn="base" latinLnBrk="0" hangingPunct="1">
                        <a:lnSpc>
                          <a:spcPct val="100000"/>
                        </a:lnSpc>
                        <a:spcBef>
                          <a:spcPts val="25"/>
                        </a:spcBef>
                        <a:spcAft>
                          <a:spcPct val="0"/>
                        </a:spcAft>
                        <a:buClr>
                          <a:schemeClr val="bg2"/>
                        </a:buClr>
                        <a:buSzPct val="75000"/>
                        <a:buFont typeface="Wingdings" pitchFamily="2" charset="2"/>
                        <a:buNone/>
                        <a:tabLst/>
                      </a:pPr>
                      <a:r>
                        <a:rPr kumimoji="0" lang="kk-KZ" sz="1500" b="0" i="1" u="none" strike="noStrike" cap="none" normalizeH="0" baseline="0" smtClean="0">
                          <a:ln>
                            <a:noFill/>
                          </a:ln>
                          <a:solidFill>
                            <a:schemeClr val="tx1"/>
                          </a:solidFill>
                          <a:effectLst/>
                          <a:latin typeface="Arial" charset="0"/>
                          <a:cs typeface="Arial" charset="0"/>
                        </a:rPr>
                        <a:t>Мемлекеттік эмиссиялық бағалы қағаздарды орналастыру талаптарына сәйкес  облыстың жергілікті атқарушы органының негізгі борышты өтеу бойынша қаржылық міндеттемелерін орындау</a:t>
                      </a:r>
                      <a:r>
                        <a:rPr kumimoji="0" lang="kk-KZ" sz="1500" b="0" i="0" u="none" strike="noStrike" cap="none" normalizeH="0" baseline="0" smtClean="0">
                          <a:ln>
                            <a:noFill/>
                          </a:ln>
                          <a:solidFill>
                            <a:schemeClr val="tx1"/>
                          </a:solidFill>
                          <a:effectLst/>
                          <a:latin typeface="Arial" charset="0"/>
                          <a:cs typeface="Arial" charset="0"/>
                        </a:rPr>
                        <a:t> </a:t>
                      </a:r>
                      <a:endParaRPr kumimoji="0" lang="ru-RU" sz="1500" b="0" i="0" u="none" strike="noStrike" cap="none" normalizeH="0" baseline="0" smtClean="0">
                        <a:ln>
                          <a:noFill/>
                        </a:ln>
                        <a:solidFill>
                          <a:schemeClr val="tx1"/>
                        </a:solidFill>
                        <a:effectLst/>
                        <a:latin typeface="Arial" charset="0"/>
                        <a:cs typeface="Arial" charset="0"/>
                      </a:endParaRPr>
                    </a:p>
                  </a:txBody>
                  <a:tcPr horzOverflow="overflow">
                    <a:lnL w="12240" cap="flat" cmpd="sng" algn="ctr">
                      <a:solidFill>
                        <a:srgbClr val="FFFFFF"/>
                      </a:solidFill>
                      <a:prstDash val="solid"/>
                      <a:round/>
                      <a:headEnd type="none" w="med" len="med"/>
                      <a:tailEnd type="none" w="med" len="med"/>
                    </a:lnL>
                    <a:lnR w="12240" cap="flat" cmpd="sng" algn="ctr">
                      <a:solidFill>
                        <a:srgbClr val="FFFFFF"/>
                      </a:solidFill>
                      <a:prstDash val="solid"/>
                      <a:round/>
                      <a:headEnd type="none" w="med" len="med"/>
                      <a:tailEnd type="none" w="med" len="med"/>
                    </a:lnR>
                    <a:lnT w="12240" cap="flat" cmpd="sng" algn="ctr">
                      <a:solidFill>
                        <a:srgbClr val="FFFFFF"/>
                      </a:solidFill>
                      <a:prstDash val="solid"/>
                      <a:round/>
                      <a:headEnd type="none" w="med" len="med"/>
                      <a:tailEnd type="none" w="med" len="med"/>
                    </a:lnT>
                    <a:lnB w="1224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
                          <a:schemeClr val="bg2"/>
                        </a:buClr>
                        <a:buSzPct val="75000"/>
                        <a:buFont typeface="Wingdings" pitchFamily="2" charset="2"/>
                        <a:buNone/>
                        <a:tabLst/>
                      </a:pPr>
                      <a:endParaRPr kumimoji="0" lang="ru-RU" sz="1600" b="0" i="1" u="none" strike="noStrike" cap="none" normalizeH="0" baseline="0" smtClean="0">
                        <a:ln>
                          <a:noFill/>
                        </a:ln>
                        <a:solidFill>
                          <a:schemeClr val="tx1"/>
                        </a:solidFill>
                        <a:effectLst/>
                        <a:latin typeface="Arial" charset="0"/>
                        <a:ea typeface="DejaVu Sans"/>
                        <a:cs typeface="DejaVu Sans"/>
                      </a:endParaRPr>
                    </a:p>
                    <a:p>
                      <a:pPr marL="0" marR="0" lvl="0" indent="0" algn="r"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ru-RU" sz="1600" b="0" i="1" u="none" strike="noStrike" cap="none" normalizeH="0" baseline="0" smtClean="0">
                          <a:ln>
                            <a:noFill/>
                          </a:ln>
                          <a:solidFill>
                            <a:schemeClr val="tx1"/>
                          </a:solidFill>
                          <a:effectLst/>
                          <a:latin typeface="Arial" charset="0"/>
                          <a:ea typeface="DejaVu Sans"/>
                          <a:cs typeface="DejaVu Sans"/>
                        </a:rPr>
                        <a:t>100</a:t>
                      </a:r>
                    </a:p>
                  </a:txBody>
                  <a:tcPr horzOverflow="overflow">
                    <a:lnL w="12240" cap="flat" cmpd="sng" algn="ctr">
                      <a:solidFill>
                        <a:srgbClr val="FFFFFF"/>
                      </a:solidFill>
                      <a:prstDash val="solid"/>
                      <a:round/>
                      <a:headEnd type="none" w="med" len="med"/>
                      <a:tailEnd type="none" w="med" len="med"/>
                    </a:lnL>
                    <a:lnR w="12240" cap="flat" cmpd="sng" algn="ctr">
                      <a:solidFill>
                        <a:srgbClr val="FFFFFF"/>
                      </a:solidFill>
                      <a:prstDash val="solid"/>
                      <a:round/>
                      <a:headEnd type="none" w="med" len="med"/>
                      <a:tailEnd type="none" w="med" len="med"/>
                    </a:lnR>
                    <a:lnT w="12240" cap="flat" cmpd="sng" algn="ctr">
                      <a:solidFill>
                        <a:srgbClr val="FFFFFF"/>
                      </a:solidFill>
                      <a:prstDash val="solid"/>
                      <a:round/>
                      <a:headEnd type="none" w="med" len="med"/>
                      <a:tailEnd type="none" w="med" len="med"/>
                    </a:lnT>
                    <a:lnB w="1224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
                          <a:schemeClr val="bg2"/>
                        </a:buClr>
                        <a:buSzPct val="75000"/>
                        <a:buFont typeface="Wingdings" pitchFamily="2" charset="2"/>
                        <a:buNone/>
                        <a:tabLst/>
                      </a:pPr>
                      <a:endParaRPr kumimoji="0" lang="ru-RU" sz="1600" b="0" i="1" u="none" strike="noStrike" cap="none" normalizeH="0" baseline="0" smtClean="0">
                        <a:ln>
                          <a:noFill/>
                        </a:ln>
                        <a:solidFill>
                          <a:srgbClr val="000000"/>
                        </a:solidFill>
                        <a:effectLst/>
                        <a:latin typeface="Arial" charset="0"/>
                        <a:ea typeface="DejaVu Sans"/>
                        <a:cs typeface="DejaVu Sans"/>
                      </a:endParaRPr>
                    </a:p>
                    <a:p>
                      <a:pPr marL="0" marR="0" lvl="0" indent="0" algn="r"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ru-RU" sz="1600" b="0" i="1" u="none" strike="noStrike" cap="none" normalizeH="0" baseline="0" smtClean="0">
                          <a:ln>
                            <a:noFill/>
                          </a:ln>
                          <a:solidFill>
                            <a:srgbClr val="000000"/>
                          </a:solidFill>
                          <a:effectLst/>
                          <a:latin typeface="Arial" charset="0"/>
                          <a:ea typeface="DejaVu Sans"/>
                          <a:cs typeface="DejaVu Sans"/>
                        </a:rPr>
                        <a:t>0</a:t>
                      </a:r>
                    </a:p>
                  </a:txBody>
                  <a:tcPr horzOverflow="overflow">
                    <a:lnL w="12240" cap="flat" cmpd="sng" algn="ctr">
                      <a:solidFill>
                        <a:srgbClr val="FFFFFF"/>
                      </a:solidFill>
                      <a:prstDash val="solid"/>
                      <a:round/>
                      <a:headEnd type="none" w="med" len="med"/>
                      <a:tailEnd type="none" w="med" len="med"/>
                    </a:lnL>
                    <a:lnR w="12240" cap="flat" cmpd="sng" algn="ctr">
                      <a:solidFill>
                        <a:srgbClr val="FFFFFF"/>
                      </a:solidFill>
                      <a:prstDash val="solid"/>
                      <a:round/>
                      <a:headEnd type="none" w="med" len="med"/>
                      <a:tailEnd type="none" w="med" len="med"/>
                    </a:lnR>
                    <a:lnT w="12240" cap="flat" cmpd="sng" algn="ctr">
                      <a:solidFill>
                        <a:srgbClr val="FFFFFF"/>
                      </a:solidFill>
                      <a:prstDash val="solid"/>
                      <a:round/>
                      <a:headEnd type="none" w="med" len="med"/>
                      <a:tailEnd type="none" w="med" len="med"/>
                    </a:lnT>
                    <a:lnB w="1224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
                          <a:schemeClr val="bg2"/>
                        </a:buClr>
                        <a:buSzPct val="75000"/>
                        <a:buFont typeface="Wingdings" pitchFamily="2" charset="2"/>
                        <a:buNone/>
                        <a:tabLst/>
                      </a:pPr>
                      <a:endParaRPr kumimoji="0" lang="ru-RU" sz="1600" b="0" i="1" u="none" strike="noStrike" cap="none" normalizeH="0" baseline="0" smtClean="0">
                        <a:ln>
                          <a:noFill/>
                        </a:ln>
                        <a:solidFill>
                          <a:schemeClr val="tx1"/>
                        </a:solidFill>
                        <a:effectLst/>
                        <a:latin typeface="Arial" charset="0"/>
                        <a:ea typeface="DejaVu Sans"/>
                        <a:cs typeface="DejaVu Sans"/>
                      </a:endParaRPr>
                    </a:p>
                    <a:p>
                      <a:pPr marL="0" marR="0" lvl="0" indent="0" algn="r"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ru-RU" sz="1600" b="0" i="1" u="none" strike="noStrike" cap="none" normalizeH="0" baseline="0" smtClean="0">
                          <a:ln>
                            <a:noFill/>
                          </a:ln>
                          <a:solidFill>
                            <a:schemeClr val="tx1"/>
                          </a:solidFill>
                          <a:effectLst/>
                          <a:latin typeface="Arial" charset="0"/>
                          <a:ea typeface="DejaVu Sans"/>
                          <a:cs typeface="DejaVu Sans"/>
                        </a:rPr>
                        <a:t>0</a:t>
                      </a:r>
                    </a:p>
                  </a:txBody>
                  <a:tcPr horzOverflow="overflow">
                    <a:lnL w="12240" cap="flat" cmpd="sng" algn="ctr">
                      <a:solidFill>
                        <a:srgbClr val="FFFFFF"/>
                      </a:solidFill>
                      <a:prstDash val="solid"/>
                      <a:round/>
                      <a:headEnd type="none" w="med" len="med"/>
                      <a:tailEnd type="none" w="med" len="med"/>
                    </a:lnL>
                    <a:lnR w="12240" cap="flat" cmpd="sng" algn="ctr">
                      <a:solidFill>
                        <a:srgbClr val="FFFFFF"/>
                      </a:solidFill>
                      <a:prstDash val="solid"/>
                      <a:round/>
                      <a:headEnd type="none" w="med" len="med"/>
                      <a:tailEnd type="none" w="med" len="med"/>
                    </a:lnR>
                    <a:lnT w="12240" cap="flat" cmpd="sng" algn="ctr">
                      <a:solidFill>
                        <a:srgbClr val="FFFFFF"/>
                      </a:solidFill>
                      <a:prstDash val="solid"/>
                      <a:round/>
                      <a:headEnd type="none" w="med" len="med"/>
                      <a:tailEnd type="none" w="med" len="med"/>
                    </a:lnT>
                    <a:lnB w="12240" cap="flat" cmpd="sng" algn="ctr">
                      <a:solidFill>
                        <a:srgbClr val="FFFFFF"/>
                      </a:solidFill>
                      <a:prstDash val="solid"/>
                      <a:round/>
                      <a:headEnd type="none" w="med" len="med"/>
                      <a:tailEnd type="none" w="med" len="med"/>
                    </a:lnB>
                    <a:lnTlToBr>
                      <a:noFill/>
                    </a:lnTlToBr>
                    <a:lnBlToTr>
                      <a:noFill/>
                    </a:lnBlToTr>
                    <a:noFill/>
                  </a:tcPr>
                </a:tc>
              </a:tr>
            </a:tbl>
          </a:graphicData>
        </a:graphic>
      </p:graphicFrame>
      <p:sp>
        <p:nvSpPr>
          <p:cNvPr id="54" name="CustomShape 2"/>
          <p:cNvSpPr/>
          <p:nvPr/>
        </p:nvSpPr>
        <p:spPr>
          <a:xfrm>
            <a:off x="6267450" y="6184900"/>
            <a:ext cx="2876550" cy="714375"/>
          </a:xfrm>
          <a:custGeom>
            <a:avLst/>
            <a:gdLst/>
            <a:ahLst/>
            <a:cxnLst/>
            <a:rect l="l" t="t" r="r" b="b"/>
            <a:pathLst>
              <a:path w="2876550" h="714375">
                <a:moveTo>
                  <a:pt x="2876410" y="0"/>
                </a:moveTo>
                <a:lnTo>
                  <a:pt x="2870034" y="0"/>
                </a:lnTo>
                <a:lnTo>
                  <a:pt x="2748851" y="20091"/>
                </a:lnTo>
                <a:lnTo>
                  <a:pt x="2625547" y="42405"/>
                </a:lnTo>
                <a:lnTo>
                  <a:pt x="2370442" y="91516"/>
                </a:lnTo>
                <a:lnTo>
                  <a:pt x="2102561" y="149555"/>
                </a:lnTo>
                <a:lnTo>
                  <a:pt x="1821941" y="216509"/>
                </a:lnTo>
                <a:lnTo>
                  <a:pt x="1564703" y="281241"/>
                </a:lnTo>
                <a:lnTo>
                  <a:pt x="841882" y="444182"/>
                </a:lnTo>
                <a:lnTo>
                  <a:pt x="620775" y="488823"/>
                </a:lnTo>
                <a:lnTo>
                  <a:pt x="199847" y="566953"/>
                </a:lnTo>
                <a:lnTo>
                  <a:pt x="0" y="600430"/>
                </a:lnTo>
                <a:lnTo>
                  <a:pt x="270001" y="638378"/>
                </a:lnTo>
                <a:lnTo>
                  <a:pt x="397560" y="653999"/>
                </a:lnTo>
                <a:lnTo>
                  <a:pt x="644169" y="680783"/>
                </a:lnTo>
                <a:lnTo>
                  <a:pt x="873772" y="698639"/>
                </a:lnTo>
                <a:lnTo>
                  <a:pt x="984313" y="705345"/>
                </a:lnTo>
                <a:lnTo>
                  <a:pt x="1092746" y="709803"/>
                </a:lnTo>
                <a:lnTo>
                  <a:pt x="1296835" y="714273"/>
                </a:lnTo>
                <a:lnTo>
                  <a:pt x="1394625" y="714273"/>
                </a:lnTo>
                <a:lnTo>
                  <a:pt x="1583829" y="709803"/>
                </a:lnTo>
                <a:lnTo>
                  <a:pt x="1673123" y="705345"/>
                </a:lnTo>
                <a:lnTo>
                  <a:pt x="1843201" y="691946"/>
                </a:lnTo>
                <a:lnTo>
                  <a:pt x="1926107" y="683018"/>
                </a:lnTo>
                <a:lnTo>
                  <a:pt x="2083434" y="660692"/>
                </a:lnTo>
                <a:lnTo>
                  <a:pt x="2232253" y="633907"/>
                </a:lnTo>
                <a:lnTo>
                  <a:pt x="2372563" y="602665"/>
                </a:lnTo>
                <a:lnTo>
                  <a:pt x="2506497" y="566953"/>
                </a:lnTo>
                <a:lnTo>
                  <a:pt x="2634056" y="526770"/>
                </a:lnTo>
                <a:lnTo>
                  <a:pt x="2755239" y="482130"/>
                </a:lnTo>
                <a:lnTo>
                  <a:pt x="2872155" y="435254"/>
                </a:lnTo>
                <a:lnTo>
                  <a:pt x="2876410" y="433019"/>
                </a:lnTo>
                <a:lnTo>
                  <a:pt x="2876410" y="0"/>
                </a:lnTo>
                <a:close/>
              </a:path>
            </a:pathLst>
          </a:custGeom>
          <a:solidFill>
            <a:srgbClr val="C6E7FC">
              <a:alpha val="30000"/>
            </a:srgbClr>
          </a:solidFill>
          <a:ln>
            <a:noFill/>
          </a:ln>
        </p:spPr>
        <p:style>
          <a:lnRef idx="0">
            <a:scrgbClr r="0" g="0" b="0"/>
          </a:lnRef>
          <a:fillRef idx="0">
            <a:scrgbClr r="0" g="0" b="0"/>
          </a:fillRef>
          <a:effectRef idx="0">
            <a:scrgbClr r="0" g="0" b="0"/>
          </a:effectRef>
          <a:fontRef idx="minor"/>
        </p:style>
      </p:sp>
      <p:sp>
        <p:nvSpPr>
          <p:cNvPr id="36913" name="Rectangle 687"/>
          <p:cNvSpPr>
            <a:spLocks noChangeArrowheads="1"/>
          </p:cNvSpPr>
          <p:nvPr/>
        </p:nvSpPr>
        <p:spPr bwMode="auto">
          <a:xfrm>
            <a:off x="0" y="0"/>
            <a:ext cx="9144000" cy="836613"/>
          </a:xfrm>
          <a:prstGeom prst="rect">
            <a:avLst/>
          </a:prstGeom>
          <a:solidFill>
            <a:srgbClr val="0066FF"/>
          </a:solidFill>
          <a:ln w="9525" algn="ctr">
            <a:solidFill>
              <a:srgbClr val="3399FF"/>
            </a:solidFill>
            <a:miter lim="800000"/>
            <a:headEnd/>
            <a:tailEnd/>
          </a:ln>
        </p:spPr>
        <p:txBody>
          <a:bodyPr anchor="ctr"/>
          <a:lstStyle/>
          <a:p>
            <a:pPr algn="ctr"/>
            <a:r>
              <a:rPr lang="ru-RU" sz="2000">
                <a:solidFill>
                  <a:srgbClr val="FFFFFF"/>
                </a:solidFill>
                <a:latin typeface="Arial" charset="0"/>
                <a:cs typeface="DejaVu Sans"/>
              </a:rPr>
              <a:t/>
            </a:r>
            <a:br>
              <a:rPr lang="ru-RU" sz="2000">
                <a:solidFill>
                  <a:srgbClr val="FFFFFF"/>
                </a:solidFill>
                <a:latin typeface="Arial" charset="0"/>
                <a:cs typeface="DejaVu Sans"/>
              </a:rPr>
            </a:br>
            <a:r>
              <a:rPr lang="ru-RU" sz="2000">
                <a:solidFill>
                  <a:srgbClr val="FFFFFF"/>
                </a:solidFill>
                <a:latin typeface="Arial" charset="0"/>
                <a:cs typeface="DejaVu Sans"/>
              </a:rPr>
              <a:t> </a:t>
            </a:r>
            <a:r>
              <a:rPr lang="ru-RU" sz="2000">
                <a:solidFill>
                  <a:srgbClr val="FFFFFF"/>
                </a:solidFill>
                <a:cs typeface="DejaVu Sans"/>
              </a:rPr>
              <a:t>БЮДЖЕТТІК БАҒДАРЛАМА</a:t>
            </a:r>
            <a:r>
              <a:rPr lang="ru-RU" sz="2000">
                <a:cs typeface="DejaVu Sans"/>
              </a:rPr>
              <a:t> </a:t>
            </a:r>
            <a:r>
              <a:rPr lang="ru-RU" sz="2000">
                <a:solidFill>
                  <a:srgbClr val="FFFFFF"/>
                </a:solidFill>
                <a:latin typeface="Arial" charset="0"/>
                <a:cs typeface="DejaVu Sans"/>
              </a:rPr>
              <a:t/>
            </a:r>
            <a:br>
              <a:rPr lang="ru-RU" sz="2000">
                <a:solidFill>
                  <a:srgbClr val="FFFFFF"/>
                </a:solidFill>
                <a:latin typeface="Arial" charset="0"/>
                <a:cs typeface="DejaVu Sans"/>
              </a:rPr>
            </a:br>
            <a:r>
              <a:rPr lang="ru-RU" sz="1800" u="sng">
                <a:solidFill>
                  <a:srgbClr val="FFFFFF"/>
                </a:solidFill>
                <a:latin typeface="Arial" charset="0"/>
                <a:cs typeface="DejaVu Sans"/>
              </a:rPr>
              <a:t>257 008 </a:t>
            </a:r>
            <a:r>
              <a:rPr lang="kk-KZ" sz="1800" u="sng">
                <a:solidFill>
                  <a:srgbClr val="FFFFFF"/>
                </a:solidFill>
                <a:cs typeface="DejaVu Sans"/>
              </a:rPr>
              <a:t>«Жергілікті атқарушы органның  борышын өтеу»</a:t>
            </a:r>
            <a:r>
              <a:rPr lang="ru-RU" sz="1800" u="sng">
                <a:solidFill>
                  <a:srgbClr val="FFFFFF"/>
                </a:solidFill>
                <a:latin typeface="Arial" charset="0"/>
                <a:cs typeface="DejaVu Sans"/>
              </a:rPr>
              <a:t> </a:t>
            </a:r>
            <a:br>
              <a:rPr lang="ru-RU" sz="1800" u="sng">
                <a:solidFill>
                  <a:srgbClr val="FFFFFF"/>
                </a:solidFill>
                <a:latin typeface="Arial" charset="0"/>
                <a:cs typeface="DejaVu Sans"/>
              </a:rPr>
            </a:br>
            <a:endParaRPr lang="ru-RU" sz="1800" u="sng">
              <a:solidFill>
                <a:srgbClr val="FFFFFF"/>
              </a:solidFill>
              <a:latin typeface="Arial" charset="0"/>
              <a:cs typeface="DejaVu Sans"/>
            </a:endParaRPr>
          </a:p>
        </p:txBody>
      </p:sp>
    </p:spTree>
  </p:cSld>
  <p:clrMapOvr>
    <a:masterClrMapping/>
  </p:clrMapOvr>
  <p:transition spd="slow"/>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7929" name="Group 41"/>
          <p:cNvGraphicFramePr>
            <a:graphicFrameLocks noGrp="1"/>
          </p:cNvGraphicFramePr>
          <p:nvPr/>
        </p:nvGraphicFramePr>
        <p:xfrm>
          <a:off x="0" y="1052513"/>
          <a:ext cx="9144000" cy="1524000"/>
        </p:xfrm>
        <a:graphic>
          <a:graphicData uri="http://schemas.openxmlformats.org/drawingml/2006/table">
            <a:tbl>
              <a:tblPr/>
              <a:tblGrid>
                <a:gridCol w="4549775"/>
                <a:gridCol w="1535113"/>
                <a:gridCol w="1533525"/>
                <a:gridCol w="1525587"/>
              </a:tblGrid>
              <a:tr h="276225">
                <a:tc rowSpan="2">
                  <a:txBody>
                    <a:bodyPr/>
                    <a:lstStyle/>
                    <a:p>
                      <a:pPr marL="90488" marR="0" lvl="0" indent="0" algn="ctr" defTabSz="914400" rtl="0" eaLnBrk="1" fontAlgn="base" latinLnBrk="0" hangingPunct="1">
                        <a:lnSpc>
                          <a:spcPct val="100000"/>
                        </a:lnSpc>
                        <a:spcBef>
                          <a:spcPts val="338"/>
                        </a:spcBef>
                        <a:spcAft>
                          <a:spcPct val="0"/>
                        </a:spcAft>
                        <a:buClr>
                          <a:schemeClr val="bg2"/>
                        </a:buClr>
                        <a:buSzPct val="75000"/>
                        <a:buFont typeface="Wingdings" pitchFamily="2" charset="2"/>
                        <a:buNone/>
                        <a:tabLst/>
                      </a:pPr>
                      <a:r>
                        <a:rPr kumimoji="0" lang="ru-RU" sz="1600" b="0" i="0" u="none" strike="noStrike" cap="none" normalizeH="0" baseline="0" smtClean="0">
                          <a:ln>
                            <a:noFill/>
                          </a:ln>
                          <a:solidFill>
                            <a:srgbClr val="FFFFFF"/>
                          </a:solidFill>
                          <a:effectLst/>
                          <a:latin typeface="Arial" charset="0"/>
                          <a:ea typeface="DejaVu Sans"/>
                          <a:cs typeface="DejaVu Sans"/>
                        </a:rPr>
                        <a:t>Көрсеткіштер</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3399FF"/>
                    </a:solidFill>
                  </a:tcPr>
                </a:tc>
                <a:tc gridSpan="3">
                  <a:txBody>
                    <a:bodyPr/>
                    <a:lstStyle/>
                    <a:p>
                      <a:pPr marL="0" marR="0" lvl="0" indent="0" algn="ctr" defTabSz="914400" rtl="0" eaLnBrk="1" fontAlgn="base" latinLnBrk="0" hangingPunct="1">
                        <a:lnSpc>
                          <a:spcPct val="100000"/>
                        </a:lnSpc>
                        <a:spcBef>
                          <a:spcPts val="813"/>
                        </a:spcBef>
                        <a:spcAft>
                          <a:spcPct val="0"/>
                        </a:spcAft>
                        <a:buClr>
                          <a:schemeClr val="bg2"/>
                        </a:buClr>
                        <a:buSzPct val="75000"/>
                        <a:buFont typeface="Wingdings" pitchFamily="2" charset="2"/>
                        <a:buNone/>
                        <a:tabLst/>
                      </a:pPr>
                      <a:r>
                        <a:rPr kumimoji="0" lang="kk-KZ" sz="1400" b="1" i="0" u="none" strike="noStrike" cap="none" normalizeH="0" baseline="0" smtClean="0">
                          <a:ln>
                            <a:noFill/>
                          </a:ln>
                          <a:solidFill>
                            <a:srgbClr val="FFFFFF"/>
                          </a:solidFill>
                          <a:effectLst/>
                          <a:latin typeface="Times New Roman" pitchFamily="18" charset="0"/>
                          <a:ea typeface="DejaVu Sans"/>
                          <a:cs typeface="DejaVu Sans"/>
                        </a:rPr>
                        <a:t>Жоспарлы кезең</a:t>
                      </a:r>
                      <a:endParaRPr kumimoji="0" lang="ru-RU" sz="1400" b="1" i="0" u="none" strike="noStrike" cap="none" normalizeH="0" baseline="0" smtClean="0">
                        <a:ln>
                          <a:noFill/>
                        </a:ln>
                        <a:solidFill>
                          <a:srgbClr val="FFFFFF"/>
                        </a:solidFill>
                        <a:effectLst/>
                        <a:latin typeface="Times New Roman" pitchFamily="18" charset="0"/>
                        <a:ea typeface="DejaVu Sans"/>
                        <a:cs typeface="DejaVu Sans"/>
                      </a:endParaRPr>
                    </a:p>
                  </a:txBody>
                  <a:tcPr horzOverflow="overflow">
                    <a:lnL w="12700" cap="flat" cmpd="sng" algn="ctr">
                      <a:solidFill>
                        <a:srgbClr val="FFFFFF"/>
                      </a:solidFill>
                      <a:prstDash val="solid"/>
                      <a:round/>
                      <a:headEnd type="none" w="med" len="med"/>
                      <a:tailEnd type="none" w="med" len="med"/>
                    </a:lnL>
                    <a:lnR w="12240" cap="flat" cmpd="sng" algn="ctr">
                      <a:solidFill>
                        <a:srgbClr val="FFFFFF"/>
                      </a:solidFill>
                      <a:prstDash val="solid"/>
                      <a:round/>
                      <a:headEnd type="none" w="med" len="med"/>
                      <a:tailEnd type="none" w="med" len="med"/>
                    </a:lnR>
                    <a:lnT w="12240" cap="flat" cmpd="sng" algn="ctr">
                      <a:solidFill>
                        <a:srgbClr val="FFFFFF"/>
                      </a:solidFill>
                      <a:prstDash val="solid"/>
                      <a:round/>
                      <a:headEnd type="none" w="med" len="med"/>
                      <a:tailEnd type="none" w="med" len="med"/>
                    </a:lnT>
                    <a:lnB w="12240" cap="flat" cmpd="sng" algn="ctr">
                      <a:solidFill>
                        <a:srgbClr val="FFFFFF"/>
                      </a:solidFill>
                      <a:prstDash val="solid"/>
                      <a:round/>
                      <a:headEnd type="none" w="med" len="med"/>
                      <a:tailEnd type="none" w="med" len="med"/>
                    </a:lnB>
                    <a:lnTlToBr>
                      <a:noFill/>
                    </a:lnTlToBr>
                    <a:lnBlToTr>
                      <a:noFill/>
                    </a:lnBlToTr>
                    <a:solidFill>
                      <a:srgbClr val="3399FF"/>
                    </a:solidFill>
                  </a:tcPr>
                </a:tc>
                <a:tc hMerge="1">
                  <a:txBody>
                    <a:bodyPr/>
                    <a:lstStyle/>
                    <a:p>
                      <a:endParaRPr lang="ru-RU"/>
                    </a:p>
                  </a:txBody>
                  <a:tcPr/>
                </a:tc>
                <a:tc hMerge="1">
                  <a:txBody>
                    <a:bodyPr/>
                    <a:lstStyle/>
                    <a:p>
                      <a:endParaRPr lang="ru-RU"/>
                    </a:p>
                  </a:txBody>
                  <a:tcPr/>
                </a:tc>
              </a:tr>
              <a:tr h="290513">
                <a:tc vMerge="1">
                  <a:txBody>
                    <a:bodyPr/>
                    <a:lstStyle/>
                    <a:p>
                      <a:endParaRPr lang="ru-RU"/>
                    </a:p>
                  </a:txBody>
                  <a:tcPr/>
                </a:tc>
                <a:tc>
                  <a:txBody>
                    <a:bodyPr/>
                    <a:lstStyle/>
                    <a:p>
                      <a:pPr marL="0" marR="0" lvl="0" indent="0" algn="ctr" defTabSz="914400" rtl="0" eaLnBrk="1" fontAlgn="base" latinLnBrk="0" hangingPunct="1">
                        <a:lnSpc>
                          <a:spcPct val="100000"/>
                        </a:lnSpc>
                        <a:spcBef>
                          <a:spcPts val="813"/>
                        </a:spcBef>
                        <a:spcAft>
                          <a:spcPct val="0"/>
                        </a:spcAft>
                        <a:buClr>
                          <a:schemeClr val="bg2"/>
                        </a:buClr>
                        <a:buSzPct val="75000"/>
                        <a:buFont typeface="Wingdings" pitchFamily="2" charset="2"/>
                        <a:buNone/>
                        <a:tabLst/>
                      </a:pPr>
                      <a:r>
                        <a:rPr kumimoji="0" lang="ru-RU" sz="1600" b="1" i="0" u="none" strike="noStrike" cap="none" normalizeH="0" baseline="0" smtClean="0">
                          <a:ln>
                            <a:noFill/>
                          </a:ln>
                          <a:solidFill>
                            <a:srgbClr val="FFFFFF"/>
                          </a:solidFill>
                          <a:effectLst/>
                          <a:latin typeface="Times New Roman" pitchFamily="18" charset="0"/>
                          <a:ea typeface="DejaVu Sans"/>
                          <a:cs typeface="DejaVu Sans"/>
                        </a:rPr>
                        <a:t>2021 жыл</a:t>
                      </a:r>
                    </a:p>
                  </a:txBody>
                  <a:tcPr horzOverflow="overflow">
                    <a:lnL w="12700" cap="flat" cmpd="sng" algn="ctr">
                      <a:solidFill>
                        <a:srgbClr val="FFFFFF"/>
                      </a:solidFill>
                      <a:prstDash val="solid"/>
                      <a:round/>
                      <a:headEnd type="none" w="med" len="med"/>
                      <a:tailEnd type="none" w="med" len="med"/>
                    </a:lnL>
                    <a:lnR w="12240" cap="flat" cmpd="sng" algn="ctr">
                      <a:solidFill>
                        <a:srgbClr val="FFFFFF"/>
                      </a:solidFill>
                      <a:prstDash val="solid"/>
                      <a:round/>
                      <a:headEnd type="none" w="med" len="med"/>
                      <a:tailEnd type="none" w="med" len="med"/>
                    </a:lnR>
                    <a:lnT w="12240" cap="flat" cmpd="sng" algn="ctr">
                      <a:solidFill>
                        <a:srgbClr val="FFFFFF"/>
                      </a:solidFill>
                      <a:prstDash val="solid"/>
                      <a:round/>
                      <a:headEnd type="none" w="med" len="med"/>
                      <a:tailEnd type="none" w="med" len="med"/>
                    </a:lnT>
                    <a:lnB w="12240" cap="flat" cmpd="sng" algn="ctr">
                      <a:solidFill>
                        <a:srgbClr val="FFFFFF"/>
                      </a:solidFill>
                      <a:prstDash val="solid"/>
                      <a:round/>
                      <a:headEnd type="none" w="med" len="med"/>
                      <a:tailEnd type="none" w="med" len="med"/>
                    </a:lnB>
                    <a:lnTlToBr>
                      <a:noFill/>
                    </a:lnTlToBr>
                    <a:lnBlToTr>
                      <a:noFill/>
                    </a:lnBlToTr>
                    <a:solidFill>
                      <a:srgbClr val="3399FF"/>
                    </a:solidFill>
                  </a:tcPr>
                </a:tc>
                <a:tc>
                  <a:txBody>
                    <a:bodyPr/>
                    <a:lstStyle/>
                    <a:p>
                      <a:pPr marL="0" marR="0" lvl="0" indent="0" algn="ctr" defTabSz="914400" rtl="0" eaLnBrk="1" fontAlgn="base" latinLnBrk="0" hangingPunct="1">
                        <a:lnSpc>
                          <a:spcPct val="100000"/>
                        </a:lnSpc>
                        <a:spcBef>
                          <a:spcPts val="813"/>
                        </a:spcBef>
                        <a:spcAft>
                          <a:spcPct val="0"/>
                        </a:spcAft>
                        <a:buClr>
                          <a:schemeClr val="bg2"/>
                        </a:buClr>
                        <a:buSzPct val="75000"/>
                        <a:buFont typeface="Wingdings" pitchFamily="2" charset="2"/>
                        <a:buNone/>
                        <a:tabLst/>
                      </a:pPr>
                      <a:r>
                        <a:rPr kumimoji="0" lang="ru-RU" sz="1600" b="1" i="0" u="none" strike="noStrike" cap="none" normalizeH="0" baseline="0" smtClean="0">
                          <a:ln>
                            <a:noFill/>
                          </a:ln>
                          <a:solidFill>
                            <a:srgbClr val="FFFFFF"/>
                          </a:solidFill>
                          <a:effectLst/>
                          <a:latin typeface="Times New Roman" pitchFamily="18" charset="0"/>
                          <a:ea typeface="DejaVu Sans"/>
                          <a:cs typeface="DejaVu Sans"/>
                        </a:rPr>
                        <a:t>2022 жыл</a:t>
                      </a:r>
                    </a:p>
                  </a:txBody>
                  <a:tcPr horzOverflow="overflow">
                    <a:lnL w="12240" cap="flat" cmpd="sng" algn="ctr">
                      <a:solidFill>
                        <a:srgbClr val="FFFFFF"/>
                      </a:solidFill>
                      <a:prstDash val="solid"/>
                      <a:round/>
                      <a:headEnd type="none" w="med" len="med"/>
                      <a:tailEnd type="none" w="med" len="med"/>
                    </a:lnL>
                    <a:lnR w="12240" cap="flat" cmpd="sng" algn="ctr">
                      <a:solidFill>
                        <a:srgbClr val="FFFFFF"/>
                      </a:solidFill>
                      <a:prstDash val="solid"/>
                      <a:round/>
                      <a:headEnd type="none" w="med" len="med"/>
                      <a:tailEnd type="none" w="med" len="med"/>
                    </a:lnR>
                    <a:lnT w="12240" cap="flat" cmpd="sng" algn="ctr">
                      <a:solidFill>
                        <a:srgbClr val="FFFFFF"/>
                      </a:solidFill>
                      <a:prstDash val="solid"/>
                      <a:round/>
                      <a:headEnd type="none" w="med" len="med"/>
                      <a:tailEnd type="none" w="med" len="med"/>
                    </a:lnT>
                    <a:lnB w="12240" cap="flat" cmpd="sng" algn="ctr">
                      <a:solidFill>
                        <a:srgbClr val="FFFFFF"/>
                      </a:solidFill>
                      <a:prstDash val="solid"/>
                      <a:round/>
                      <a:headEnd type="none" w="med" len="med"/>
                      <a:tailEnd type="none" w="med" len="med"/>
                    </a:lnB>
                    <a:lnTlToBr>
                      <a:noFill/>
                    </a:lnTlToBr>
                    <a:lnBlToTr>
                      <a:noFill/>
                    </a:lnBlToTr>
                    <a:solidFill>
                      <a:srgbClr val="3399FF"/>
                    </a:solidFill>
                  </a:tcPr>
                </a:tc>
                <a:tc>
                  <a:txBody>
                    <a:bodyPr/>
                    <a:lstStyle/>
                    <a:p>
                      <a:pPr marL="0" marR="0" lvl="0" indent="0" algn="ctr" defTabSz="914400" rtl="0" eaLnBrk="1" fontAlgn="base" latinLnBrk="0" hangingPunct="1">
                        <a:lnSpc>
                          <a:spcPct val="100000"/>
                        </a:lnSpc>
                        <a:spcBef>
                          <a:spcPts val="813"/>
                        </a:spcBef>
                        <a:spcAft>
                          <a:spcPct val="0"/>
                        </a:spcAft>
                        <a:buClr>
                          <a:schemeClr val="bg2"/>
                        </a:buClr>
                        <a:buSzPct val="75000"/>
                        <a:buFont typeface="Wingdings" pitchFamily="2" charset="2"/>
                        <a:buNone/>
                        <a:tabLst/>
                      </a:pPr>
                      <a:r>
                        <a:rPr kumimoji="0" lang="ru-RU" sz="1600" b="1" i="0" u="none" strike="noStrike" cap="none" normalizeH="0" baseline="0" smtClean="0">
                          <a:ln>
                            <a:noFill/>
                          </a:ln>
                          <a:solidFill>
                            <a:srgbClr val="FFFFFF"/>
                          </a:solidFill>
                          <a:effectLst/>
                          <a:latin typeface="Times New Roman" pitchFamily="18" charset="0"/>
                          <a:ea typeface="DejaVu Sans"/>
                          <a:cs typeface="DejaVu Sans"/>
                        </a:rPr>
                        <a:t>2023 жыл</a:t>
                      </a:r>
                    </a:p>
                  </a:txBody>
                  <a:tcPr horzOverflow="overflow">
                    <a:lnL w="12240" cap="flat" cmpd="sng" algn="ctr">
                      <a:solidFill>
                        <a:srgbClr val="FFFFFF"/>
                      </a:solidFill>
                      <a:prstDash val="solid"/>
                      <a:round/>
                      <a:headEnd type="none" w="med" len="med"/>
                      <a:tailEnd type="none" w="med" len="med"/>
                    </a:lnL>
                    <a:lnR w="12240" cap="flat" cmpd="sng" algn="ctr">
                      <a:solidFill>
                        <a:srgbClr val="FFFFFF"/>
                      </a:solidFill>
                      <a:prstDash val="solid"/>
                      <a:round/>
                      <a:headEnd type="none" w="med" len="med"/>
                      <a:tailEnd type="none" w="med" len="med"/>
                    </a:lnR>
                    <a:lnT w="12240" cap="flat" cmpd="sng" algn="ctr">
                      <a:solidFill>
                        <a:srgbClr val="FFFFFF"/>
                      </a:solidFill>
                      <a:prstDash val="solid"/>
                      <a:round/>
                      <a:headEnd type="none" w="med" len="med"/>
                      <a:tailEnd type="none" w="med" len="med"/>
                    </a:lnT>
                    <a:lnB w="12240" cap="flat" cmpd="sng" algn="ctr">
                      <a:solidFill>
                        <a:srgbClr val="FFFFFF"/>
                      </a:solidFill>
                      <a:prstDash val="solid"/>
                      <a:round/>
                      <a:headEnd type="none" w="med" len="med"/>
                      <a:tailEnd type="none" w="med" len="med"/>
                    </a:lnB>
                    <a:lnTlToBr>
                      <a:noFill/>
                    </a:lnTlToBr>
                    <a:lnBlToTr>
                      <a:noFill/>
                    </a:lnBlToTr>
                    <a:solidFill>
                      <a:srgbClr val="3399FF"/>
                    </a:solidFill>
                  </a:tcPr>
                </a:tc>
              </a:tr>
              <a:tr h="280988">
                <a:tc gridSpan="4">
                  <a:txBody>
                    <a:bodyPr/>
                    <a:lstStyle/>
                    <a:p>
                      <a:pPr marL="90488" marR="0" lvl="0" indent="0" algn="l" defTabSz="914400" rtl="0" eaLnBrk="1" fontAlgn="base" latinLnBrk="0" hangingPunct="1">
                        <a:lnSpc>
                          <a:spcPct val="100000"/>
                        </a:lnSpc>
                        <a:spcBef>
                          <a:spcPts val="338"/>
                        </a:spcBef>
                        <a:spcAft>
                          <a:spcPct val="0"/>
                        </a:spcAft>
                        <a:buClr>
                          <a:schemeClr val="bg2"/>
                        </a:buClr>
                        <a:buSzPct val="75000"/>
                        <a:buFont typeface="Wingdings" pitchFamily="2" charset="2"/>
                        <a:buNone/>
                        <a:tabLst/>
                      </a:pPr>
                      <a:r>
                        <a:rPr kumimoji="0" lang="ru-RU" sz="1600" b="0" i="0" u="none" strike="noStrike" cap="none" normalizeH="0" baseline="0" smtClean="0">
                          <a:ln>
                            <a:noFill/>
                          </a:ln>
                          <a:solidFill>
                            <a:srgbClr val="FFFFFF"/>
                          </a:solidFill>
                          <a:effectLst/>
                          <a:latin typeface="Arial" charset="0"/>
                          <a:ea typeface="DejaVu Sans"/>
                          <a:cs typeface="DejaVu Sans"/>
                        </a:rPr>
                        <a:t>Бюджеттік бағдарлама бойынша шығыстар, барлығы                 </a:t>
                      </a:r>
                      <a:r>
                        <a:rPr kumimoji="0" lang="ru-RU" sz="1400" b="1" i="0" u="none" strike="noStrike" cap="none" normalizeH="0" baseline="0" smtClean="0">
                          <a:ln>
                            <a:noFill/>
                          </a:ln>
                          <a:solidFill>
                            <a:srgbClr val="FFFFFF"/>
                          </a:solidFill>
                          <a:effectLst/>
                          <a:latin typeface="Arial" charset="0"/>
                          <a:ea typeface="DejaVu Sans"/>
                          <a:cs typeface="DejaVu Sans"/>
                        </a:rPr>
                        <a:t>(мың теңге)</a:t>
                      </a:r>
                      <a:endParaRPr kumimoji="0" lang="ru-RU" sz="1400" b="1" i="0" u="none" strike="noStrike" cap="none" normalizeH="0" baseline="0" smtClean="0">
                        <a:ln>
                          <a:noFill/>
                        </a:ln>
                        <a:solidFill>
                          <a:schemeClr val="tx1"/>
                        </a:solidFill>
                        <a:effectLst/>
                        <a:latin typeface="Arial" charset="0"/>
                        <a:ea typeface="DejaVu Sans"/>
                        <a:cs typeface="DejaVu Sans"/>
                      </a:endParaRPr>
                    </a:p>
                  </a:txBody>
                  <a:tcPr horzOverflow="overflow">
                    <a:lnL w="12240" cap="flat" cmpd="sng" algn="ctr">
                      <a:solidFill>
                        <a:srgbClr val="FFFFFF"/>
                      </a:solidFill>
                      <a:prstDash val="solid"/>
                      <a:round/>
                      <a:headEnd type="none" w="med" len="med"/>
                      <a:tailEnd type="none" w="med" len="med"/>
                    </a:lnL>
                    <a:lnR w="1224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240" cap="flat" cmpd="sng" algn="ctr">
                      <a:solidFill>
                        <a:srgbClr val="FFFFFF"/>
                      </a:solidFill>
                      <a:prstDash val="solid"/>
                      <a:round/>
                      <a:headEnd type="none" w="med" len="med"/>
                      <a:tailEnd type="none" w="med" len="med"/>
                    </a:lnB>
                    <a:lnTlToBr>
                      <a:noFill/>
                    </a:lnTlToBr>
                    <a:lnBlToTr>
                      <a:noFill/>
                    </a:lnBlToTr>
                    <a:solidFill>
                      <a:srgbClr val="3399FF"/>
                    </a:solidFill>
                  </a:tcPr>
                </a:tc>
                <a:tc hMerge="1">
                  <a:txBody>
                    <a:bodyPr/>
                    <a:lstStyle/>
                    <a:p>
                      <a:endParaRPr lang="ru-RU"/>
                    </a:p>
                  </a:txBody>
                  <a:tcPr/>
                </a:tc>
                <a:tc hMerge="1">
                  <a:txBody>
                    <a:bodyPr/>
                    <a:lstStyle/>
                    <a:p>
                      <a:endParaRPr lang="ru-RU"/>
                    </a:p>
                  </a:txBody>
                  <a:tcPr/>
                </a:tc>
                <a:tc hMerge="1">
                  <a:txBody>
                    <a:bodyPr/>
                    <a:lstStyle/>
                    <a:p>
                      <a:endParaRPr lang="ru-RU"/>
                    </a:p>
                  </a:txBody>
                  <a:tcPr/>
                </a:tc>
              </a:tr>
              <a:tr h="538163">
                <a:tc>
                  <a:txBody>
                    <a:bodyPr/>
                    <a:lstStyle/>
                    <a:p>
                      <a:pPr marL="90488" marR="0" lvl="0" indent="0" algn="l" defTabSz="914400" rtl="0" eaLnBrk="1" fontAlgn="base" latinLnBrk="0" hangingPunct="1">
                        <a:lnSpc>
                          <a:spcPct val="100000"/>
                        </a:lnSpc>
                        <a:spcBef>
                          <a:spcPts val="338"/>
                        </a:spcBef>
                        <a:spcAft>
                          <a:spcPct val="0"/>
                        </a:spcAft>
                        <a:buClr>
                          <a:schemeClr val="bg2"/>
                        </a:buClr>
                        <a:buSzPct val="75000"/>
                        <a:buFont typeface="Wingdings" pitchFamily="2" charset="2"/>
                        <a:buNone/>
                        <a:tabLst/>
                      </a:pPr>
                      <a:r>
                        <a:rPr kumimoji="0" lang="ru-RU" sz="1500" b="1" i="0" u="none" strike="noStrike" cap="none" normalizeH="0" baseline="0" smtClean="0">
                          <a:ln>
                            <a:noFill/>
                          </a:ln>
                          <a:solidFill>
                            <a:schemeClr val="tx1"/>
                          </a:solidFill>
                          <a:effectLst/>
                          <a:latin typeface="Arial" charset="0"/>
                          <a:cs typeface="Arial" charset="0"/>
                        </a:rPr>
                        <a:t>Облыстық жергілікті атқарушы органының резерві</a:t>
                      </a:r>
                    </a:p>
                  </a:txBody>
                  <a:tcPr horzOverflow="overflow">
                    <a:lnL w="12240" cap="flat" cmpd="sng" algn="ctr">
                      <a:solidFill>
                        <a:srgbClr val="FFFFFF"/>
                      </a:solidFill>
                      <a:prstDash val="solid"/>
                      <a:round/>
                      <a:headEnd type="none" w="med" len="med"/>
                      <a:tailEnd type="none" w="med" len="med"/>
                    </a:lnL>
                    <a:lnR w="12240" cap="flat" cmpd="sng" algn="ctr">
                      <a:solidFill>
                        <a:srgbClr val="FFFFFF"/>
                      </a:solidFill>
                      <a:prstDash val="solid"/>
                      <a:round/>
                      <a:headEnd type="none" w="med" len="med"/>
                      <a:tailEnd type="none" w="med" len="med"/>
                    </a:lnR>
                    <a:lnT w="12240" cap="flat" cmpd="sng" algn="ctr">
                      <a:solidFill>
                        <a:srgbClr val="FFFFFF"/>
                      </a:solidFill>
                      <a:prstDash val="solid"/>
                      <a:round/>
                      <a:headEnd type="none" w="med" len="med"/>
                      <a:tailEnd type="none" w="med" len="med"/>
                    </a:lnT>
                    <a:lnB w="12240" cap="flat" cmpd="sng" algn="ctr">
                      <a:solidFill>
                        <a:srgbClr val="FFFFFF"/>
                      </a:solidFill>
                      <a:prstDash val="solid"/>
                      <a:round/>
                      <a:headEnd type="none" w="med" len="med"/>
                      <a:tailEnd type="none" w="med" len="med"/>
                    </a:lnB>
                    <a:lnTlToBr>
                      <a:noFill/>
                    </a:lnTlToBr>
                    <a:lnBlToTr>
                      <a:noFill/>
                    </a:lnBlToTr>
                    <a:solidFill>
                      <a:srgbClr val="CDE5FE"/>
                    </a:solidFill>
                  </a:tcPr>
                </a:tc>
                <a:tc>
                  <a:txBody>
                    <a:bodyPr/>
                    <a:lstStyle/>
                    <a:p>
                      <a:pPr marL="0" marR="0" lvl="0" indent="0" algn="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kk-KZ" sz="1600" b="0" i="1" u="none" strike="noStrike" cap="none" normalizeH="0" baseline="0" smtClean="0">
                          <a:ln>
                            <a:noFill/>
                          </a:ln>
                          <a:solidFill>
                            <a:srgbClr val="000000"/>
                          </a:solidFill>
                          <a:effectLst/>
                          <a:latin typeface="Arial" charset="0"/>
                          <a:ea typeface="DejaVu Sans"/>
                          <a:cs typeface="Times New Roman" pitchFamily="18" charset="0"/>
                        </a:rPr>
                        <a:t>651 797,0</a:t>
                      </a:r>
                      <a:endParaRPr kumimoji="0" lang="ru-RU" sz="1600" b="0" i="1" u="none" strike="noStrike" cap="none" normalizeH="0" baseline="0" smtClean="0">
                        <a:ln>
                          <a:noFill/>
                        </a:ln>
                        <a:solidFill>
                          <a:srgbClr val="000000"/>
                        </a:solidFill>
                        <a:effectLst/>
                        <a:latin typeface="Arial" charset="0"/>
                        <a:ea typeface="DejaVu Sans"/>
                        <a:cs typeface="Times New Roman" pitchFamily="18" charset="0"/>
                      </a:endParaRPr>
                    </a:p>
                  </a:txBody>
                  <a:tcPr horzOverflow="overflow">
                    <a:lnL w="12240" cap="flat" cmpd="sng" algn="ctr">
                      <a:solidFill>
                        <a:srgbClr val="FFFFFF"/>
                      </a:solidFill>
                      <a:prstDash val="solid"/>
                      <a:round/>
                      <a:headEnd type="none" w="med" len="med"/>
                      <a:tailEnd type="none" w="med" len="med"/>
                    </a:lnL>
                    <a:lnR w="12240" cap="flat" cmpd="sng" algn="ctr">
                      <a:solidFill>
                        <a:srgbClr val="FFFFFF"/>
                      </a:solidFill>
                      <a:prstDash val="solid"/>
                      <a:round/>
                      <a:headEnd type="none" w="med" len="med"/>
                      <a:tailEnd type="none" w="med" len="med"/>
                    </a:lnR>
                    <a:lnT w="12240" cap="flat" cmpd="sng" algn="ctr">
                      <a:solidFill>
                        <a:srgbClr val="FFFFFF"/>
                      </a:solidFill>
                      <a:prstDash val="solid"/>
                      <a:round/>
                      <a:headEnd type="none" w="med" len="med"/>
                      <a:tailEnd type="none" w="med" len="med"/>
                    </a:lnT>
                    <a:lnB w="12240" cap="flat" cmpd="sng" algn="ctr">
                      <a:solidFill>
                        <a:srgbClr val="FFFFFF"/>
                      </a:solidFill>
                      <a:prstDash val="solid"/>
                      <a:round/>
                      <a:headEnd type="none" w="med" len="med"/>
                      <a:tailEnd type="none" w="med" len="med"/>
                    </a:lnB>
                    <a:lnTlToBr>
                      <a:noFill/>
                    </a:lnTlToBr>
                    <a:lnBlToTr>
                      <a:noFill/>
                    </a:lnBlToTr>
                    <a:solidFill>
                      <a:srgbClr val="CDE5FE"/>
                    </a:solidFill>
                  </a:tcPr>
                </a:tc>
                <a:tc>
                  <a:txBody>
                    <a:bodyPr/>
                    <a:lstStyle/>
                    <a:p>
                      <a:pPr marL="0" marR="0" lvl="0" indent="0" algn="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kk-KZ" sz="1600" b="0" i="1" u="none" strike="noStrike" cap="none" normalizeH="0" baseline="0" smtClean="0">
                          <a:ln>
                            <a:noFill/>
                          </a:ln>
                          <a:solidFill>
                            <a:srgbClr val="000000"/>
                          </a:solidFill>
                          <a:effectLst/>
                          <a:latin typeface="Arial" charset="0"/>
                          <a:ea typeface="DejaVu Sans"/>
                          <a:cs typeface="Times New Roman" pitchFamily="18" charset="0"/>
                        </a:rPr>
                        <a:t>708 349,0</a:t>
                      </a:r>
                      <a:endParaRPr kumimoji="0" lang="ru-RU" sz="1600" b="0" i="1" u="none" strike="noStrike" cap="none" normalizeH="0" baseline="0" smtClean="0">
                        <a:ln>
                          <a:noFill/>
                        </a:ln>
                        <a:solidFill>
                          <a:srgbClr val="000000"/>
                        </a:solidFill>
                        <a:effectLst/>
                        <a:latin typeface="Arial" charset="0"/>
                        <a:ea typeface="DejaVu Sans"/>
                        <a:cs typeface="Times New Roman" pitchFamily="18" charset="0"/>
                      </a:endParaRPr>
                    </a:p>
                  </a:txBody>
                  <a:tcPr horzOverflow="overflow">
                    <a:lnL w="12240" cap="flat" cmpd="sng" algn="ctr">
                      <a:solidFill>
                        <a:srgbClr val="FFFFFF"/>
                      </a:solidFill>
                      <a:prstDash val="solid"/>
                      <a:round/>
                      <a:headEnd type="none" w="med" len="med"/>
                      <a:tailEnd type="none" w="med" len="med"/>
                    </a:lnL>
                    <a:lnR w="12240" cap="flat" cmpd="sng" algn="ctr">
                      <a:solidFill>
                        <a:srgbClr val="FFFFFF"/>
                      </a:solidFill>
                      <a:prstDash val="solid"/>
                      <a:round/>
                      <a:headEnd type="none" w="med" len="med"/>
                      <a:tailEnd type="none" w="med" len="med"/>
                    </a:lnR>
                    <a:lnT w="12240" cap="flat" cmpd="sng" algn="ctr">
                      <a:solidFill>
                        <a:srgbClr val="FFFFFF"/>
                      </a:solidFill>
                      <a:prstDash val="solid"/>
                      <a:round/>
                      <a:headEnd type="none" w="med" len="med"/>
                      <a:tailEnd type="none" w="med" len="med"/>
                    </a:lnT>
                    <a:lnB w="12240" cap="flat" cmpd="sng" algn="ctr">
                      <a:solidFill>
                        <a:srgbClr val="FFFFFF"/>
                      </a:solidFill>
                      <a:prstDash val="solid"/>
                      <a:round/>
                      <a:headEnd type="none" w="med" len="med"/>
                      <a:tailEnd type="none" w="med" len="med"/>
                    </a:lnB>
                    <a:lnTlToBr>
                      <a:noFill/>
                    </a:lnTlToBr>
                    <a:lnBlToTr>
                      <a:noFill/>
                    </a:lnBlToTr>
                    <a:solidFill>
                      <a:srgbClr val="CDE5FE"/>
                    </a:solidFill>
                  </a:tcPr>
                </a:tc>
                <a:tc>
                  <a:txBody>
                    <a:bodyPr/>
                    <a:lstStyle/>
                    <a:p>
                      <a:pPr marL="0" marR="0" lvl="0" indent="0" algn="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kk-KZ" sz="1600" b="0" i="1" u="none" strike="noStrike" cap="none" normalizeH="0" baseline="0" smtClean="0">
                          <a:ln>
                            <a:noFill/>
                          </a:ln>
                          <a:solidFill>
                            <a:srgbClr val="000000"/>
                          </a:solidFill>
                          <a:effectLst/>
                          <a:latin typeface="Arial" charset="0"/>
                          <a:ea typeface="DejaVu Sans"/>
                          <a:cs typeface="Times New Roman" pitchFamily="18" charset="0"/>
                        </a:rPr>
                        <a:t>708 349,0</a:t>
                      </a:r>
                      <a:endParaRPr kumimoji="0" lang="ru-RU" sz="1600" b="0" i="1" u="none" strike="noStrike" cap="none" normalizeH="0" baseline="0" smtClean="0">
                        <a:ln>
                          <a:noFill/>
                        </a:ln>
                        <a:solidFill>
                          <a:srgbClr val="000000"/>
                        </a:solidFill>
                        <a:effectLst/>
                        <a:latin typeface="Arial" charset="0"/>
                        <a:ea typeface="DejaVu Sans"/>
                        <a:cs typeface="Times New Roman" pitchFamily="18" charset="0"/>
                      </a:endParaRPr>
                    </a:p>
                  </a:txBody>
                  <a:tcPr horzOverflow="overflow">
                    <a:lnL w="12240" cap="flat" cmpd="sng" algn="ctr">
                      <a:solidFill>
                        <a:srgbClr val="FFFFFF"/>
                      </a:solidFill>
                      <a:prstDash val="solid"/>
                      <a:round/>
                      <a:headEnd type="none" w="med" len="med"/>
                      <a:tailEnd type="none" w="med" len="med"/>
                    </a:lnL>
                    <a:lnR w="12240" cap="flat" cmpd="sng" algn="ctr">
                      <a:solidFill>
                        <a:srgbClr val="FFFFFF"/>
                      </a:solidFill>
                      <a:prstDash val="solid"/>
                      <a:round/>
                      <a:headEnd type="none" w="med" len="med"/>
                      <a:tailEnd type="none" w="med" len="med"/>
                    </a:lnR>
                    <a:lnT w="12240" cap="flat" cmpd="sng" algn="ctr">
                      <a:solidFill>
                        <a:srgbClr val="FFFFFF"/>
                      </a:solidFill>
                      <a:prstDash val="solid"/>
                      <a:round/>
                      <a:headEnd type="none" w="med" len="med"/>
                      <a:tailEnd type="none" w="med" len="med"/>
                    </a:lnT>
                    <a:lnB w="12240" cap="flat" cmpd="sng" algn="ctr">
                      <a:solidFill>
                        <a:srgbClr val="FFFFFF"/>
                      </a:solidFill>
                      <a:prstDash val="solid"/>
                      <a:round/>
                      <a:headEnd type="none" w="med" len="med"/>
                      <a:tailEnd type="none" w="med" len="med"/>
                    </a:lnB>
                    <a:lnTlToBr>
                      <a:noFill/>
                    </a:lnTlToBr>
                    <a:lnBlToTr>
                      <a:noFill/>
                    </a:lnBlToTr>
                    <a:solidFill>
                      <a:srgbClr val="CDE5FE"/>
                    </a:solidFill>
                  </a:tcPr>
                </a:tc>
              </a:tr>
            </a:tbl>
          </a:graphicData>
        </a:graphic>
      </p:graphicFrame>
      <p:sp>
        <p:nvSpPr>
          <p:cNvPr id="54" name="CustomShape 2"/>
          <p:cNvSpPr/>
          <p:nvPr/>
        </p:nvSpPr>
        <p:spPr>
          <a:xfrm>
            <a:off x="6267450" y="6184900"/>
            <a:ext cx="2876550" cy="714375"/>
          </a:xfrm>
          <a:custGeom>
            <a:avLst/>
            <a:gdLst/>
            <a:ahLst/>
            <a:cxnLst/>
            <a:rect l="l" t="t" r="r" b="b"/>
            <a:pathLst>
              <a:path w="2876550" h="714375">
                <a:moveTo>
                  <a:pt x="2876410" y="0"/>
                </a:moveTo>
                <a:lnTo>
                  <a:pt x="2870034" y="0"/>
                </a:lnTo>
                <a:lnTo>
                  <a:pt x="2748851" y="20091"/>
                </a:lnTo>
                <a:lnTo>
                  <a:pt x="2625547" y="42405"/>
                </a:lnTo>
                <a:lnTo>
                  <a:pt x="2370442" y="91516"/>
                </a:lnTo>
                <a:lnTo>
                  <a:pt x="2102561" y="149555"/>
                </a:lnTo>
                <a:lnTo>
                  <a:pt x="1821941" y="216509"/>
                </a:lnTo>
                <a:lnTo>
                  <a:pt x="1564703" y="281241"/>
                </a:lnTo>
                <a:lnTo>
                  <a:pt x="841882" y="444182"/>
                </a:lnTo>
                <a:lnTo>
                  <a:pt x="620775" y="488823"/>
                </a:lnTo>
                <a:lnTo>
                  <a:pt x="199847" y="566953"/>
                </a:lnTo>
                <a:lnTo>
                  <a:pt x="0" y="600430"/>
                </a:lnTo>
                <a:lnTo>
                  <a:pt x="270001" y="638378"/>
                </a:lnTo>
                <a:lnTo>
                  <a:pt x="397560" y="653999"/>
                </a:lnTo>
                <a:lnTo>
                  <a:pt x="644169" y="680783"/>
                </a:lnTo>
                <a:lnTo>
                  <a:pt x="873772" y="698639"/>
                </a:lnTo>
                <a:lnTo>
                  <a:pt x="984313" y="705345"/>
                </a:lnTo>
                <a:lnTo>
                  <a:pt x="1092746" y="709803"/>
                </a:lnTo>
                <a:lnTo>
                  <a:pt x="1296835" y="714273"/>
                </a:lnTo>
                <a:lnTo>
                  <a:pt x="1394625" y="714273"/>
                </a:lnTo>
                <a:lnTo>
                  <a:pt x="1583829" y="709803"/>
                </a:lnTo>
                <a:lnTo>
                  <a:pt x="1673123" y="705345"/>
                </a:lnTo>
                <a:lnTo>
                  <a:pt x="1843201" y="691946"/>
                </a:lnTo>
                <a:lnTo>
                  <a:pt x="1926107" y="683018"/>
                </a:lnTo>
                <a:lnTo>
                  <a:pt x="2083434" y="660692"/>
                </a:lnTo>
                <a:lnTo>
                  <a:pt x="2232253" y="633907"/>
                </a:lnTo>
                <a:lnTo>
                  <a:pt x="2372563" y="602665"/>
                </a:lnTo>
                <a:lnTo>
                  <a:pt x="2506497" y="566953"/>
                </a:lnTo>
                <a:lnTo>
                  <a:pt x="2634056" y="526770"/>
                </a:lnTo>
                <a:lnTo>
                  <a:pt x="2755239" y="482130"/>
                </a:lnTo>
                <a:lnTo>
                  <a:pt x="2872155" y="435254"/>
                </a:lnTo>
                <a:lnTo>
                  <a:pt x="2876410" y="433019"/>
                </a:lnTo>
                <a:lnTo>
                  <a:pt x="2876410" y="0"/>
                </a:lnTo>
                <a:close/>
              </a:path>
            </a:pathLst>
          </a:custGeom>
          <a:solidFill>
            <a:srgbClr val="C6E7FC">
              <a:alpha val="30000"/>
            </a:srgbClr>
          </a:solidFill>
          <a:ln>
            <a:noFill/>
          </a:ln>
        </p:spPr>
        <p:style>
          <a:lnRef idx="0">
            <a:scrgbClr r="0" g="0" b="0"/>
          </a:lnRef>
          <a:fillRef idx="0">
            <a:scrgbClr r="0" g="0" b="0"/>
          </a:fillRef>
          <a:effectRef idx="0">
            <a:scrgbClr r="0" g="0" b="0"/>
          </a:effectRef>
          <a:fontRef idx="minor"/>
        </p:style>
      </p:sp>
      <p:sp>
        <p:nvSpPr>
          <p:cNvPr id="37917" name="Rectangle 687"/>
          <p:cNvSpPr>
            <a:spLocks noChangeArrowheads="1"/>
          </p:cNvSpPr>
          <p:nvPr/>
        </p:nvSpPr>
        <p:spPr bwMode="auto">
          <a:xfrm>
            <a:off x="0" y="0"/>
            <a:ext cx="9144000" cy="692150"/>
          </a:xfrm>
          <a:prstGeom prst="rect">
            <a:avLst/>
          </a:prstGeom>
          <a:solidFill>
            <a:srgbClr val="0066FF"/>
          </a:solidFill>
          <a:ln w="9525" algn="ctr">
            <a:solidFill>
              <a:srgbClr val="3399FF"/>
            </a:solidFill>
            <a:miter lim="800000"/>
            <a:headEnd/>
            <a:tailEnd/>
          </a:ln>
        </p:spPr>
        <p:txBody>
          <a:bodyPr anchor="ctr"/>
          <a:lstStyle/>
          <a:p>
            <a:pPr algn="ctr"/>
            <a:r>
              <a:rPr lang="ru-RU" sz="2000">
                <a:solidFill>
                  <a:srgbClr val="FFFFFF"/>
                </a:solidFill>
                <a:latin typeface="Arial" charset="0"/>
                <a:cs typeface="DejaVu Sans"/>
              </a:rPr>
              <a:t/>
            </a:r>
            <a:br>
              <a:rPr lang="ru-RU" sz="2000">
                <a:solidFill>
                  <a:srgbClr val="FFFFFF"/>
                </a:solidFill>
                <a:latin typeface="Arial" charset="0"/>
                <a:cs typeface="DejaVu Sans"/>
              </a:rPr>
            </a:br>
            <a:r>
              <a:rPr lang="ru-RU" sz="1800">
                <a:solidFill>
                  <a:srgbClr val="FFFFFF"/>
                </a:solidFill>
                <a:latin typeface="Arial" charset="0"/>
                <a:cs typeface="DejaVu Sans"/>
              </a:rPr>
              <a:t>БЮДЖЕТТІК БАҒДАРЛАМА </a:t>
            </a:r>
            <a:br>
              <a:rPr lang="ru-RU" sz="1800">
                <a:solidFill>
                  <a:srgbClr val="FFFFFF"/>
                </a:solidFill>
                <a:latin typeface="Arial" charset="0"/>
                <a:cs typeface="DejaVu Sans"/>
              </a:rPr>
            </a:br>
            <a:r>
              <a:rPr lang="ru-RU" sz="1800" u="sng">
                <a:solidFill>
                  <a:srgbClr val="FFFFFF"/>
                </a:solidFill>
                <a:latin typeface="Arial" charset="0"/>
                <a:cs typeface="DejaVu Sans"/>
              </a:rPr>
              <a:t>257 012 </a:t>
            </a:r>
            <a:r>
              <a:rPr lang="kk-KZ" sz="1800" u="sng">
                <a:solidFill>
                  <a:srgbClr val="FFFFFF"/>
                </a:solidFill>
                <a:latin typeface="Arial" charset="0"/>
                <a:cs typeface="DejaVu Sans"/>
              </a:rPr>
              <a:t>«</a:t>
            </a:r>
            <a:r>
              <a:rPr lang="ru-RU" sz="1800" u="sng">
                <a:solidFill>
                  <a:srgbClr val="FFFFFF"/>
                </a:solidFill>
                <a:latin typeface="Arial" charset="0"/>
                <a:cs typeface="DejaVu Sans"/>
              </a:rPr>
              <a:t>Облыстық жергілікті атқарушы органының резерві</a:t>
            </a:r>
            <a:r>
              <a:rPr lang="kk-KZ" sz="1800" u="sng">
                <a:solidFill>
                  <a:srgbClr val="FFFFFF"/>
                </a:solidFill>
                <a:latin typeface="Arial" charset="0"/>
                <a:cs typeface="DejaVu Sans"/>
              </a:rPr>
              <a:t>» </a:t>
            </a:r>
            <a:r>
              <a:rPr lang="ru-RU" sz="1800" u="sng">
                <a:solidFill>
                  <a:srgbClr val="FFFFFF"/>
                </a:solidFill>
                <a:latin typeface="Arial" charset="0"/>
                <a:cs typeface="DejaVu Sans"/>
              </a:rPr>
              <a:t>  </a:t>
            </a:r>
            <a:r>
              <a:rPr lang="ru-RU" sz="2000" u="sng">
                <a:solidFill>
                  <a:srgbClr val="FFFFFF"/>
                </a:solidFill>
                <a:latin typeface="Arial" charset="0"/>
                <a:cs typeface="DejaVu Sans"/>
              </a:rPr>
              <a:t/>
            </a:r>
            <a:br>
              <a:rPr lang="ru-RU" sz="2000" u="sng">
                <a:solidFill>
                  <a:srgbClr val="FFFFFF"/>
                </a:solidFill>
                <a:latin typeface="Arial" charset="0"/>
                <a:cs typeface="DejaVu Sans"/>
              </a:rPr>
            </a:br>
            <a:endParaRPr lang="ru-RU" sz="2000" u="sng">
              <a:solidFill>
                <a:srgbClr val="FFFFFF"/>
              </a:solidFill>
              <a:latin typeface="Arial" charset="0"/>
              <a:cs typeface="DejaVu Sans"/>
            </a:endParaRPr>
          </a:p>
        </p:txBody>
      </p:sp>
      <p:sp>
        <p:nvSpPr>
          <p:cNvPr id="31782" name="Documents"/>
          <p:cNvSpPr>
            <a:spLocks noEditPoints="1" noChangeArrowheads="1"/>
          </p:cNvSpPr>
          <p:nvPr/>
        </p:nvSpPr>
        <p:spPr bwMode="auto">
          <a:xfrm>
            <a:off x="5795963" y="3500438"/>
            <a:ext cx="3024187" cy="3141662"/>
          </a:xfrm>
          <a:custGeom>
            <a:avLst/>
            <a:gdLst>
              <a:gd name="T0" fmla="*/ 0 w 21600"/>
              <a:gd name="T1" fmla="*/ 2800 h 21600"/>
              <a:gd name="T2" fmla="*/ 3468 w 21600"/>
              <a:gd name="T3" fmla="*/ 0 h 21600"/>
              <a:gd name="T4" fmla="*/ 21653 w 21600"/>
              <a:gd name="T5" fmla="*/ 18828 h 21600"/>
              <a:gd name="T6" fmla="*/ 19954 w 21600"/>
              <a:gd name="T7" fmla="*/ 20214 h 21600"/>
              <a:gd name="T8" fmla="*/ 18256 w 21600"/>
              <a:gd name="T9" fmla="*/ 21628 h 21600"/>
              <a:gd name="T10" fmla="*/ 19954 w 21600"/>
              <a:gd name="T11" fmla="*/ 1428 h 21600"/>
              <a:gd name="T12" fmla="*/ 18256 w 21600"/>
              <a:gd name="T13" fmla="*/ 2800 h 21600"/>
              <a:gd name="T14" fmla="*/ 1645 w 21600"/>
              <a:gd name="T15" fmla="*/ 1428 h 21600"/>
              <a:gd name="T16" fmla="*/ 21600 w 21600"/>
              <a:gd name="T17" fmla="*/ 0 h 21600"/>
              <a:gd name="T18" fmla="*/ 10800 w 21600"/>
              <a:gd name="T19" fmla="*/ 0 h 21600"/>
              <a:gd name="T20" fmla="*/ 0 w 21600"/>
              <a:gd name="T21" fmla="*/ 10800 h 21600"/>
              <a:gd name="T22" fmla="*/ 21600 w 21600"/>
              <a:gd name="T23" fmla="*/ 10800 h 21600"/>
              <a:gd name="T24" fmla="*/ 1645 w 21600"/>
              <a:gd name="T25" fmla="*/ 4171 h 21600"/>
              <a:gd name="T26" fmla="*/ 16522 w 21600"/>
              <a:gd name="T27" fmla="*/ 17314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T24" t="T25" r="T26" b="T27"/>
            <a:pathLst>
              <a:path w="21600" h="21600" extrusionOk="0">
                <a:moveTo>
                  <a:pt x="0" y="18014"/>
                </a:moveTo>
                <a:lnTo>
                  <a:pt x="0" y="2800"/>
                </a:lnTo>
                <a:lnTo>
                  <a:pt x="1645" y="2800"/>
                </a:lnTo>
                <a:lnTo>
                  <a:pt x="1645" y="1428"/>
                </a:lnTo>
                <a:lnTo>
                  <a:pt x="3468" y="1428"/>
                </a:lnTo>
                <a:lnTo>
                  <a:pt x="3468" y="0"/>
                </a:lnTo>
                <a:lnTo>
                  <a:pt x="21653" y="0"/>
                </a:lnTo>
                <a:lnTo>
                  <a:pt x="21653" y="18828"/>
                </a:lnTo>
                <a:lnTo>
                  <a:pt x="19954" y="18828"/>
                </a:lnTo>
                <a:lnTo>
                  <a:pt x="19954" y="20214"/>
                </a:lnTo>
                <a:lnTo>
                  <a:pt x="18256" y="20214"/>
                </a:lnTo>
                <a:lnTo>
                  <a:pt x="18256" y="21600"/>
                </a:lnTo>
                <a:lnTo>
                  <a:pt x="4434" y="21600"/>
                </a:lnTo>
                <a:lnTo>
                  <a:pt x="0" y="18014"/>
                </a:lnTo>
                <a:close/>
              </a:path>
              <a:path w="21600" h="21600" extrusionOk="0">
                <a:moveTo>
                  <a:pt x="3486" y="1428"/>
                </a:moveTo>
                <a:lnTo>
                  <a:pt x="19954" y="1428"/>
                </a:lnTo>
                <a:lnTo>
                  <a:pt x="19954" y="20214"/>
                </a:lnTo>
                <a:lnTo>
                  <a:pt x="18256" y="20214"/>
                </a:lnTo>
                <a:lnTo>
                  <a:pt x="18256" y="2800"/>
                </a:lnTo>
                <a:lnTo>
                  <a:pt x="1645" y="2800"/>
                </a:lnTo>
                <a:lnTo>
                  <a:pt x="1645" y="1428"/>
                </a:lnTo>
                <a:lnTo>
                  <a:pt x="3486" y="1428"/>
                </a:lnTo>
                <a:close/>
              </a:path>
              <a:path w="21600" h="21600" extrusionOk="0">
                <a:moveTo>
                  <a:pt x="0" y="18014"/>
                </a:moveTo>
                <a:lnTo>
                  <a:pt x="4434" y="18000"/>
                </a:lnTo>
                <a:lnTo>
                  <a:pt x="4434" y="21600"/>
                </a:lnTo>
                <a:lnTo>
                  <a:pt x="0" y="18014"/>
                </a:lnTo>
                <a:close/>
              </a:path>
            </a:pathLst>
          </a:custGeom>
          <a:solidFill>
            <a:schemeClr val="tx2"/>
          </a:solidFill>
          <a:ln w="9525">
            <a:solidFill>
              <a:srgbClr val="0000FF"/>
            </a:solidFill>
            <a:miter lim="800000"/>
            <a:headEnd/>
            <a:tailEnd/>
          </a:ln>
          <a:effectLst>
            <a:outerShdw dist="107763" dir="2700000" algn="ctr" rotWithShape="0">
              <a:srgbClr val="808080"/>
            </a:outerShdw>
          </a:effectLst>
        </p:spPr>
        <p:txBody>
          <a:bodyPr/>
          <a:lstStyle/>
          <a:p>
            <a:pPr algn="ctr">
              <a:defRPr/>
            </a:pPr>
            <a:r>
              <a:rPr lang="ru-RU" sz="1500" b="0">
                <a:solidFill>
                  <a:srgbClr val="FFFFFF"/>
                </a:solidFill>
              </a:rPr>
              <a:t>Облыстың жергілікті атқарушы органының резервінен ақша бөлу  облыс әкімдігінің қаулысымен жүзеге асырылады</a:t>
            </a:r>
            <a:endParaRPr lang="ru-RU" sz="1500" b="0">
              <a:solidFill>
                <a:srgbClr val="FFFFFF"/>
              </a:solidFill>
              <a:latin typeface="Arial" charset="0"/>
              <a:cs typeface="DejaVu Sans"/>
            </a:endParaRPr>
          </a:p>
          <a:p>
            <a:pPr algn="ctr">
              <a:defRPr/>
            </a:pPr>
            <a:endParaRPr lang="ru-RU" sz="1500" b="0">
              <a:solidFill>
                <a:srgbClr val="FFFFFF"/>
              </a:solidFill>
              <a:latin typeface="Arial" charset="0"/>
              <a:cs typeface="DejaVu Sans"/>
            </a:endParaRPr>
          </a:p>
        </p:txBody>
      </p:sp>
      <p:graphicFrame>
        <p:nvGraphicFramePr>
          <p:cNvPr id="37934" name="Group 46"/>
          <p:cNvGraphicFramePr>
            <a:graphicFrameLocks noGrp="1"/>
          </p:cNvGraphicFramePr>
          <p:nvPr/>
        </p:nvGraphicFramePr>
        <p:xfrm>
          <a:off x="0" y="2565400"/>
          <a:ext cx="9144000" cy="719138"/>
        </p:xfrm>
        <a:graphic>
          <a:graphicData uri="http://schemas.openxmlformats.org/drawingml/2006/table">
            <a:tbl>
              <a:tblPr/>
              <a:tblGrid>
                <a:gridCol w="9144000"/>
              </a:tblGrid>
              <a:tr h="719138">
                <a:tc>
                  <a:txBody>
                    <a:bodyPr/>
                    <a:lstStyle/>
                    <a:p>
                      <a:pPr marL="90488" marR="0" lvl="0" indent="0" algn="ctr" defTabSz="914400" rtl="0" eaLnBrk="0" fontAlgn="base" latinLnBrk="0" hangingPunct="0">
                        <a:lnSpc>
                          <a:spcPct val="80000"/>
                        </a:lnSpc>
                        <a:spcBef>
                          <a:spcPct val="20000"/>
                        </a:spcBef>
                        <a:spcAft>
                          <a:spcPct val="0"/>
                        </a:spcAft>
                        <a:buClr>
                          <a:schemeClr val="bg2"/>
                        </a:buClr>
                        <a:buSzPct val="75000"/>
                        <a:buFont typeface="Wingdings" pitchFamily="2" charset="2"/>
                        <a:buNone/>
                        <a:tabLst/>
                      </a:pPr>
                      <a:r>
                        <a:rPr kumimoji="0" lang="ru-RU" sz="1500" b="1" i="1" u="none" strike="noStrike" cap="none" normalizeH="0" baseline="0" smtClean="0">
                          <a:ln>
                            <a:noFill/>
                          </a:ln>
                          <a:solidFill>
                            <a:srgbClr val="FFFFFF"/>
                          </a:solidFill>
                          <a:effectLst/>
                          <a:latin typeface="Arial" charset="0"/>
                          <a:cs typeface="Arial" charset="0"/>
                        </a:rPr>
                        <a:t>Тікелей және түпкілікті нәтижелер бөлінетін бюджеттік бағдарламалар есебінен қаражат  алатын бюджеттік бағдарламалар әкімшісінің бюджеттік бағдарламасында көрсетіледі</a:t>
                      </a:r>
                    </a:p>
                  </a:txBody>
                  <a:tcPr horzOverflow="overflow">
                    <a:lnL w="12700" cap="flat" cmpd="sng" algn="ctr">
                      <a:solidFill>
                        <a:srgbClr val="FFFFFF"/>
                      </a:solidFill>
                      <a:prstDash val="solid"/>
                      <a:round/>
                      <a:headEnd type="none" w="med" len="med"/>
                      <a:tailEnd type="none" w="med" len="med"/>
                    </a:lnL>
                    <a:lnR w="1224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240" cap="flat" cmpd="sng" algn="ctr">
                      <a:solidFill>
                        <a:srgbClr val="FFFFFF"/>
                      </a:solidFill>
                      <a:prstDash val="solid"/>
                      <a:round/>
                      <a:headEnd type="none" w="med" len="med"/>
                      <a:tailEnd type="none" w="med" len="med"/>
                    </a:lnB>
                    <a:lnTlToBr>
                      <a:noFill/>
                    </a:lnTlToBr>
                    <a:lnBlToTr>
                      <a:noFill/>
                    </a:lnBlToTr>
                    <a:solidFill>
                      <a:srgbClr val="3399FF"/>
                    </a:solidFill>
                  </a:tcPr>
                </a:tc>
              </a:tr>
            </a:tbl>
          </a:graphicData>
        </a:graphic>
      </p:graphicFrame>
      <p:sp>
        <p:nvSpPr>
          <p:cNvPr id="37925" name="Rectangle 44"/>
          <p:cNvSpPr>
            <a:spLocks noChangeArrowheads="1"/>
          </p:cNvSpPr>
          <p:nvPr/>
        </p:nvSpPr>
        <p:spPr bwMode="auto">
          <a:xfrm>
            <a:off x="250825" y="3933825"/>
            <a:ext cx="5113338" cy="1803400"/>
          </a:xfrm>
          <a:prstGeom prst="rect">
            <a:avLst/>
          </a:prstGeom>
          <a:noFill/>
          <a:ln w="9525">
            <a:noFill/>
            <a:miter lim="800000"/>
            <a:headEnd/>
            <a:tailEnd/>
          </a:ln>
        </p:spPr>
        <p:txBody>
          <a:bodyPr>
            <a:spAutoFit/>
          </a:bodyPr>
          <a:lstStyle/>
          <a:p>
            <a:r>
              <a:rPr lang="ru-RU" sz="1600" b="0">
                <a:cs typeface="DejaVu Sans"/>
              </a:rPr>
              <a:t>Облыстың жергілікті атқарушы органының резерві облыстың қаржы басқармасының бюджеттік бағдарламалары құрамында бекітіледі және ағымдағы қаржы жылы ішінде ҚР Үкіметінің  және.жергілікті атқарушы органдардың</a:t>
            </a:r>
          </a:p>
          <a:p>
            <a:r>
              <a:rPr lang="ru-RU" sz="1600" b="0">
                <a:cs typeface="DejaVu Sans"/>
              </a:rPr>
              <a:t>резервтерін пайдалану ережесіне сәйкес бюджеттік бағдарламалар әкімшілеріне бөлінеді</a:t>
            </a:r>
          </a:p>
        </p:txBody>
      </p:sp>
    </p:spTree>
  </p:cSld>
  <p:clrMapOvr>
    <a:masterClrMapping/>
  </p:clrMapOvr>
  <p:transition spd="slow"/>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9987" name="Group 51"/>
          <p:cNvGraphicFramePr>
            <a:graphicFrameLocks noGrp="1"/>
          </p:cNvGraphicFramePr>
          <p:nvPr/>
        </p:nvGraphicFramePr>
        <p:xfrm>
          <a:off x="0" y="1268413"/>
          <a:ext cx="9144000" cy="4352925"/>
        </p:xfrm>
        <a:graphic>
          <a:graphicData uri="http://schemas.openxmlformats.org/drawingml/2006/table">
            <a:tbl>
              <a:tblPr/>
              <a:tblGrid>
                <a:gridCol w="4549775"/>
                <a:gridCol w="1535113"/>
                <a:gridCol w="1533525"/>
                <a:gridCol w="1525587"/>
              </a:tblGrid>
              <a:tr h="320675">
                <a:tc rowSpan="2">
                  <a:txBody>
                    <a:bodyPr/>
                    <a:lstStyle/>
                    <a:p>
                      <a:pPr marL="90488" marR="0" lvl="0" indent="0" algn="ctr" defTabSz="914400" rtl="0" eaLnBrk="1" fontAlgn="base" latinLnBrk="0" hangingPunct="1">
                        <a:lnSpc>
                          <a:spcPct val="100000"/>
                        </a:lnSpc>
                        <a:spcBef>
                          <a:spcPts val="338"/>
                        </a:spcBef>
                        <a:spcAft>
                          <a:spcPct val="0"/>
                        </a:spcAft>
                        <a:buClr>
                          <a:schemeClr val="bg2"/>
                        </a:buClr>
                        <a:buSzPct val="75000"/>
                        <a:buFont typeface="Wingdings" pitchFamily="2" charset="2"/>
                        <a:buNone/>
                        <a:tabLst/>
                      </a:pPr>
                      <a:r>
                        <a:rPr kumimoji="0" lang="ru-RU" sz="1600" b="0" i="0" u="none" strike="noStrike" cap="none" normalizeH="0" baseline="0" smtClean="0">
                          <a:ln>
                            <a:noFill/>
                          </a:ln>
                          <a:solidFill>
                            <a:srgbClr val="FFFFFF"/>
                          </a:solidFill>
                          <a:effectLst/>
                          <a:latin typeface="Arial" charset="0"/>
                          <a:ea typeface="DejaVu Sans"/>
                          <a:cs typeface="DejaVu Sans"/>
                        </a:rPr>
                        <a:t>Көрсеткіштер</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3399FF"/>
                    </a:solidFill>
                  </a:tcPr>
                </a:tc>
                <a:tc gridSpan="3">
                  <a:txBody>
                    <a:bodyPr/>
                    <a:lstStyle/>
                    <a:p>
                      <a:pPr marL="0" marR="0" lvl="0" indent="0" algn="ctr" defTabSz="914400" rtl="0" eaLnBrk="1" fontAlgn="base" latinLnBrk="0" hangingPunct="1">
                        <a:lnSpc>
                          <a:spcPct val="100000"/>
                        </a:lnSpc>
                        <a:spcBef>
                          <a:spcPts val="813"/>
                        </a:spcBef>
                        <a:spcAft>
                          <a:spcPct val="0"/>
                        </a:spcAft>
                        <a:buClr>
                          <a:schemeClr val="bg2"/>
                        </a:buClr>
                        <a:buSzPct val="75000"/>
                        <a:buFont typeface="Wingdings" pitchFamily="2" charset="2"/>
                        <a:buNone/>
                        <a:tabLst/>
                      </a:pPr>
                      <a:r>
                        <a:rPr kumimoji="0" lang="kk-KZ" sz="1400" b="1" i="0" u="none" strike="noStrike" cap="none" normalizeH="0" baseline="0" smtClean="0">
                          <a:ln>
                            <a:noFill/>
                          </a:ln>
                          <a:solidFill>
                            <a:srgbClr val="FFFFFF"/>
                          </a:solidFill>
                          <a:effectLst/>
                          <a:latin typeface="Times New Roman" pitchFamily="18" charset="0"/>
                          <a:ea typeface="DejaVu Sans"/>
                          <a:cs typeface="DejaVu Sans"/>
                        </a:rPr>
                        <a:t>Жоспарлы кезең</a:t>
                      </a:r>
                      <a:endParaRPr kumimoji="0" lang="ru-RU" sz="1400" b="1" i="0" u="none" strike="noStrike" cap="none" normalizeH="0" baseline="0" smtClean="0">
                        <a:ln>
                          <a:noFill/>
                        </a:ln>
                        <a:solidFill>
                          <a:srgbClr val="FFFFFF"/>
                        </a:solidFill>
                        <a:effectLst/>
                        <a:latin typeface="Times New Roman" pitchFamily="18" charset="0"/>
                        <a:ea typeface="DejaVu Sans"/>
                        <a:cs typeface="DejaVu Sans"/>
                      </a:endParaRPr>
                    </a:p>
                  </a:txBody>
                  <a:tcPr horzOverflow="overflow">
                    <a:lnL w="12700" cap="flat" cmpd="sng" algn="ctr">
                      <a:solidFill>
                        <a:srgbClr val="FFFFFF"/>
                      </a:solidFill>
                      <a:prstDash val="solid"/>
                      <a:round/>
                      <a:headEnd type="none" w="med" len="med"/>
                      <a:tailEnd type="none" w="med" len="med"/>
                    </a:lnL>
                    <a:lnR w="12240" cap="flat" cmpd="sng" algn="ctr">
                      <a:solidFill>
                        <a:srgbClr val="FFFFFF"/>
                      </a:solidFill>
                      <a:prstDash val="solid"/>
                      <a:round/>
                      <a:headEnd type="none" w="med" len="med"/>
                      <a:tailEnd type="none" w="med" len="med"/>
                    </a:lnR>
                    <a:lnT w="12240" cap="flat" cmpd="sng" algn="ctr">
                      <a:solidFill>
                        <a:srgbClr val="FFFFFF"/>
                      </a:solidFill>
                      <a:prstDash val="solid"/>
                      <a:round/>
                      <a:headEnd type="none" w="med" len="med"/>
                      <a:tailEnd type="none" w="med" len="med"/>
                    </a:lnT>
                    <a:lnB w="12240" cap="flat" cmpd="sng" algn="ctr">
                      <a:solidFill>
                        <a:srgbClr val="FFFFFF"/>
                      </a:solidFill>
                      <a:prstDash val="solid"/>
                      <a:round/>
                      <a:headEnd type="none" w="med" len="med"/>
                      <a:tailEnd type="none" w="med" len="med"/>
                    </a:lnB>
                    <a:lnTlToBr>
                      <a:noFill/>
                    </a:lnTlToBr>
                    <a:lnBlToTr>
                      <a:noFill/>
                    </a:lnBlToTr>
                    <a:solidFill>
                      <a:srgbClr val="3399FF"/>
                    </a:solidFill>
                  </a:tcPr>
                </a:tc>
                <a:tc hMerge="1">
                  <a:txBody>
                    <a:bodyPr/>
                    <a:lstStyle/>
                    <a:p>
                      <a:endParaRPr lang="ru-RU"/>
                    </a:p>
                  </a:txBody>
                  <a:tcPr/>
                </a:tc>
                <a:tc hMerge="1">
                  <a:txBody>
                    <a:bodyPr/>
                    <a:lstStyle/>
                    <a:p>
                      <a:endParaRPr lang="ru-RU"/>
                    </a:p>
                  </a:txBody>
                  <a:tcPr/>
                </a:tc>
              </a:tr>
              <a:tr h="327025">
                <a:tc vMerge="1">
                  <a:txBody>
                    <a:bodyPr/>
                    <a:lstStyle/>
                    <a:p>
                      <a:endParaRPr lang="ru-RU"/>
                    </a:p>
                  </a:txBody>
                  <a:tcPr/>
                </a:tc>
                <a:tc>
                  <a:txBody>
                    <a:bodyPr/>
                    <a:lstStyle/>
                    <a:p>
                      <a:pPr marL="0" marR="0" lvl="0" indent="0" algn="ctr" defTabSz="914400" rtl="0" eaLnBrk="1" fontAlgn="base" latinLnBrk="0" hangingPunct="1">
                        <a:lnSpc>
                          <a:spcPct val="100000"/>
                        </a:lnSpc>
                        <a:spcBef>
                          <a:spcPts val="813"/>
                        </a:spcBef>
                        <a:spcAft>
                          <a:spcPct val="0"/>
                        </a:spcAft>
                        <a:buClr>
                          <a:schemeClr val="bg2"/>
                        </a:buClr>
                        <a:buSzPct val="75000"/>
                        <a:buFont typeface="Wingdings" pitchFamily="2" charset="2"/>
                        <a:buNone/>
                        <a:tabLst/>
                      </a:pPr>
                      <a:r>
                        <a:rPr kumimoji="0" lang="ru-RU" sz="1600" b="1" i="0" u="none" strike="noStrike" cap="none" normalizeH="0" baseline="0" smtClean="0">
                          <a:ln>
                            <a:noFill/>
                          </a:ln>
                          <a:solidFill>
                            <a:srgbClr val="FFFFFF"/>
                          </a:solidFill>
                          <a:effectLst/>
                          <a:latin typeface="Times New Roman" pitchFamily="18" charset="0"/>
                          <a:ea typeface="DejaVu Sans"/>
                          <a:cs typeface="DejaVu Sans"/>
                        </a:rPr>
                        <a:t>2021 жыл</a:t>
                      </a:r>
                    </a:p>
                  </a:txBody>
                  <a:tcPr horzOverflow="overflow">
                    <a:lnL w="12700" cap="flat" cmpd="sng" algn="ctr">
                      <a:solidFill>
                        <a:srgbClr val="FFFFFF"/>
                      </a:solidFill>
                      <a:prstDash val="solid"/>
                      <a:round/>
                      <a:headEnd type="none" w="med" len="med"/>
                      <a:tailEnd type="none" w="med" len="med"/>
                    </a:lnL>
                    <a:lnR w="12240" cap="flat" cmpd="sng" algn="ctr">
                      <a:solidFill>
                        <a:srgbClr val="FFFFFF"/>
                      </a:solidFill>
                      <a:prstDash val="solid"/>
                      <a:round/>
                      <a:headEnd type="none" w="med" len="med"/>
                      <a:tailEnd type="none" w="med" len="med"/>
                    </a:lnR>
                    <a:lnT w="12240" cap="flat" cmpd="sng" algn="ctr">
                      <a:solidFill>
                        <a:srgbClr val="FFFFFF"/>
                      </a:solidFill>
                      <a:prstDash val="solid"/>
                      <a:round/>
                      <a:headEnd type="none" w="med" len="med"/>
                      <a:tailEnd type="none" w="med" len="med"/>
                    </a:lnT>
                    <a:lnB w="12240" cap="flat" cmpd="sng" algn="ctr">
                      <a:solidFill>
                        <a:srgbClr val="FFFFFF"/>
                      </a:solidFill>
                      <a:prstDash val="solid"/>
                      <a:round/>
                      <a:headEnd type="none" w="med" len="med"/>
                      <a:tailEnd type="none" w="med" len="med"/>
                    </a:lnB>
                    <a:lnTlToBr>
                      <a:noFill/>
                    </a:lnTlToBr>
                    <a:lnBlToTr>
                      <a:noFill/>
                    </a:lnBlToTr>
                    <a:solidFill>
                      <a:srgbClr val="3399FF"/>
                    </a:solidFill>
                  </a:tcPr>
                </a:tc>
                <a:tc>
                  <a:txBody>
                    <a:bodyPr/>
                    <a:lstStyle/>
                    <a:p>
                      <a:pPr marL="0" marR="0" lvl="0" indent="0" algn="ctr" defTabSz="914400" rtl="0" eaLnBrk="1" fontAlgn="base" latinLnBrk="0" hangingPunct="1">
                        <a:lnSpc>
                          <a:spcPct val="100000"/>
                        </a:lnSpc>
                        <a:spcBef>
                          <a:spcPts val="813"/>
                        </a:spcBef>
                        <a:spcAft>
                          <a:spcPct val="0"/>
                        </a:spcAft>
                        <a:buClr>
                          <a:schemeClr val="bg2"/>
                        </a:buClr>
                        <a:buSzPct val="75000"/>
                        <a:buFont typeface="Wingdings" pitchFamily="2" charset="2"/>
                        <a:buNone/>
                        <a:tabLst/>
                      </a:pPr>
                      <a:r>
                        <a:rPr kumimoji="0" lang="ru-RU" sz="1600" b="1" i="0" u="none" strike="noStrike" cap="none" normalizeH="0" baseline="0" smtClean="0">
                          <a:ln>
                            <a:noFill/>
                          </a:ln>
                          <a:solidFill>
                            <a:srgbClr val="FFFFFF"/>
                          </a:solidFill>
                          <a:effectLst/>
                          <a:latin typeface="Times New Roman" pitchFamily="18" charset="0"/>
                          <a:ea typeface="DejaVu Sans"/>
                          <a:cs typeface="DejaVu Sans"/>
                        </a:rPr>
                        <a:t>2022 жыл</a:t>
                      </a:r>
                    </a:p>
                  </a:txBody>
                  <a:tcPr horzOverflow="overflow">
                    <a:lnL w="12240" cap="flat" cmpd="sng" algn="ctr">
                      <a:solidFill>
                        <a:srgbClr val="FFFFFF"/>
                      </a:solidFill>
                      <a:prstDash val="solid"/>
                      <a:round/>
                      <a:headEnd type="none" w="med" len="med"/>
                      <a:tailEnd type="none" w="med" len="med"/>
                    </a:lnL>
                    <a:lnR w="12240" cap="flat" cmpd="sng" algn="ctr">
                      <a:solidFill>
                        <a:srgbClr val="FFFFFF"/>
                      </a:solidFill>
                      <a:prstDash val="solid"/>
                      <a:round/>
                      <a:headEnd type="none" w="med" len="med"/>
                      <a:tailEnd type="none" w="med" len="med"/>
                    </a:lnR>
                    <a:lnT w="12240" cap="flat" cmpd="sng" algn="ctr">
                      <a:solidFill>
                        <a:srgbClr val="FFFFFF"/>
                      </a:solidFill>
                      <a:prstDash val="solid"/>
                      <a:round/>
                      <a:headEnd type="none" w="med" len="med"/>
                      <a:tailEnd type="none" w="med" len="med"/>
                    </a:lnT>
                    <a:lnB w="12240" cap="flat" cmpd="sng" algn="ctr">
                      <a:solidFill>
                        <a:srgbClr val="FFFFFF"/>
                      </a:solidFill>
                      <a:prstDash val="solid"/>
                      <a:round/>
                      <a:headEnd type="none" w="med" len="med"/>
                      <a:tailEnd type="none" w="med" len="med"/>
                    </a:lnB>
                    <a:lnTlToBr>
                      <a:noFill/>
                    </a:lnTlToBr>
                    <a:lnBlToTr>
                      <a:noFill/>
                    </a:lnBlToTr>
                    <a:solidFill>
                      <a:srgbClr val="3399FF"/>
                    </a:solidFill>
                  </a:tcPr>
                </a:tc>
                <a:tc>
                  <a:txBody>
                    <a:bodyPr/>
                    <a:lstStyle/>
                    <a:p>
                      <a:pPr marL="0" marR="0" lvl="0" indent="0" algn="ctr" defTabSz="914400" rtl="0" eaLnBrk="1" fontAlgn="base" latinLnBrk="0" hangingPunct="1">
                        <a:lnSpc>
                          <a:spcPct val="100000"/>
                        </a:lnSpc>
                        <a:spcBef>
                          <a:spcPts val="813"/>
                        </a:spcBef>
                        <a:spcAft>
                          <a:spcPct val="0"/>
                        </a:spcAft>
                        <a:buClr>
                          <a:schemeClr val="bg2"/>
                        </a:buClr>
                        <a:buSzPct val="75000"/>
                        <a:buFont typeface="Wingdings" pitchFamily="2" charset="2"/>
                        <a:buNone/>
                        <a:tabLst/>
                      </a:pPr>
                      <a:r>
                        <a:rPr kumimoji="0" lang="ru-RU" sz="1600" b="1" i="0" u="none" strike="noStrike" cap="none" normalizeH="0" baseline="0" smtClean="0">
                          <a:ln>
                            <a:noFill/>
                          </a:ln>
                          <a:solidFill>
                            <a:srgbClr val="FFFFFF"/>
                          </a:solidFill>
                          <a:effectLst/>
                          <a:latin typeface="Times New Roman" pitchFamily="18" charset="0"/>
                          <a:ea typeface="DejaVu Sans"/>
                          <a:cs typeface="DejaVu Sans"/>
                        </a:rPr>
                        <a:t>2023 жыл</a:t>
                      </a:r>
                    </a:p>
                  </a:txBody>
                  <a:tcPr horzOverflow="overflow">
                    <a:lnL w="12240" cap="flat" cmpd="sng" algn="ctr">
                      <a:solidFill>
                        <a:srgbClr val="FFFFFF"/>
                      </a:solidFill>
                      <a:prstDash val="solid"/>
                      <a:round/>
                      <a:headEnd type="none" w="med" len="med"/>
                      <a:tailEnd type="none" w="med" len="med"/>
                    </a:lnL>
                    <a:lnR w="12240" cap="flat" cmpd="sng" algn="ctr">
                      <a:solidFill>
                        <a:srgbClr val="FFFFFF"/>
                      </a:solidFill>
                      <a:prstDash val="solid"/>
                      <a:round/>
                      <a:headEnd type="none" w="med" len="med"/>
                      <a:tailEnd type="none" w="med" len="med"/>
                    </a:lnR>
                    <a:lnT w="12240" cap="flat" cmpd="sng" algn="ctr">
                      <a:solidFill>
                        <a:srgbClr val="FFFFFF"/>
                      </a:solidFill>
                      <a:prstDash val="solid"/>
                      <a:round/>
                      <a:headEnd type="none" w="med" len="med"/>
                      <a:tailEnd type="none" w="med" len="med"/>
                    </a:lnT>
                    <a:lnB w="12240" cap="flat" cmpd="sng" algn="ctr">
                      <a:solidFill>
                        <a:srgbClr val="FFFFFF"/>
                      </a:solidFill>
                      <a:prstDash val="solid"/>
                      <a:round/>
                      <a:headEnd type="none" w="med" len="med"/>
                      <a:tailEnd type="none" w="med" len="med"/>
                    </a:lnB>
                    <a:lnTlToBr>
                      <a:noFill/>
                    </a:lnTlToBr>
                    <a:lnBlToTr>
                      <a:noFill/>
                    </a:lnBlToTr>
                    <a:solidFill>
                      <a:srgbClr val="3399FF"/>
                    </a:solidFill>
                  </a:tcPr>
                </a:tc>
              </a:tr>
              <a:tr h="280988">
                <a:tc gridSpan="4">
                  <a:txBody>
                    <a:bodyPr/>
                    <a:lstStyle/>
                    <a:p>
                      <a:pPr marL="90488" marR="0" lvl="0" indent="0" algn="l" defTabSz="914400" rtl="0" eaLnBrk="1" fontAlgn="base" latinLnBrk="0" hangingPunct="1">
                        <a:lnSpc>
                          <a:spcPct val="100000"/>
                        </a:lnSpc>
                        <a:spcBef>
                          <a:spcPts val="338"/>
                        </a:spcBef>
                        <a:spcAft>
                          <a:spcPct val="0"/>
                        </a:spcAft>
                        <a:buClr>
                          <a:schemeClr val="bg2"/>
                        </a:buClr>
                        <a:buSzPct val="75000"/>
                        <a:buFont typeface="Wingdings" pitchFamily="2" charset="2"/>
                        <a:buNone/>
                        <a:tabLst/>
                      </a:pPr>
                      <a:r>
                        <a:rPr kumimoji="0" lang="ru-RU" sz="1600" b="0" i="0" u="none" strike="noStrike" cap="none" normalizeH="0" baseline="0" smtClean="0">
                          <a:ln>
                            <a:noFill/>
                          </a:ln>
                          <a:solidFill>
                            <a:srgbClr val="FFFFFF"/>
                          </a:solidFill>
                          <a:effectLst/>
                          <a:latin typeface="Arial" charset="0"/>
                          <a:ea typeface="DejaVu Sans"/>
                          <a:cs typeface="DejaVu Sans"/>
                        </a:rPr>
                        <a:t>Бюджеттік бағдарлама бойынша шығыстар, барлығы                 </a:t>
                      </a:r>
                      <a:r>
                        <a:rPr kumimoji="0" lang="ru-RU" sz="1400" b="1" i="0" u="none" strike="noStrike" cap="none" normalizeH="0" baseline="0" smtClean="0">
                          <a:ln>
                            <a:noFill/>
                          </a:ln>
                          <a:solidFill>
                            <a:srgbClr val="FFFFFF"/>
                          </a:solidFill>
                          <a:effectLst/>
                          <a:latin typeface="Arial" charset="0"/>
                          <a:ea typeface="DejaVu Sans"/>
                          <a:cs typeface="DejaVu Sans"/>
                        </a:rPr>
                        <a:t>(мың теңге)</a:t>
                      </a:r>
                      <a:endParaRPr kumimoji="0" lang="ru-RU" sz="1400" b="1" i="0" u="none" strike="noStrike" cap="none" normalizeH="0" baseline="0" smtClean="0">
                        <a:ln>
                          <a:noFill/>
                        </a:ln>
                        <a:solidFill>
                          <a:schemeClr val="tx1"/>
                        </a:solidFill>
                        <a:effectLst/>
                        <a:latin typeface="Arial" charset="0"/>
                        <a:ea typeface="DejaVu Sans"/>
                        <a:cs typeface="DejaVu Sans"/>
                      </a:endParaRPr>
                    </a:p>
                  </a:txBody>
                  <a:tcPr horzOverflow="overflow">
                    <a:lnL w="12240" cap="flat" cmpd="sng" algn="ctr">
                      <a:solidFill>
                        <a:srgbClr val="FFFFFF"/>
                      </a:solidFill>
                      <a:prstDash val="solid"/>
                      <a:round/>
                      <a:headEnd type="none" w="med" len="med"/>
                      <a:tailEnd type="none" w="med" len="med"/>
                    </a:lnL>
                    <a:lnR w="1224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240" cap="flat" cmpd="sng" algn="ctr">
                      <a:solidFill>
                        <a:srgbClr val="FFFFFF"/>
                      </a:solidFill>
                      <a:prstDash val="solid"/>
                      <a:round/>
                      <a:headEnd type="none" w="med" len="med"/>
                      <a:tailEnd type="none" w="med" len="med"/>
                    </a:lnB>
                    <a:lnTlToBr>
                      <a:noFill/>
                    </a:lnTlToBr>
                    <a:lnBlToTr>
                      <a:noFill/>
                    </a:lnBlToTr>
                    <a:solidFill>
                      <a:srgbClr val="3399FF"/>
                    </a:solidFill>
                  </a:tcPr>
                </a:tc>
                <a:tc hMerge="1">
                  <a:txBody>
                    <a:bodyPr/>
                    <a:lstStyle/>
                    <a:p>
                      <a:endParaRPr lang="ru-RU"/>
                    </a:p>
                  </a:txBody>
                  <a:tcPr/>
                </a:tc>
                <a:tc hMerge="1">
                  <a:txBody>
                    <a:bodyPr/>
                    <a:lstStyle/>
                    <a:p>
                      <a:endParaRPr lang="ru-RU"/>
                    </a:p>
                  </a:txBody>
                  <a:tcPr/>
                </a:tc>
                <a:tc hMerge="1">
                  <a:txBody>
                    <a:bodyPr/>
                    <a:lstStyle/>
                    <a:p>
                      <a:endParaRPr lang="ru-RU"/>
                    </a:p>
                  </a:txBody>
                  <a:tcPr/>
                </a:tc>
              </a:tr>
              <a:tr h="320675">
                <a:tc>
                  <a:txBody>
                    <a:bodyPr/>
                    <a:lstStyle/>
                    <a:p>
                      <a:pPr marL="90488" marR="0" lvl="0" indent="0" algn="l" defTabSz="914400" rtl="0" eaLnBrk="1" fontAlgn="base" latinLnBrk="0" hangingPunct="1">
                        <a:lnSpc>
                          <a:spcPct val="100000"/>
                        </a:lnSpc>
                        <a:spcBef>
                          <a:spcPts val="338"/>
                        </a:spcBef>
                        <a:spcAft>
                          <a:spcPct val="0"/>
                        </a:spcAft>
                        <a:buClr>
                          <a:schemeClr val="bg2"/>
                        </a:buClr>
                        <a:buSzPct val="75000"/>
                        <a:buFont typeface="Wingdings" pitchFamily="2" charset="2"/>
                        <a:buNone/>
                        <a:tabLst/>
                      </a:pPr>
                      <a:r>
                        <a:rPr kumimoji="0" lang="kk-KZ" sz="1500" b="0" i="0" u="none" strike="noStrike" cap="none" normalizeH="0" baseline="0" smtClean="0">
                          <a:ln>
                            <a:noFill/>
                          </a:ln>
                          <a:solidFill>
                            <a:schemeClr val="tx1"/>
                          </a:solidFill>
                          <a:effectLst/>
                          <a:latin typeface="Arial" charset="0"/>
                          <a:ea typeface="DejaVu Sans"/>
                          <a:cs typeface="DejaVu Sans"/>
                        </a:rPr>
                        <a:t>Бюджеттік кредиттер бойынша жоғары тұрған бюджет алдындағы борыш</a:t>
                      </a:r>
                      <a:r>
                        <a:rPr kumimoji="0" lang="ru-RU" sz="1500" b="0" i="0" u="none" strike="noStrike" cap="none" normalizeH="0" baseline="0" smtClean="0">
                          <a:ln>
                            <a:noFill/>
                          </a:ln>
                          <a:solidFill>
                            <a:schemeClr val="tx1"/>
                          </a:solidFill>
                          <a:effectLst/>
                          <a:latin typeface="Arial" charset="0"/>
                          <a:ea typeface="DejaVu Sans"/>
                          <a:cs typeface="DejaVu Sans"/>
                        </a:rPr>
                        <a:t> </a:t>
                      </a:r>
                    </a:p>
                  </a:txBody>
                  <a:tcPr horzOverflow="overflow">
                    <a:lnL w="12240" cap="flat" cmpd="sng" algn="ctr">
                      <a:solidFill>
                        <a:srgbClr val="FFFFFF"/>
                      </a:solidFill>
                      <a:prstDash val="solid"/>
                      <a:round/>
                      <a:headEnd type="none" w="med" len="med"/>
                      <a:tailEnd type="none" w="med" len="med"/>
                    </a:lnL>
                    <a:lnR w="12240" cap="flat" cmpd="sng" algn="ctr">
                      <a:solidFill>
                        <a:srgbClr val="FFFFFF"/>
                      </a:solidFill>
                      <a:prstDash val="solid"/>
                      <a:round/>
                      <a:headEnd type="none" w="med" len="med"/>
                      <a:tailEnd type="none" w="med" len="med"/>
                    </a:lnR>
                    <a:lnT w="12240" cap="flat" cmpd="sng" algn="ctr">
                      <a:solidFill>
                        <a:srgbClr val="FFFFFF"/>
                      </a:solidFill>
                      <a:prstDash val="solid"/>
                      <a:round/>
                      <a:headEnd type="none" w="med" len="med"/>
                      <a:tailEnd type="none" w="med" len="med"/>
                    </a:lnT>
                    <a:lnB w="12240" cap="flat" cmpd="sng" algn="ctr">
                      <a:solidFill>
                        <a:srgbClr val="FFFFFF"/>
                      </a:solidFill>
                      <a:prstDash val="solid"/>
                      <a:round/>
                      <a:headEnd type="none" w="med" len="med"/>
                      <a:tailEnd type="none" w="med" len="med"/>
                    </a:lnB>
                    <a:lnTlToBr>
                      <a:noFill/>
                    </a:lnTlToBr>
                    <a:lnBlToTr>
                      <a:noFill/>
                    </a:lnBlToTr>
                    <a:solidFill>
                      <a:srgbClr val="CDE5FE"/>
                    </a:soli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kk-KZ" sz="1600" b="0" i="1" u="none" strike="noStrike" cap="none" normalizeH="0" baseline="0" smtClean="0">
                        <a:ln>
                          <a:noFill/>
                        </a:ln>
                        <a:solidFill>
                          <a:srgbClr val="000000"/>
                        </a:solidFill>
                        <a:effectLst/>
                        <a:latin typeface="Arial" charset="0"/>
                        <a:ea typeface="DejaVu Sans"/>
                        <a:cs typeface="Times New Roman" pitchFamily="18" charset="0"/>
                      </a:endParaRPr>
                    </a:p>
                    <a:p>
                      <a:pPr marL="0" marR="0" lvl="0" indent="0" algn="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kk-KZ" sz="1600" b="0" i="1" u="none" strike="noStrike" cap="none" normalizeH="0" baseline="0" smtClean="0">
                          <a:ln>
                            <a:noFill/>
                          </a:ln>
                          <a:solidFill>
                            <a:srgbClr val="000000"/>
                          </a:solidFill>
                          <a:effectLst/>
                          <a:latin typeface="Arial" charset="0"/>
                          <a:ea typeface="DejaVu Sans"/>
                          <a:cs typeface="Times New Roman" pitchFamily="18" charset="0"/>
                        </a:rPr>
                        <a:t>6 051</a:t>
                      </a:r>
                      <a:r>
                        <a:rPr kumimoji="0" lang="kk-KZ" sz="1600" b="0" i="1" u="none" strike="noStrike" cap="none" normalizeH="0" baseline="0" smtClean="0">
                          <a:ln>
                            <a:noFill/>
                          </a:ln>
                          <a:solidFill>
                            <a:srgbClr val="000000"/>
                          </a:solidFill>
                          <a:effectLst/>
                          <a:latin typeface="Arial" charset="0"/>
                          <a:cs typeface="Times New Roman" pitchFamily="18" charset="0"/>
                        </a:rPr>
                        <a:t> </a:t>
                      </a:r>
                      <a:r>
                        <a:rPr kumimoji="0" lang="kk-KZ" sz="1600" b="0" i="1" u="none" strike="noStrike" cap="none" normalizeH="0" baseline="0" smtClean="0">
                          <a:ln>
                            <a:noFill/>
                          </a:ln>
                          <a:solidFill>
                            <a:srgbClr val="000000"/>
                          </a:solidFill>
                          <a:effectLst/>
                          <a:latin typeface="Arial" charset="0"/>
                          <a:ea typeface="DejaVu Sans"/>
                          <a:cs typeface="DejaVu Sans"/>
                        </a:rPr>
                        <a:t>763,0</a:t>
                      </a:r>
                      <a:endParaRPr kumimoji="0" lang="ru-RU" sz="1600" b="0" i="1" u="none" strike="noStrike" cap="none" normalizeH="0" baseline="0" smtClean="0">
                        <a:ln>
                          <a:noFill/>
                        </a:ln>
                        <a:solidFill>
                          <a:srgbClr val="000000"/>
                        </a:solidFill>
                        <a:effectLst/>
                        <a:latin typeface="Arial" charset="0"/>
                        <a:ea typeface="DejaVu Sans"/>
                        <a:cs typeface="DejaVu Sans"/>
                      </a:endParaRPr>
                    </a:p>
                  </a:txBody>
                  <a:tcPr horzOverflow="overflow">
                    <a:lnL w="12240" cap="flat" cmpd="sng" algn="ctr">
                      <a:solidFill>
                        <a:srgbClr val="FFFFFF"/>
                      </a:solidFill>
                      <a:prstDash val="solid"/>
                      <a:round/>
                      <a:headEnd type="none" w="med" len="med"/>
                      <a:tailEnd type="none" w="med" len="med"/>
                    </a:lnL>
                    <a:lnR w="12240" cap="flat" cmpd="sng" algn="ctr">
                      <a:solidFill>
                        <a:srgbClr val="FFFFFF"/>
                      </a:solidFill>
                      <a:prstDash val="solid"/>
                      <a:round/>
                      <a:headEnd type="none" w="med" len="med"/>
                      <a:tailEnd type="none" w="med" len="med"/>
                    </a:lnR>
                    <a:lnT w="12240" cap="flat" cmpd="sng" algn="ctr">
                      <a:solidFill>
                        <a:srgbClr val="FFFFFF"/>
                      </a:solidFill>
                      <a:prstDash val="solid"/>
                      <a:round/>
                      <a:headEnd type="none" w="med" len="med"/>
                      <a:tailEnd type="none" w="med" len="med"/>
                    </a:lnT>
                    <a:lnB w="12240" cap="flat" cmpd="sng" algn="ctr">
                      <a:solidFill>
                        <a:srgbClr val="FFFFFF"/>
                      </a:solidFill>
                      <a:prstDash val="solid"/>
                      <a:round/>
                      <a:headEnd type="none" w="med" len="med"/>
                      <a:tailEnd type="none" w="med" len="med"/>
                    </a:lnB>
                    <a:lnTlToBr>
                      <a:noFill/>
                    </a:lnTlToBr>
                    <a:lnBlToTr>
                      <a:noFill/>
                    </a:lnBlToTr>
                    <a:solidFill>
                      <a:srgbClr val="CDE5FE"/>
                    </a:solidFill>
                  </a:tcPr>
                </a:tc>
                <a:tc>
                  <a:txBody>
                    <a:bodyPr/>
                    <a:lstStyle/>
                    <a:p>
                      <a:pPr marL="0" marR="0" lvl="0" indent="0" algn="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kk-KZ" sz="1600" b="0" i="1" u="none" strike="noStrike" cap="none" normalizeH="0" baseline="0" smtClean="0">
                        <a:ln>
                          <a:noFill/>
                        </a:ln>
                        <a:solidFill>
                          <a:srgbClr val="000000"/>
                        </a:solidFill>
                        <a:effectLst/>
                        <a:latin typeface="Arial" charset="0"/>
                        <a:ea typeface="DejaVu Sans"/>
                        <a:cs typeface="Times New Roman" pitchFamily="18" charset="0"/>
                      </a:endParaRPr>
                    </a:p>
                    <a:p>
                      <a:pPr marL="0" marR="0" lvl="0" indent="0" algn="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kk-KZ" sz="1600" b="0" i="1" u="none" strike="noStrike" cap="none" normalizeH="0" baseline="0" smtClean="0">
                          <a:ln>
                            <a:noFill/>
                          </a:ln>
                          <a:solidFill>
                            <a:srgbClr val="000000"/>
                          </a:solidFill>
                          <a:effectLst/>
                          <a:latin typeface="Arial" charset="0"/>
                          <a:ea typeface="DejaVu Sans"/>
                          <a:cs typeface="Times New Roman" pitchFamily="18" charset="0"/>
                        </a:rPr>
                        <a:t>3 349 776,0</a:t>
                      </a:r>
                      <a:endParaRPr kumimoji="0" lang="ru-RU" sz="1600" b="0" i="1" u="none" strike="noStrike" cap="none" normalizeH="0" baseline="0" smtClean="0">
                        <a:ln>
                          <a:noFill/>
                        </a:ln>
                        <a:solidFill>
                          <a:srgbClr val="000000"/>
                        </a:solidFill>
                        <a:effectLst/>
                        <a:latin typeface="Arial" charset="0"/>
                        <a:ea typeface="DejaVu Sans"/>
                        <a:cs typeface="Times New Roman" pitchFamily="18" charset="0"/>
                      </a:endParaRPr>
                    </a:p>
                  </a:txBody>
                  <a:tcPr horzOverflow="overflow">
                    <a:lnL w="12240" cap="flat" cmpd="sng" algn="ctr">
                      <a:solidFill>
                        <a:srgbClr val="FFFFFF"/>
                      </a:solidFill>
                      <a:prstDash val="solid"/>
                      <a:round/>
                      <a:headEnd type="none" w="med" len="med"/>
                      <a:tailEnd type="none" w="med" len="med"/>
                    </a:lnL>
                    <a:lnR w="12240" cap="flat" cmpd="sng" algn="ctr">
                      <a:solidFill>
                        <a:srgbClr val="FFFFFF"/>
                      </a:solidFill>
                      <a:prstDash val="solid"/>
                      <a:round/>
                      <a:headEnd type="none" w="med" len="med"/>
                      <a:tailEnd type="none" w="med" len="med"/>
                    </a:lnR>
                    <a:lnT w="12240" cap="flat" cmpd="sng" algn="ctr">
                      <a:solidFill>
                        <a:srgbClr val="FFFFFF"/>
                      </a:solidFill>
                      <a:prstDash val="solid"/>
                      <a:round/>
                      <a:headEnd type="none" w="med" len="med"/>
                      <a:tailEnd type="none" w="med" len="med"/>
                    </a:lnT>
                    <a:lnB w="12240" cap="flat" cmpd="sng" algn="ctr">
                      <a:solidFill>
                        <a:srgbClr val="FFFFFF"/>
                      </a:solidFill>
                      <a:prstDash val="solid"/>
                      <a:round/>
                      <a:headEnd type="none" w="med" len="med"/>
                      <a:tailEnd type="none" w="med" len="med"/>
                    </a:lnB>
                    <a:lnTlToBr>
                      <a:noFill/>
                    </a:lnTlToBr>
                    <a:lnBlToTr>
                      <a:noFill/>
                    </a:lnBlToTr>
                    <a:solidFill>
                      <a:srgbClr val="CDE5FE"/>
                    </a:solidFill>
                  </a:tcPr>
                </a:tc>
                <a:tc>
                  <a:txBody>
                    <a:bodyPr/>
                    <a:lstStyle/>
                    <a:p>
                      <a:pPr marL="0" marR="0" lvl="0" indent="0" algn="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kk-KZ" sz="1600" b="0" i="1" u="none" strike="noStrike" cap="none" normalizeH="0" baseline="0" smtClean="0">
                        <a:ln>
                          <a:noFill/>
                        </a:ln>
                        <a:solidFill>
                          <a:srgbClr val="000000"/>
                        </a:solidFill>
                        <a:effectLst/>
                        <a:latin typeface="Arial" charset="0"/>
                        <a:ea typeface="DejaVu Sans"/>
                        <a:cs typeface="Times New Roman" pitchFamily="18" charset="0"/>
                      </a:endParaRPr>
                    </a:p>
                    <a:p>
                      <a:pPr marL="0" marR="0" lvl="0" indent="0" algn="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kk-KZ" sz="1600" b="0" i="1" u="none" strike="noStrike" cap="none" normalizeH="0" baseline="0" smtClean="0">
                          <a:ln>
                            <a:noFill/>
                          </a:ln>
                          <a:solidFill>
                            <a:srgbClr val="000000"/>
                          </a:solidFill>
                          <a:effectLst/>
                          <a:latin typeface="Arial" charset="0"/>
                          <a:ea typeface="DejaVu Sans"/>
                          <a:cs typeface="Times New Roman" pitchFamily="18" charset="0"/>
                        </a:rPr>
                        <a:t>3 349 776,0</a:t>
                      </a:r>
                      <a:endParaRPr kumimoji="0" lang="ru-RU" sz="1600" b="0" i="1" u="none" strike="noStrike" cap="none" normalizeH="0" baseline="0" smtClean="0">
                        <a:ln>
                          <a:noFill/>
                        </a:ln>
                        <a:solidFill>
                          <a:srgbClr val="000000"/>
                        </a:solidFill>
                        <a:effectLst/>
                        <a:latin typeface="Arial" charset="0"/>
                        <a:ea typeface="DejaVu Sans"/>
                        <a:cs typeface="Times New Roman" pitchFamily="18" charset="0"/>
                      </a:endParaRPr>
                    </a:p>
                  </a:txBody>
                  <a:tcPr horzOverflow="overflow">
                    <a:lnL w="12240" cap="flat" cmpd="sng" algn="ctr">
                      <a:solidFill>
                        <a:srgbClr val="FFFFFF"/>
                      </a:solidFill>
                      <a:prstDash val="solid"/>
                      <a:round/>
                      <a:headEnd type="none" w="med" len="med"/>
                      <a:tailEnd type="none" w="med" len="med"/>
                    </a:lnL>
                    <a:lnR w="12240" cap="flat" cmpd="sng" algn="ctr">
                      <a:solidFill>
                        <a:srgbClr val="FFFFFF"/>
                      </a:solidFill>
                      <a:prstDash val="solid"/>
                      <a:round/>
                      <a:headEnd type="none" w="med" len="med"/>
                      <a:tailEnd type="none" w="med" len="med"/>
                    </a:lnR>
                    <a:lnT w="12240" cap="flat" cmpd="sng" algn="ctr">
                      <a:solidFill>
                        <a:srgbClr val="FFFFFF"/>
                      </a:solidFill>
                      <a:prstDash val="solid"/>
                      <a:round/>
                      <a:headEnd type="none" w="med" len="med"/>
                      <a:tailEnd type="none" w="med" len="med"/>
                    </a:lnT>
                    <a:lnB w="12240" cap="flat" cmpd="sng" algn="ctr">
                      <a:solidFill>
                        <a:srgbClr val="FFFFFF"/>
                      </a:solidFill>
                      <a:prstDash val="solid"/>
                      <a:round/>
                      <a:headEnd type="none" w="med" len="med"/>
                      <a:tailEnd type="none" w="med" len="med"/>
                    </a:lnB>
                    <a:lnTlToBr>
                      <a:noFill/>
                    </a:lnTlToBr>
                    <a:lnBlToTr>
                      <a:noFill/>
                    </a:lnBlToTr>
                    <a:solidFill>
                      <a:srgbClr val="CDE5FE"/>
                    </a:solidFill>
                  </a:tcPr>
                </a:tc>
              </a:tr>
              <a:tr h="361950">
                <a:tc gridSpan="4">
                  <a:txBody>
                    <a:bodyPr/>
                    <a:lstStyle/>
                    <a:p>
                      <a:pPr marL="0" marR="0" lvl="0" indent="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ru-RU" sz="1800" b="0" i="0" u="none" strike="noStrike" cap="none" normalizeH="0" baseline="0" smtClean="0">
                          <a:ln>
                            <a:noFill/>
                          </a:ln>
                          <a:solidFill>
                            <a:schemeClr val="tx1"/>
                          </a:solidFill>
                          <a:effectLst/>
                          <a:latin typeface="Arial" charset="0"/>
                          <a:ea typeface="DejaVu Sans"/>
                          <a:cs typeface="DejaVu Sans"/>
                        </a:rPr>
                        <a:t> </a:t>
                      </a:r>
                      <a:r>
                        <a:rPr kumimoji="0" lang="ru-RU" sz="1600" b="0" i="0" u="none" strike="noStrike" cap="none" normalizeH="0" baseline="0" smtClean="0">
                          <a:ln>
                            <a:noFill/>
                          </a:ln>
                          <a:solidFill>
                            <a:srgbClr val="FFFFFF"/>
                          </a:solidFill>
                          <a:effectLst/>
                          <a:latin typeface="Arial" charset="0"/>
                          <a:ea typeface="DejaVu Sans"/>
                          <a:cs typeface="DejaVu Sans"/>
                        </a:rPr>
                        <a:t>Тікелей нәтиже көрсеткіштері</a:t>
                      </a:r>
                      <a:r>
                        <a:rPr kumimoji="0" lang="ru-RU" sz="1800" b="0" i="0" u="none" strike="noStrike" cap="none" normalizeH="0" baseline="0" smtClean="0">
                          <a:ln>
                            <a:noFill/>
                          </a:ln>
                          <a:solidFill>
                            <a:srgbClr val="FFFFFF"/>
                          </a:solidFill>
                          <a:effectLst/>
                          <a:latin typeface="Arial" charset="0"/>
                          <a:ea typeface="DejaVu Sans"/>
                          <a:cs typeface="DejaVu Sans"/>
                        </a:rPr>
                        <a:t>                                          </a:t>
                      </a:r>
                      <a:r>
                        <a:rPr kumimoji="0" lang="ru-RU" sz="1400" b="1" i="0" u="none" strike="noStrike" cap="none" normalizeH="0" baseline="0" smtClean="0">
                          <a:ln>
                            <a:noFill/>
                          </a:ln>
                          <a:solidFill>
                            <a:srgbClr val="FFFFFF"/>
                          </a:solidFill>
                          <a:effectLst/>
                          <a:latin typeface="Arial" charset="0"/>
                          <a:ea typeface="DejaVu Sans"/>
                          <a:cs typeface="DejaVu Sans"/>
                        </a:rPr>
                        <a:t>(төлемдер саны)</a:t>
                      </a:r>
                    </a:p>
                  </a:txBody>
                  <a:tcPr horzOverflow="overflow">
                    <a:lnL w="12240" cap="flat" cmpd="sng" algn="ctr">
                      <a:solidFill>
                        <a:srgbClr val="FFFFFF"/>
                      </a:solidFill>
                      <a:prstDash val="solid"/>
                      <a:round/>
                      <a:headEnd type="none" w="med" len="med"/>
                      <a:tailEnd type="none" w="med" len="med"/>
                    </a:lnL>
                    <a:lnR w="12240" cap="flat" cmpd="sng" algn="ctr">
                      <a:solidFill>
                        <a:srgbClr val="FFFFFF"/>
                      </a:solidFill>
                      <a:prstDash val="solid"/>
                      <a:round/>
                      <a:headEnd type="none" w="med" len="med"/>
                      <a:tailEnd type="none" w="med" len="med"/>
                    </a:lnR>
                    <a:lnT w="12240" cap="flat" cmpd="sng" algn="ctr">
                      <a:solidFill>
                        <a:srgbClr val="FFFFFF"/>
                      </a:solidFill>
                      <a:prstDash val="solid"/>
                      <a:round/>
                      <a:headEnd type="none" w="med" len="med"/>
                      <a:tailEnd type="none" w="med" len="med"/>
                    </a:lnT>
                    <a:lnB w="12240" cap="flat" cmpd="sng" algn="ctr">
                      <a:solidFill>
                        <a:srgbClr val="FFFFFF"/>
                      </a:solidFill>
                      <a:prstDash val="solid"/>
                      <a:round/>
                      <a:headEnd type="none" w="med" len="med"/>
                      <a:tailEnd type="none" w="med" len="med"/>
                    </a:lnB>
                    <a:lnTlToBr>
                      <a:noFill/>
                    </a:lnTlToBr>
                    <a:lnBlToTr>
                      <a:noFill/>
                    </a:lnBlToTr>
                    <a:solidFill>
                      <a:srgbClr val="3399FF"/>
                    </a:solidFill>
                  </a:tcPr>
                </a:tc>
                <a:tc hMerge="1">
                  <a:txBody>
                    <a:bodyPr/>
                    <a:lstStyle/>
                    <a:p>
                      <a:endParaRPr lang="ru-RU"/>
                    </a:p>
                  </a:txBody>
                  <a:tcPr/>
                </a:tc>
                <a:tc hMerge="1">
                  <a:txBody>
                    <a:bodyPr/>
                    <a:lstStyle/>
                    <a:p>
                      <a:endParaRPr lang="ru-RU"/>
                    </a:p>
                  </a:txBody>
                  <a:tcPr/>
                </a:tc>
                <a:tc hMerge="1">
                  <a:txBody>
                    <a:bodyPr/>
                    <a:lstStyle/>
                    <a:p>
                      <a:endParaRPr lang="ru-RU"/>
                    </a:p>
                  </a:txBody>
                  <a:tcPr/>
                </a:tc>
              </a:tr>
              <a:tr h="1255713">
                <a:tc>
                  <a:txBody>
                    <a:bodyPr/>
                    <a:lstStyle/>
                    <a:p>
                      <a:pPr marL="0" marR="0" lvl="0" indent="0" algn="l" defTabSz="914400" rtl="0" eaLnBrk="1" fontAlgn="base" latinLnBrk="0" hangingPunct="1">
                        <a:lnSpc>
                          <a:spcPct val="100000"/>
                        </a:lnSpc>
                        <a:spcBef>
                          <a:spcPts val="25"/>
                        </a:spcBef>
                        <a:spcAft>
                          <a:spcPct val="0"/>
                        </a:spcAft>
                        <a:buClr>
                          <a:schemeClr val="bg2"/>
                        </a:buClr>
                        <a:buSzPct val="75000"/>
                        <a:buFont typeface="Wingdings" pitchFamily="2" charset="2"/>
                        <a:buNone/>
                        <a:tabLst/>
                      </a:pPr>
                      <a:r>
                        <a:rPr kumimoji="0" lang="ru-RU" sz="1500" b="0" i="1" u="none" strike="noStrike" cap="none" normalizeH="0" baseline="0" smtClean="0">
                          <a:ln>
                            <a:noFill/>
                          </a:ln>
                          <a:solidFill>
                            <a:schemeClr val="tx1"/>
                          </a:solidFill>
                          <a:effectLst/>
                          <a:latin typeface="Arial" charset="0"/>
                          <a:ea typeface="DejaVu Sans"/>
                          <a:cs typeface="DejaVu Sans"/>
                        </a:rPr>
                        <a:t>Облыстық бюджеттің төлемдері бойынша қаржыландырудың жиынтық жоспарына сәйкес жергілікті атқарушы органның негізгі борышын аудару бойынша төлеуге берілетін шоттарды қалыптастыру</a:t>
                      </a:r>
                    </a:p>
                  </a:txBody>
                  <a:tcPr horzOverflow="overflow">
                    <a:lnL w="12240" cap="flat" cmpd="sng" algn="ctr">
                      <a:solidFill>
                        <a:srgbClr val="FFFFFF"/>
                      </a:solidFill>
                      <a:prstDash val="solid"/>
                      <a:round/>
                      <a:headEnd type="none" w="med" len="med"/>
                      <a:tailEnd type="none" w="med" len="med"/>
                    </a:lnL>
                    <a:lnR w="12240" cap="flat" cmpd="sng" algn="ctr">
                      <a:solidFill>
                        <a:srgbClr val="FFFFFF"/>
                      </a:solidFill>
                      <a:prstDash val="solid"/>
                      <a:round/>
                      <a:headEnd type="none" w="med" len="med"/>
                      <a:tailEnd type="none" w="med" len="med"/>
                    </a:lnR>
                    <a:lnT w="12240" cap="flat" cmpd="sng" algn="ctr">
                      <a:solidFill>
                        <a:srgbClr val="FFFFFF"/>
                      </a:solidFill>
                      <a:prstDash val="solid"/>
                      <a:round/>
                      <a:headEnd type="none" w="med" len="med"/>
                      <a:tailEnd type="none" w="med" len="med"/>
                    </a:lnT>
                    <a:lnB w="1224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
                          <a:schemeClr val="bg2"/>
                        </a:buClr>
                        <a:buSzPct val="75000"/>
                        <a:buFont typeface="Wingdings" pitchFamily="2" charset="2"/>
                        <a:buNone/>
                        <a:tabLst/>
                      </a:pPr>
                      <a:endParaRPr kumimoji="0" lang="ru-RU" sz="1600" b="0" i="1" u="none" strike="noStrike" cap="none" normalizeH="0" baseline="0" smtClean="0">
                        <a:ln>
                          <a:noFill/>
                        </a:ln>
                        <a:solidFill>
                          <a:schemeClr val="tx1"/>
                        </a:solidFill>
                        <a:effectLst/>
                        <a:latin typeface="Arial" charset="0"/>
                        <a:ea typeface="DejaVu Sans"/>
                        <a:cs typeface="DejaVu Sans"/>
                      </a:endParaRPr>
                    </a:p>
                    <a:p>
                      <a:pPr marL="0" marR="0" lvl="0" indent="0" algn="r"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ru-RU" sz="1600" b="0" i="1" u="none" strike="noStrike" cap="none" normalizeH="0" baseline="0" smtClean="0">
                          <a:ln>
                            <a:noFill/>
                          </a:ln>
                          <a:solidFill>
                            <a:schemeClr val="tx1"/>
                          </a:solidFill>
                          <a:effectLst/>
                          <a:latin typeface="Arial" charset="0"/>
                          <a:ea typeface="DejaVu Sans"/>
                          <a:cs typeface="DejaVu Sans"/>
                        </a:rPr>
                        <a:t>22</a:t>
                      </a:r>
                    </a:p>
                  </a:txBody>
                  <a:tcPr horzOverflow="overflow">
                    <a:lnL w="12240" cap="flat" cmpd="sng" algn="ctr">
                      <a:solidFill>
                        <a:srgbClr val="FFFFFF"/>
                      </a:solidFill>
                      <a:prstDash val="solid"/>
                      <a:round/>
                      <a:headEnd type="none" w="med" len="med"/>
                      <a:tailEnd type="none" w="med" len="med"/>
                    </a:lnL>
                    <a:lnR w="12240" cap="flat" cmpd="sng" algn="ctr">
                      <a:solidFill>
                        <a:srgbClr val="FFFFFF"/>
                      </a:solidFill>
                      <a:prstDash val="solid"/>
                      <a:round/>
                      <a:headEnd type="none" w="med" len="med"/>
                      <a:tailEnd type="none" w="med" len="med"/>
                    </a:lnR>
                    <a:lnT w="12240" cap="flat" cmpd="sng" algn="ctr">
                      <a:solidFill>
                        <a:srgbClr val="FFFFFF"/>
                      </a:solidFill>
                      <a:prstDash val="solid"/>
                      <a:round/>
                      <a:headEnd type="none" w="med" len="med"/>
                      <a:tailEnd type="none" w="med" len="med"/>
                    </a:lnT>
                    <a:lnB w="1224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
                          <a:schemeClr val="bg2"/>
                        </a:buClr>
                        <a:buSzPct val="75000"/>
                        <a:buFont typeface="Wingdings" pitchFamily="2" charset="2"/>
                        <a:buNone/>
                        <a:tabLst/>
                      </a:pPr>
                      <a:endParaRPr kumimoji="0" lang="ru-RU" sz="1600" b="0" i="1" u="none" strike="noStrike" cap="none" normalizeH="0" baseline="0" smtClean="0">
                        <a:ln>
                          <a:noFill/>
                        </a:ln>
                        <a:solidFill>
                          <a:schemeClr val="tx1"/>
                        </a:solidFill>
                        <a:effectLst/>
                        <a:latin typeface="Arial" charset="0"/>
                        <a:ea typeface="DejaVu Sans"/>
                        <a:cs typeface="DejaVu Sans"/>
                      </a:endParaRPr>
                    </a:p>
                    <a:p>
                      <a:pPr marL="0" marR="0" lvl="0" indent="0" algn="r"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ru-RU" sz="1600" b="0" i="1" u="none" strike="noStrike" cap="none" normalizeH="0" baseline="0" smtClean="0">
                          <a:ln>
                            <a:noFill/>
                          </a:ln>
                          <a:solidFill>
                            <a:schemeClr val="tx1"/>
                          </a:solidFill>
                          <a:effectLst/>
                          <a:latin typeface="Arial" charset="0"/>
                          <a:ea typeface="DejaVu Sans"/>
                          <a:cs typeface="DejaVu Sans"/>
                        </a:rPr>
                        <a:t>17</a:t>
                      </a:r>
                    </a:p>
                  </a:txBody>
                  <a:tcPr horzOverflow="overflow">
                    <a:lnL w="12240" cap="flat" cmpd="sng" algn="ctr">
                      <a:solidFill>
                        <a:srgbClr val="FFFFFF"/>
                      </a:solidFill>
                      <a:prstDash val="solid"/>
                      <a:round/>
                      <a:headEnd type="none" w="med" len="med"/>
                      <a:tailEnd type="none" w="med" len="med"/>
                    </a:lnL>
                    <a:lnR w="12240" cap="flat" cmpd="sng" algn="ctr">
                      <a:solidFill>
                        <a:srgbClr val="FFFFFF"/>
                      </a:solidFill>
                      <a:prstDash val="solid"/>
                      <a:round/>
                      <a:headEnd type="none" w="med" len="med"/>
                      <a:tailEnd type="none" w="med" len="med"/>
                    </a:lnR>
                    <a:lnT w="12240" cap="flat" cmpd="sng" algn="ctr">
                      <a:solidFill>
                        <a:srgbClr val="FFFFFF"/>
                      </a:solidFill>
                      <a:prstDash val="solid"/>
                      <a:round/>
                      <a:headEnd type="none" w="med" len="med"/>
                      <a:tailEnd type="none" w="med" len="med"/>
                    </a:lnT>
                    <a:lnB w="1224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
                          <a:schemeClr val="bg2"/>
                        </a:buClr>
                        <a:buSzPct val="75000"/>
                        <a:buFont typeface="Wingdings" pitchFamily="2" charset="2"/>
                        <a:buNone/>
                        <a:tabLst/>
                      </a:pPr>
                      <a:endParaRPr kumimoji="0" lang="ru-RU" sz="1600" b="0" i="1" u="none" strike="noStrike" cap="none" normalizeH="0" baseline="0" smtClean="0">
                        <a:ln>
                          <a:noFill/>
                        </a:ln>
                        <a:solidFill>
                          <a:schemeClr val="tx1"/>
                        </a:solidFill>
                        <a:effectLst/>
                        <a:latin typeface="Arial" charset="0"/>
                        <a:ea typeface="DejaVu Sans"/>
                        <a:cs typeface="DejaVu Sans"/>
                      </a:endParaRPr>
                    </a:p>
                    <a:p>
                      <a:pPr marL="0" marR="0" lvl="0" indent="0" algn="r"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ru-RU" sz="1600" b="0" i="1" u="none" strike="noStrike" cap="none" normalizeH="0" baseline="0" smtClean="0">
                          <a:ln>
                            <a:noFill/>
                          </a:ln>
                          <a:solidFill>
                            <a:schemeClr val="tx1"/>
                          </a:solidFill>
                          <a:effectLst/>
                          <a:latin typeface="Arial" charset="0"/>
                          <a:ea typeface="DejaVu Sans"/>
                          <a:cs typeface="DejaVu Sans"/>
                        </a:rPr>
                        <a:t>17</a:t>
                      </a:r>
                    </a:p>
                  </a:txBody>
                  <a:tcPr horzOverflow="overflow">
                    <a:lnL w="12240" cap="flat" cmpd="sng" algn="ctr">
                      <a:solidFill>
                        <a:srgbClr val="FFFFFF"/>
                      </a:solidFill>
                      <a:prstDash val="solid"/>
                      <a:round/>
                      <a:headEnd type="none" w="med" len="med"/>
                      <a:tailEnd type="none" w="med" len="med"/>
                    </a:lnL>
                    <a:lnR w="12240" cap="flat" cmpd="sng" algn="ctr">
                      <a:solidFill>
                        <a:srgbClr val="FFFFFF"/>
                      </a:solidFill>
                      <a:prstDash val="solid"/>
                      <a:round/>
                      <a:headEnd type="none" w="med" len="med"/>
                      <a:tailEnd type="none" w="med" len="med"/>
                    </a:lnR>
                    <a:lnT w="12240" cap="flat" cmpd="sng" algn="ctr">
                      <a:solidFill>
                        <a:srgbClr val="FFFFFF"/>
                      </a:solidFill>
                      <a:prstDash val="solid"/>
                      <a:round/>
                      <a:headEnd type="none" w="med" len="med"/>
                      <a:tailEnd type="none" w="med" len="med"/>
                    </a:lnT>
                    <a:lnB w="12240" cap="flat" cmpd="sng" algn="ctr">
                      <a:solidFill>
                        <a:srgbClr val="FFFFFF"/>
                      </a:solidFill>
                      <a:prstDash val="solid"/>
                      <a:round/>
                      <a:headEnd type="none" w="med" len="med"/>
                      <a:tailEnd type="none" w="med" len="med"/>
                    </a:lnB>
                    <a:lnTlToBr>
                      <a:noFill/>
                    </a:lnTlToBr>
                    <a:lnBlToTr>
                      <a:noFill/>
                    </a:lnBlToTr>
                    <a:noFill/>
                  </a:tcPr>
                </a:tc>
              </a:tr>
              <a:tr h="122238">
                <a:tc gridSpan="4">
                  <a:txBody>
                    <a:bodyPr/>
                    <a:lstStyle/>
                    <a:p>
                      <a:pPr marL="66675" marR="0" lvl="0" indent="0" algn="l" defTabSz="914400" rtl="0" eaLnBrk="1" fontAlgn="base" latinLnBrk="0" hangingPunct="1">
                        <a:lnSpc>
                          <a:spcPct val="100000"/>
                        </a:lnSpc>
                        <a:spcBef>
                          <a:spcPts val="25"/>
                        </a:spcBef>
                        <a:spcAft>
                          <a:spcPct val="0"/>
                        </a:spcAft>
                        <a:buClr>
                          <a:schemeClr val="bg2"/>
                        </a:buClr>
                        <a:buSzPct val="75000"/>
                        <a:buFont typeface="Wingdings" pitchFamily="2" charset="2"/>
                        <a:buNone/>
                        <a:tabLst/>
                      </a:pPr>
                      <a:r>
                        <a:rPr kumimoji="0" lang="ru-RU" sz="1600" b="0" i="0" u="none" strike="noStrike" cap="none" normalizeH="0" baseline="0" smtClean="0">
                          <a:ln>
                            <a:noFill/>
                          </a:ln>
                          <a:solidFill>
                            <a:srgbClr val="FFFFFF"/>
                          </a:solidFill>
                          <a:effectLst/>
                          <a:latin typeface="Arial" charset="0"/>
                          <a:ea typeface="DejaVu Sans"/>
                          <a:cs typeface="DejaVu Sans"/>
                        </a:rPr>
                        <a:t>Түпкілікті нәтиже көрсеткіштері                                                         </a:t>
                      </a:r>
                      <a:r>
                        <a:rPr kumimoji="0" lang="ru-RU" sz="1400" b="1" i="0" u="none" strike="noStrike" cap="none" normalizeH="0" baseline="0" smtClean="0">
                          <a:ln>
                            <a:noFill/>
                          </a:ln>
                          <a:solidFill>
                            <a:srgbClr val="FFFFFF"/>
                          </a:solidFill>
                          <a:effectLst/>
                          <a:latin typeface="Arial" charset="0"/>
                          <a:ea typeface="DejaVu Sans"/>
                          <a:cs typeface="DejaVu Sans"/>
                        </a:rPr>
                        <a:t>(%)</a:t>
                      </a:r>
                      <a:endParaRPr kumimoji="0" lang="ru-RU" sz="1400" b="1" i="0" u="none" strike="noStrike" cap="none" normalizeH="0" baseline="0" smtClean="0">
                        <a:ln>
                          <a:noFill/>
                        </a:ln>
                        <a:solidFill>
                          <a:srgbClr val="FFFFFF"/>
                        </a:solidFill>
                        <a:effectLst/>
                        <a:latin typeface="Times New Roman" pitchFamily="18" charset="0"/>
                        <a:ea typeface="DejaVu Sans"/>
                        <a:cs typeface="DejaVu Sans"/>
                      </a:endParaRPr>
                    </a:p>
                  </a:txBody>
                  <a:tcPr horzOverflow="overflow">
                    <a:lnL w="12240" cap="flat" cmpd="sng" algn="ctr">
                      <a:solidFill>
                        <a:srgbClr val="FFFFFF"/>
                      </a:solidFill>
                      <a:prstDash val="solid"/>
                      <a:round/>
                      <a:headEnd type="none" w="med" len="med"/>
                      <a:tailEnd type="none" w="med" len="med"/>
                    </a:lnL>
                    <a:lnR w="12240" cap="flat" cmpd="sng" algn="ctr">
                      <a:solidFill>
                        <a:srgbClr val="FFFFFF"/>
                      </a:solidFill>
                      <a:prstDash val="solid"/>
                      <a:round/>
                      <a:headEnd type="none" w="med" len="med"/>
                      <a:tailEnd type="none" w="med" len="med"/>
                    </a:lnR>
                    <a:lnT w="12240" cap="flat" cmpd="sng" algn="ctr">
                      <a:solidFill>
                        <a:srgbClr val="FFFFFF"/>
                      </a:solidFill>
                      <a:prstDash val="solid"/>
                      <a:round/>
                      <a:headEnd type="none" w="med" len="med"/>
                      <a:tailEnd type="none" w="med" len="med"/>
                    </a:lnT>
                    <a:lnB w="12240" cap="flat" cmpd="sng" algn="ctr">
                      <a:solidFill>
                        <a:srgbClr val="FFFFFF"/>
                      </a:solidFill>
                      <a:prstDash val="solid"/>
                      <a:round/>
                      <a:headEnd type="none" w="med" len="med"/>
                      <a:tailEnd type="none" w="med" len="med"/>
                    </a:lnB>
                    <a:lnTlToBr>
                      <a:noFill/>
                    </a:lnTlToBr>
                    <a:lnBlToTr>
                      <a:noFill/>
                    </a:lnBlToTr>
                    <a:solidFill>
                      <a:srgbClr val="3399FF"/>
                    </a:solidFill>
                  </a:tcPr>
                </a:tc>
                <a:tc hMerge="1">
                  <a:txBody>
                    <a:bodyPr/>
                    <a:lstStyle/>
                    <a:p>
                      <a:endParaRPr lang="ru-RU"/>
                    </a:p>
                  </a:txBody>
                  <a:tcPr/>
                </a:tc>
                <a:tc hMerge="1">
                  <a:txBody>
                    <a:bodyPr/>
                    <a:lstStyle/>
                    <a:p>
                      <a:endParaRPr lang="ru-RU"/>
                    </a:p>
                  </a:txBody>
                  <a:tcPr/>
                </a:tc>
                <a:tc hMerge="1">
                  <a:txBody>
                    <a:bodyPr/>
                    <a:lstStyle/>
                    <a:p>
                      <a:endParaRPr lang="ru-RU"/>
                    </a:p>
                  </a:txBody>
                  <a:tcPr/>
                </a:tc>
              </a:tr>
              <a:tr h="777875">
                <a:tc>
                  <a:txBody>
                    <a:bodyPr/>
                    <a:lstStyle/>
                    <a:p>
                      <a:pPr marL="66675" marR="0" lvl="0" indent="0" algn="l" defTabSz="914400" rtl="0" eaLnBrk="1" fontAlgn="base" latinLnBrk="0" hangingPunct="1">
                        <a:lnSpc>
                          <a:spcPct val="100000"/>
                        </a:lnSpc>
                        <a:spcBef>
                          <a:spcPts val="25"/>
                        </a:spcBef>
                        <a:spcAft>
                          <a:spcPct val="0"/>
                        </a:spcAft>
                        <a:buClr>
                          <a:schemeClr val="bg2"/>
                        </a:buClr>
                        <a:buSzPct val="75000"/>
                        <a:buFont typeface="Wingdings" pitchFamily="2" charset="2"/>
                        <a:buNone/>
                        <a:tabLst/>
                      </a:pPr>
                      <a:r>
                        <a:rPr kumimoji="0" lang="kk-KZ" sz="1500" b="0" i="0" u="none" strike="noStrike" cap="none" normalizeH="0" baseline="0" smtClean="0">
                          <a:ln>
                            <a:noFill/>
                          </a:ln>
                          <a:solidFill>
                            <a:schemeClr val="tx1"/>
                          </a:solidFill>
                          <a:effectLst/>
                          <a:latin typeface="Arial" charset="0"/>
                          <a:ea typeface="DejaVu Sans"/>
                          <a:cs typeface="DejaVu Sans"/>
                        </a:rPr>
                        <a:t>Жоғары тұрған бюджет алдындағы негізгі борышты өтеу бойынша міндеттемелерді уақтылы орындау</a:t>
                      </a:r>
                      <a:endParaRPr kumimoji="0" lang="ru-RU" sz="1500" b="0" i="0" u="none" strike="noStrike" cap="none" normalizeH="0" baseline="0" smtClean="0">
                        <a:ln>
                          <a:noFill/>
                        </a:ln>
                        <a:solidFill>
                          <a:schemeClr val="tx1"/>
                        </a:solidFill>
                        <a:effectLst/>
                        <a:latin typeface="Arial" charset="0"/>
                        <a:ea typeface="DejaVu Sans"/>
                        <a:cs typeface="DejaVu Sans"/>
                      </a:endParaRPr>
                    </a:p>
                  </a:txBody>
                  <a:tcPr horzOverflow="overflow">
                    <a:lnL w="12240" cap="flat" cmpd="sng" algn="ctr">
                      <a:solidFill>
                        <a:srgbClr val="FFFFFF"/>
                      </a:solidFill>
                      <a:prstDash val="solid"/>
                      <a:round/>
                      <a:headEnd type="none" w="med" len="med"/>
                      <a:tailEnd type="none" w="med" len="med"/>
                    </a:lnL>
                    <a:lnR w="12240" cap="flat" cmpd="sng" algn="ctr">
                      <a:solidFill>
                        <a:srgbClr val="FFFFFF"/>
                      </a:solidFill>
                      <a:prstDash val="solid"/>
                      <a:round/>
                      <a:headEnd type="none" w="med" len="med"/>
                      <a:tailEnd type="none" w="med" len="med"/>
                    </a:lnR>
                    <a:lnT w="12240" cap="flat" cmpd="sng" algn="ctr">
                      <a:solidFill>
                        <a:srgbClr val="FFFFFF"/>
                      </a:solidFill>
                      <a:prstDash val="solid"/>
                      <a:round/>
                      <a:headEnd type="none" w="med" len="med"/>
                      <a:tailEnd type="none" w="med" len="med"/>
                    </a:lnT>
                    <a:lnB w="1224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
                          <a:schemeClr val="bg2"/>
                        </a:buClr>
                        <a:buSzPct val="75000"/>
                        <a:buFont typeface="Wingdings" pitchFamily="2" charset="2"/>
                        <a:buNone/>
                        <a:tabLst/>
                      </a:pPr>
                      <a:endParaRPr kumimoji="0" lang="ru-RU" sz="1600" b="0" i="1" u="none" strike="noStrike" cap="none" normalizeH="0" baseline="0" smtClean="0">
                        <a:ln>
                          <a:noFill/>
                        </a:ln>
                        <a:solidFill>
                          <a:schemeClr val="tx1"/>
                        </a:solidFill>
                        <a:effectLst/>
                        <a:latin typeface="Arial" charset="0"/>
                        <a:ea typeface="DejaVu Sans"/>
                        <a:cs typeface="DejaVu Sans"/>
                      </a:endParaRPr>
                    </a:p>
                    <a:p>
                      <a:pPr marL="0" marR="0" lvl="0" indent="0" algn="r"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ru-RU" sz="1600" b="0" i="1" u="none" strike="noStrike" cap="none" normalizeH="0" baseline="0" smtClean="0">
                          <a:ln>
                            <a:noFill/>
                          </a:ln>
                          <a:solidFill>
                            <a:schemeClr val="tx1"/>
                          </a:solidFill>
                          <a:effectLst/>
                          <a:latin typeface="Arial" charset="0"/>
                          <a:ea typeface="DejaVu Sans"/>
                          <a:cs typeface="DejaVu Sans"/>
                        </a:rPr>
                        <a:t>100</a:t>
                      </a:r>
                    </a:p>
                  </a:txBody>
                  <a:tcPr horzOverflow="overflow">
                    <a:lnL w="12240" cap="flat" cmpd="sng" algn="ctr">
                      <a:solidFill>
                        <a:srgbClr val="FFFFFF"/>
                      </a:solidFill>
                      <a:prstDash val="solid"/>
                      <a:round/>
                      <a:headEnd type="none" w="med" len="med"/>
                      <a:tailEnd type="none" w="med" len="med"/>
                    </a:lnL>
                    <a:lnR w="12240" cap="flat" cmpd="sng" algn="ctr">
                      <a:solidFill>
                        <a:srgbClr val="FFFFFF"/>
                      </a:solidFill>
                      <a:prstDash val="solid"/>
                      <a:round/>
                      <a:headEnd type="none" w="med" len="med"/>
                      <a:tailEnd type="none" w="med" len="med"/>
                    </a:lnR>
                    <a:lnT w="12240" cap="flat" cmpd="sng" algn="ctr">
                      <a:solidFill>
                        <a:srgbClr val="FFFFFF"/>
                      </a:solidFill>
                      <a:prstDash val="solid"/>
                      <a:round/>
                      <a:headEnd type="none" w="med" len="med"/>
                      <a:tailEnd type="none" w="med" len="med"/>
                    </a:lnT>
                    <a:lnB w="1224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
                          <a:schemeClr val="bg2"/>
                        </a:buClr>
                        <a:buSzPct val="75000"/>
                        <a:buFont typeface="Wingdings" pitchFamily="2" charset="2"/>
                        <a:buNone/>
                        <a:tabLst/>
                      </a:pPr>
                      <a:endParaRPr kumimoji="0" lang="ru-RU" sz="1600" b="0" i="1" u="none" strike="noStrike" cap="none" normalizeH="0" baseline="0" smtClean="0">
                        <a:ln>
                          <a:noFill/>
                        </a:ln>
                        <a:solidFill>
                          <a:srgbClr val="000000"/>
                        </a:solidFill>
                        <a:effectLst/>
                        <a:latin typeface="Arial" charset="0"/>
                        <a:ea typeface="DejaVu Sans"/>
                        <a:cs typeface="DejaVu Sans"/>
                      </a:endParaRPr>
                    </a:p>
                    <a:p>
                      <a:pPr marL="0" marR="0" lvl="0" indent="0" algn="r"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ru-RU" sz="1600" b="0" i="1" u="none" strike="noStrike" cap="none" normalizeH="0" baseline="0" smtClean="0">
                          <a:ln>
                            <a:noFill/>
                          </a:ln>
                          <a:solidFill>
                            <a:srgbClr val="000000"/>
                          </a:solidFill>
                          <a:effectLst/>
                          <a:latin typeface="Arial" charset="0"/>
                          <a:ea typeface="DejaVu Sans"/>
                          <a:cs typeface="DejaVu Sans"/>
                        </a:rPr>
                        <a:t>0</a:t>
                      </a:r>
                    </a:p>
                  </a:txBody>
                  <a:tcPr horzOverflow="overflow">
                    <a:lnL w="12240" cap="flat" cmpd="sng" algn="ctr">
                      <a:solidFill>
                        <a:srgbClr val="FFFFFF"/>
                      </a:solidFill>
                      <a:prstDash val="solid"/>
                      <a:round/>
                      <a:headEnd type="none" w="med" len="med"/>
                      <a:tailEnd type="none" w="med" len="med"/>
                    </a:lnL>
                    <a:lnR w="12240" cap="flat" cmpd="sng" algn="ctr">
                      <a:solidFill>
                        <a:srgbClr val="FFFFFF"/>
                      </a:solidFill>
                      <a:prstDash val="solid"/>
                      <a:round/>
                      <a:headEnd type="none" w="med" len="med"/>
                      <a:tailEnd type="none" w="med" len="med"/>
                    </a:lnR>
                    <a:lnT w="12240" cap="flat" cmpd="sng" algn="ctr">
                      <a:solidFill>
                        <a:srgbClr val="FFFFFF"/>
                      </a:solidFill>
                      <a:prstDash val="solid"/>
                      <a:round/>
                      <a:headEnd type="none" w="med" len="med"/>
                      <a:tailEnd type="none" w="med" len="med"/>
                    </a:lnT>
                    <a:lnB w="1224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
                          <a:schemeClr val="bg2"/>
                        </a:buClr>
                        <a:buSzPct val="75000"/>
                        <a:buFont typeface="Wingdings" pitchFamily="2" charset="2"/>
                        <a:buNone/>
                        <a:tabLst/>
                      </a:pPr>
                      <a:endParaRPr kumimoji="0" lang="ru-RU" sz="1600" b="0" i="1" u="none" strike="noStrike" cap="none" normalizeH="0" baseline="0" smtClean="0">
                        <a:ln>
                          <a:noFill/>
                        </a:ln>
                        <a:solidFill>
                          <a:schemeClr val="tx1"/>
                        </a:solidFill>
                        <a:effectLst/>
                        <a:latin typeface="Arial" charset="0"/>
                        <a:ea typeface="DejaVu Sans"/>
                        <a:cs typeface="DejaVu Sans"/>
                      </a:endParaRPr>
                    </a:p>
                    <a:p>
                      <a:pPr marL="0" marR="0" lvl="0" indent="0" algn="r"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ru-RU" sz="1600" b="0" i="1" u="none" strike="noStrike" cap="none" normalizeH="0" baseline="0" smtClean="0">
                          <a:ln>
                            <a:noFill/>
                          </a:ln>
                          <a:solidFill>
                            <a:schemeClr val="tx1"/>
                          </a:solidFill>
                          <a:effectLst/>
                          <a:latin typeface="Arial" charset="0"/>
                          <a:ea typeface="DejaVu Sans"/>
                          <a:cs typeface="DejaVu Sans"/>
                        </a:rPr>
                        <a:t>0</a:t>
                      </a:r>
                    </a:p>
                  </a:txBody>
                  <a:tcPr horzOverflow="overflow">
                    <a:lnL w="12240" cap="flat" cmpd="sng" algn="ctr">
                      <a:solidFill>
                        <a:srgbClr val="FFFFFF"/>
                      </a:solidFill>
                      <a:prstDash val="solid"/>
                      <a:round/>
                      <a:headEnd type="none" w="med" len="med"/>
                      <a:tailEnd type="none" w="med" len="med"/>
                    </a:lnL>
                    <a:lnR w="12240" cap="flat" cmpd="sng" algn="ctr">
                      <a:solidFill>
                        <a:srgbClr val="FFFFFF"/>
                      </a:solidFill>
                      <a:prstDash val="solid"/>
                      <a:round/>
                      <a:headEnd type="none" w="med" len="med"/>
                      <a:tailEnd type="none" w="med" len="med"/>
                    </a:lnR>
                    <a:lnT w="12240" cap="flat" cmpd="sng" algn="ctr">
                      <a:solidFill>
                        <a:srgbClr val="FFFFFF"/>
                      </a:solidFill>
                      <a:prstDash val="solid"/>
                      <a:round/>
                      <a:headEnd type="none" w="med" len="med"/>
                      <a:tailEnd type="none" w="med" len="med"/>
                    </a:lnT>
                    <a:lnB w="12240" cap="flat" cmpd="sng" algn="ctr">
                      <a:solidFill>
                        <a:srgbClr val="FFFFFF"/>
                      </a:solidFill>
                      <a:prstDash val="solid"/>
                      <a:round/>
                      <a:headEnd type="none" w="med" len="med"/>
                      <a:tailEnd type="none" w="med" len="med"/>
                    </a:lnB>
                    <a:lnTlToBr>
                      <a:noFill/>
                    </a:lnTlToBr>
                    <a:lnBlToTr>
                      <a:noFill/>
                    </a:lnBlToTr>
                    <a:noFill/>
                  </a:tcPr>
                </a:tc>
              </a:tr>
            </a:tbl>
          </a:graphicData>
        </a:graphic>
      </p:graphicFrame>
      <p:sp>
        <p:nvSpPr>
          <p:cNvPr id="54" name="CustomShape 2"/>
          <p:cNvSpPr/>
          <p:nvPr/>
        </p:nvSpPr>
        <p:spPr>
          <a:xfrm>
            <a:off x="6267450" y="6184900"/>
            <a:ext cx="2876550" cy="714375"/>
          </a:xfrm>
          <a:custGeom>
            <a:avLst/>
            <a:gdLst/>
            <a:ahLst/>
            <a:cxnLst/>
            <a:rect l="l" t="t" r="r" b="b"/>
            <a:pathLst>
              <a:path w="2876550" h="714375">
                <a:moveTo>
                  <a:pt x="2876410" y="0"/>
                </a:moveTo>
                <a:lnTo>
                  <a:pt x="2870034" y="0"/>
                </a:lnTo>
                <a:lnTo>
                  <a:pt x="2748851" y="20091"/>
                </a:lnTo>
                <a:lnTo>
                  <a:pt x="2625547" y="42405"/>
                </a:lnTo>
                <a:lnTo>
                  <a:pt x="2370442" y="91516"/>
                </a:lnTo>
                <a:lnTo>
                  <a:pt x="2102561" y="149555"/>
                </a:lnTo>
                <a:lnTo>
                  <a:pt x="1821941" y="216509"/>
                </a:lnTo>
                <a:lnTo>
                  <a:pt x="1564703" y="281241"/>
                </a:lnTo>
                <a:lnTo>
                  <a:pt x="841882" y="444182"/>
                </a:lnTo>
                <a:lnTo>
                  <a:pt x="620775" y="488823"/>
                </a:lnTo>
                <a:lnTo>
                  <a:pt x="199847" y="566953"/>
                </a:lnTo>
                <a:lnTo>
                  <a:pt x="0" y="600430"/>
                </a:lnTo>
                <a:lnTo>
                  <a:pt x="270001" y="638378"/>
                </a:lnTo>
                <a:lnTo>
                  <a:pt x="397560" y="653999"/>
                </a:lnTo>
                <a:lnTo>
                  <a:pt x="644169" y="680783"/>
                </a:lnTo>
                <a:lnTo>
                  <a:pt x="873772" y="698639"/>
                </a:lnTo>
                <a:lnTo>
                  <a:pt x="984313" y="705345"/>
                </a:lnTo>
                <a:lnTo>
                  <a:pt x="1092746" y="709803"/>
                </a:lnTo>
                <a:lnTo>
                  <a:pt x="1296835" y="714273"/>
                </a:lnTo>
                <a:lnTo>
                  <a:pt x="1394625" y="714273"/>
                </a:lnTo>
                <a:lnTo>
                  <a:pt x="1583829" y="709803"/>
                </a:lnTo>
                <a:lnTo>
                  <a:pt x="1673123" y="705345"/>
                </a:lnTo>
                <a:lnTo>
                  <a:pt x="1843201" y="691946"/>
                </a:lnTo>
                <a:lnTo>
                  <a:pt x="1926107" y="683018"/>
                </a:lnTo>
                <a:lnTo>
                  <a:pt x="2083434" y="660692"/>
                </a:lnTo>
                <a:lnTo>
                  <a:pt x="2232253" y="633907"/>
                </a:lnTo>
                <a:lnTo>
                  <a:pt x="2372563" y="602665"/>
                </a:lnTo>
                <a:lnTo>
                  <a:pt x="2506497" y="566953"/>
                </a:lnTo>
                <a:lnTo>
                  <a:pt x="2634056" y="526770"/>
                </a:lnTo>
                <a:lnTo>
                  <a:pt x="2755239" y="482130"/>
                </a:lnTo>
                <a:lnTo>
                  <a:pt x="2872155" y="435254"/>
                </a:lnTo>
                <a:lnTo>
                  <a:pt x="2876410" y="433019"/>
                </a:lnTo>
                <a:lnTo>
                  <a:pt x="2876410" y="0"/>
                </a:lnTo>
                <a:close/>
              </a:path>
            </a:pathLst>
          </a:custGeom>
          <a:solidFill>
            <a:srgbClr val="C6E7FC">
              <a:alpha val="30000"/>
            </a:srgbClr>
          </a:solidFill>
          <a:ln>
            <a:noFill/>
          </a:ln>
        </p:spPr>
        <p:style>
          <a:lnRef idx="0">
            <a:scrgbClr r="0" g="0" b="0"/>
          </a:lnRef>
          <a:fillRef idx="0">
            <a:scrgbClr r="0" g="0" b="0"/>
          </a:fillRef>
          <a:effectRef idx="0">
            <a:scrgbClr r="0" g="0" b="0"/>
          </a:effectRef>
          <a:fontRef idx="minor"/>
        </p:style>
      </p:sp>
      <p:sp>
        <p:nvSpPr>
          <p:cNvPr id="39985" name="Rectangle 687"/>
          <p:cNvSpPr>
            <a:spLocks noChangeArrowheads="1"/>
          </p:cNvSpPr>
          <p:nvPr/>
        </p:nvSpPr>
        <p:spPr bwMode="auto">
          <a:xfrm>
            <a:off x="0" y="0"/>
            <a:ext cx="9144000" cy="1052513"/>
          </a:xfrm>
          <a:prstGeom prst="rect">
            <a:avLst/>
          </a:prstGeom>
          <a:solidFill>
            <a:srgbClr val="0066FF"/>
          </a:solidFill>
          <a:ln w="9525" algn="ctr">
            <a:solidFill>
              <a:srgbClr val="3399FF"/>
            </a:solidFill>
            <a:miter lim="800000"/>
            <a:headEnd/>
            <a:tailEnd/>
          </a:ln>
        </p:spPr>
        <p:txBody>
          <a:bodyPr anchor="ctr"/>
          <a:lstStyle/>
          <a:p>
            <a:pPr algn="ctr"/>
            <a:r>
              <a:rPr lang="ru-RU" sz="2000">
                <a:solidFill>
                  <a:srgbClr val="FFFFFF"/>
                </a:solidFill>
                <a:latin typeface="Arial" charset="0"/>
                <a:cs typeface="DejaVu Sans"/>
              </a:rPr>
              <a:t/>
            </a:r>
            <a:br>
              <a:rPr lang="ru-RU" sz="2000">
                <a:solidFill>
                  <a:srgbClr val="FFFFFF"/>
                </a:solidFill>
                <a:latin typeface="Arial" charset="0"/>
                <a:cs typeface="DejaVu Sans"/>
              </a:rPr>
            </a:br>
            <a:r>
              <a:rPr lang="ru-RU" sz="1800">
                <a:solidFill>
                  <a:srgbClr val="FFFFFF"/>
                </a:solidFill>
                <a:latin typeface="Arial" charset="0"/>
                <a:cs typeface="DejaVu Sans"/>
              </a:rPr>
              <a:t>БЮДЖЕТТІК БАҒДАРЛАМА</a:t>
            </a:r>
            <a:br>
              <a:rPr lang="ru-RU" sz="1800">
                <a:solidFill>
                  <a:srgbClr val="FFFFFF"/>
                </a:solidFill>
                <a:latin typeface="Arial" charset="0"/>
                <a:cs typeface="DejaVu Sans"/>
              </a:rPr>
            </a:br>
            <a:r>
              <a:rPr lang="ru-RU" sz="1800" u="sng">
                <a:solidFill>
                  <a:srgbClr val="FFFFFF"/>
                </a:solidFill>
                <a:latin typeface="Arial" charset="0"/>
                <a:cs typeface="DejaVu Sans"/>
              </a:rPr>
              <a:t>257 015 </a:t>
            </a:r>
            <a:r>
              <a:rPr lang="kk-KZ" sz="1800" u="sng">
                <a:solidFill>
                  <a:srgbClr val="FFFFFF"/>
                </a:solidFill>
                <a:cs typeface="DejaVu Sans"/>
              </a:rPr>
              <a:t>«Жергілікті атқарушы органның жоғары тұрған бюджет алдындағы борышын өтеу»</a:t>
            </a:r>
            <a:endParaRPr lang="ru-RU" sz="1800" u="sng">
              <a:solidFill>
                <a:srgbClr val="FFFFFF"/>
              </a:solidFill>
              <a:cs typeface="DejaVu Sans"/>
            </a:endParaRPr>
          </a:p>
        </p:txBody>
      </p:sp>
    </p:spTree>
  </p:cSld>
  <p:clrMapOvr>
    <a:masterClrMapping/>
  </p:clrMapOvr>
  <p:transition spd="slow"/>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1027" name="Group 67"/>
          <p:cNvGraphicFramePr>
            <a:graphicFrameLocks noGrp="1"/>
          </p:cNvGraphicFramePr>
          <p:nvPr/>
        </p:nvGraphicFramePr>
        <p:xfrm>
          <a:off x="34925" y="1341438"/>
          <a:ext cx="9109075" cy="4746625"/>
        </p:xfrm>
        <a:graphic>
          <a:graphicData uri="http://schemas.openxmlformats.org/drawingml/2006/table">
            <a:tbl>
              <a:tblPr/>
              <a:tblGrid>
                <a:gridCol w="4514850"/>
                <a:gridCol w="1535113"/>
                <a:gridCol w="1533525"/>
                <a:gridCol w="1525587"/>
              </a:tblGrid>
              <a:tr h="320675">
                <a:tc rowSpan="2">
                  <a:txBody>
                    <a:bodyPr/>
                    <a:lstStyle/>
                    <a:p>
                      <a:pPr marL="90488" marR="0" lvl="0" indent="0" algn="ctr" defTabSz="914400" rtl="0" eaLnBrk="1" fontAlgn="base" latinLnBrk="0" hangingPunct="1">
                        <a:lnSpc>
                          <a:spcPct val="100000"/>
                        </a:lnSpc>
                        <a:spcBef>
                          <a:spcPts val="338"/>
                        </a:spcBef>
                        <a:spcAft>
                          <a:spcPct val="0"/>
                        </a:spcAft>
                        <a:buClr>
                          <a:schemeClr val="bg2"/>
                        </a:buClr>
                        <a:buSzPct val="75000"/>
                        <a:buFont typeface="Wingdings" pitchFamily="2" charset="2"/>
                        <a:buNone/>
                        <a:tabLst/>
                      </a:pPr>
                      <a:r>
                        <a:rPr kumimoji="0" lang="ru-RU" sz="1600" b="0" i="0" u="none" strike="noStrike" cap="none" normalizeH="0" baseline="0" smtClean="0">
                          <a:ln>
                            <a:noFill/>
                          </a:ln>
                          <a:solidFill>
                            <a:srgbClr val="FFFFFF"/>
                          </a:solidFill>
                          <a:effectLst/>
                          <a:latin typeface="Arial" charset="0"/>
                          <a:ea typeface="DejaVu Sans"/>
                          <a:cs typeface="DejaVu Sans"/>
                        </a:rPr>
                        <a:t>Көрсеткіштер</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3399FF"/>
                    </a:solidFill>
                  </a:tcPr>
                </a:tc>
                <a:tc gridSpan="3">
                  <a:txBody>
                    <a:bodyPr/>
                    <a:lstStyle/>
                    <a:p>
                      <a:pPr marL="0" marR="0" lvl="0" indent="0" algn="ctr" defTabSz="914400" rtl="0" eaLnBrk="1" fontAlgn="base" latinLnBrk="0" hangingPunct="1">
                        <a:lnSpc>
                          <a:spcPct val="100000"/>
                        </a:lnSpc>
                        <a:spcBef>
                          <a:spcPts val="813"/>
                        </a:spcBef>
                        <a:spcAft>
                          <a:spcPct val="0"/>
                        </a:spcAft>
                        <a:buClr>
                          <a:schemeClr val="bg2"/>
                        </a:buClr>
                        <a:buSzPct val="75000"/>
                        <a:buFont typeface="Wingdings" pitchFamily="2" charset="2"/>
                        <a:buNone/>
                        <a:tabLst/>
                      </a:pPr>
                      <a:r>
                        <a:rPr kumimoji="0" lang="kk-KZ" sz="1400" b="1" i="0" u="none" strike="noStrike" cap="none" normalizeH="0" baseline="0" smtClean="0">
                          <a:ln>
                            <a:noFill/>
                          </a:ln>
                          <a:solidFill>
                            <a:srgbClr val="FFFFFF"/>
                          </a:solidFill>
                          <a:effectLst/>
                          <a:latin typeface="Times New Roman" pitchFamily="18" charset="0"/>
                          <a:ea typeface="DejaVu Sans"/>
                          <a:cs typeface="DejaVu Sans"/>
                        </a:rPr>
                        <a:t>Жоспарлы кезең</a:t>
                      </a:r>
                      <a:endParaRPr kumimoji="0" lang="ru-RU" sz="1400" b="1" i="0" u="none" strike="noStrike" cap="none" normalizeH="0" baseline="0" smtClean="0">
                        <a:ln>
                          <a:noFill/>
                        </a:ln>
                        <a:solidFill>
                          <a:srgbClr val="FFFFFF"/>
                        </a:solidFill>
                        <a:effectLst/>
                        <a:latin typeface="Times New Roman" pitchFamily="18" charset="0"/>
                        <a:ea typeface="DejaVu Sans"/>
                        <a:cs typeface="DejaVu Sans"/>
                      </a:endParaRPr>
                    </a:p>
                  </a:txBody>
                  <a:tcPr horzOverflow="overflow">
                    <a:lnL w="12700" cap="flat" cmpd="sng" algn="ctr">
                      <a:solidFill>
                        <a:srgbClr val="FFFFFF"/>
                      </a:solidFill>
                      <a:prstDash val="solid"/>
                      <a:round/>
                      <a:headEnd type="none" w="med" len="med"/>
                      <a:tailEnd type="none" w="med" len="med"/>
                    </a:lnL>
                    <a:lnR w="12240" cap="flat" cmpd="sng" algn="ctr">
                      <a:solidFill>
                        <a:srgbClr val="FFFFFF"/>
                      </a:solidFill>
                      <a:prstDash val="solid"/>
                      <a:round/>
                      <a:headEnd type="none" w="med" len="med"/>
                      <a:tailEnd type="none" w="med" len="med"/>
                    </a:lnR>
                    <a:lnT w="12240" cap="flat" cmpd="sng" algn="ctr">
                      <a:solidFill>
                        <a:srgbClr val="FFFFFF"/>
                      </a:solidFill>
                      <a:prstDash val="solid"/>
                      <a:round/>
                      <a:headEnd type="none" w="med" len="med"/>
                      <a:tailEnd type="none" w="med" len="med"/>
                    </a:lnT>
                    <a:lnB w="12240" cap="flat" cmpd="sng" algn="ctr">
                      <a:solidFill>
                        <a:srgbClr val="FFFFFF"/>
                      </a:solidFill>
                      <a:prstDash val="solid"/>
                      <a:round/>
                      <a:headEnd type="none" w="med" len="med"/>
                      <a:tailEnd type="none" w="med" len="med"/>
                    </a:lnB>
                    <a:lnTlToBr>
                      <a:noFill/>
                    </a:lnTlToBr>
                    <a:lnBlToTr>
                      <a:noFill/>
                    </a:lnBlToTr>
                    <a:solidFill>
                      <a:srgbClr val="3399FF"/>
                    </a:solidFill>
                  </a:tcPr>
                </a:tc>
                <a:tc hMerge="1">
                  <a:txBody>
                    <a:bodyPr/>
                    <a:lstStyle/>
                    <a:p>
                      <a:endParaRPr lang="ru-RU"/>
                    </a:p>
                  </a:txBody>
                  <a:tcPr/>
                </a:tc>
                <a:tc hMerge="1">
                  <a:txBody>
                    <a:bodyPr/>
                    <a:lstStyle/>
                    <a:p>
                      <a:endParaRPr lang="ru-RU"/>
                    </a:p>
                  </a:txBody>
                  <a:tcPr/>
                </a:tc>
              </a:tr>
              <a:tr h="320675">
                <a:tc vMerge="1">
                  <a:txBody>
                    <a:bodyPr/>
                    <a:lstStyle/>
                    <a:p>
                      <a:endParaRPr lang="ru-RU"/>
                    </a:p>
                  </a:txBody>
                  <a:tcPr/>
                </a:tc>
                <a:tc>
                  <a:txBody>
                    <a:bodyPr/>
                    <a:lstStyle/>
                    <a:p>
                      <a:pPr marL="0" marR="0" lvl="0" indent="0" algn="ctr" defTabSz="914400" rtl="0" eaLnBrk="1" fontAlgn="base" latinLnBrk="0" hangingPunct="1">
                        <a:lnSpc>
                          <a:spcPct val="100000"/>
                        </a:lnSpc>
                        <a:spcBef>
                          <a:spcPts val="813"/>
                        </a:spcBef>
                        <a:spcAft>
                          <a:spcPct val="0"/>
                        </a:spcAft>
                        <a:buClr>
                          <a:schemeClr val="bg2"/>
                        </a:buClr>
                        <a:buSzPct val="75000"/>
                        <a:buFont typeface="Wingdings" pitchFamily="2" charset="2"/>
                        <a:buNone/>
                        <a:tabLst/>
                      </a:pPr>
                      <a:r>
                        <a:rPr kumimoji="0" lang="ru-RU" sz="1600" b="1" i="0" u="none" strike="noStrike" cap="none" normalizeH="0" baseline="0" smtClean="0">
                          <a:ln>
                            <a:noFill/>
                          </a:ln>
                          <a:solidFill>
                            <a:srgbClr val="FFFFFF"/>
                          </a:solidFill>
                          <a:effectLst/>
                          <a:latin typeface="Times New Roman" pitchFamily="18" charset="0"/>
                          <a:ea typeface="DejaVu Sans"/>
                          <a:cs typeface="DejaVu Sans"/>
                        </a:rPr>
                        <a:t>2021 жыл</a:t>
                      </a:r>
                    </a:p>
                  </a:txBody>
                  <a:tcPr horzOverflow="overflow">
                    <a:lnL w="12700" cap="flat" cmpd="sng" algn="ctr">
                      <a:solidFill>
                        <a:srgbClr val="FFFFFF"/>
                      </a:solidFill>
                      <a:prstDash val="solid"/>
                      <a:round/>
                      <a:headEnd type="none" w="med" len="med"/>
                      <a:tailEnd type="none" w="med" len="med"/>
                    </a:lnL>
                    <a:lnR w="12240" cap="flat" cmpd="sng" algn="ctr">
                      <a:solidFill>
                        <a:srgbClr val="FFFFFF"/>
                      </a:solidFill>
                      <a:prstDash val="solid"/>
                      <a:round/>
                      <a:headEnd type="none" w="med" len="med"/>
                      <a:tailEnd type="none" w="med" len="med"/>
                    </a:lnR>
                    <a:lnT w="12240" cap="flat" cmpd="sng" algn="ctr">
                      <a:solidFill>
                        <a:srgbClr val="FFFFFF"/>
                      </a:solidFill>
                      <a:prstDash val="solid"/>
                      <a:round/>
                      <a:headEnd type="none" w="med" len="med"/>
                      <a:tailEnd type="none" w="med" len="med"/>
                    </a:lnT>
                    <a:lnB w="12240" cap="flat" cmpd="sng" algn="ctr">
                      <a:solidFill>
                        <a:srgbClr val="FFFFFF"/>
                      </a:solidFill>
                      <a:prstDash val="solid"/>
                      <a:round/>
                      <a:headEnd type="none" w="med" len="med"/>
                      <a:tailEnd type="none" w="med" len="med"/>
                    </a:lnB>
                    <a:lnTlToBr>
                      <a:noFill/>
                    </a:lnTlToBr>
                    <a:lnBlToTr>
                      <a:noFill/>
                    </a:lnBlToTr>
                    <a:solidFill>
                      <a:srgbClr val="3399FF"/>
                    </a:solidFill>
                  </a:tcPr>
                </a:tc>
                <a:tc>
                  <a:txBody>
                    <a:bodyPr/>
                    <a:lstStyle/>
                    <a:p>
                      <a:pPr marL="0" marR="0" lvl="0" indent="0" algn="ctr" defTabSz="914400" rtl="0" eaLnBrk="1" fontAlgn="base" latinLnBrk="0" hangingPunct="1">
                        <a:lnSpc>
                          <a:spcPct val="100000"/>
                        </a:lnSpc>
                        <a:spcBef>
                          <a:spcPts val="813"/>
                        </a:spcBef>
                        <a:spcAft>
                          <a:spcPct val="0"/>
                        </a:spcAft>
                        <a:buClr>
                          <a:schemeClr val="bg2"/>
                        </a:buClr>
                        <a:buSzPct val="75000"/>
                        <a:buFont typeface="Wingdings" pitchFamily="2" charset="2"/>
                        <a:buNone/>
                        <a:tabLst/>
                      </a:pPr>
                      <a:r>
                        <a:rPr kumimoji="0" lang="ru-RU" sz="1600" b="1" i="0" u="none" strike="noStrike" cap="none" normalizeH="0" baseline="0" smtClean="0">
                          <a:ln>
                            <a:noFill/>
                          </a:ln>
                          <a:solidFill>
                            <a:srgbClr val="FFFFFF"/>
                          </a:solidFill>
                          <a:effectLst/>
                          <a:latin typeface="Times New Roman" pitchFamily="18" charset="0"/>
                          <a:ea typeface="DejaVu Sans"/>
                          <a:cs typeface="DejaVu Sans"/>
                        </a:rPr>
                        <a:t>2022 жыл</a:t>
                      </a:r>
                    </a:p>
                  </a:txBody>
                  <a:tcPr horzOverflow="overflow">
                    <a:lnL w="12240" cap="flat" cmpd="sng" algn="ctr">
                      <a:solidFill>
                        <a:srgbClr val="FFFFFF"/>
                      </a:solidFill>
                      <a:prstDash val="solid"/>
                      <a:round/>
                      <a:headEnd type="none" w="med" len="med"/>
                      <a:tailEnd type="none" w="med" len="med"/>
                    </a:lnL>
                    <a:lnR w="12240" cap="flat" cmpd="sng" algn="ctr">
                      <a:solidFill>
                        <a:srgbClr val="FFFFFF"/>
                      </a:solidFill>
                      <a:prstDash val="solid"/>
                      <a:round/>
                      <a:headEnd type="none" w="med" len="med"/>
                      <a:tailEnd type="none" w="med" len="med"/>
                    </a:lnR>
                    <a:lnT w="12240" cap="flat" cmpd="sng" algn="ctr">
                      <a:solidFill>
                        <a:srgbClr val="FFFFFF"/>
                      </a:solidFill>
                      <a:prstDash val="solid"/>
                      <a:round/>
                      <a:headEnd type="none" w="med" len="med"/>
                      <a:tailEnd type="none" w="med" len="med"/>
                    </a:lnT>
                    <a:lnB w="12240" cap="flat" cmpd="sng" algn="ctr">
                      <a:solidFill>
                        <a:srgbClr val="FFFFFF"/>
                      </a:solidFill>
                      <a:prstDash val="solid"/>
                      <a:round/>
                      <a:headEnd type="none" w="med" len="med"/>
                      <a:tailEnd type="none" w="med" len="med"/>
                    </a:lnB>
                    <a:lnTlToBr>
                      <a:noFill/>
                    </a:lnTlToBr>
                    <a:lnBlToTr>
                      <a:noFill/>
                    </a:lnBlToTr>
                    <a:solidFill>
                      <a:srgbClr val="3399FF"/>
                    </a:solidFill>
                  </a:tcPr>
                </a:tc>
                <a:tc>
                  <a:txBody>
                    <a:bodyPr/>
                    <a:lstStyle/>
                    <a:p>
                      <a:pPr marL="0" marR="0" lvl="0" indent="0" algn="ctr" defTabSz="914400" rtl="0" eaLnBrk="1" fontAlgn="base" latinLnBrk="0" hangingPunct="1">
                        <a:lnSpc>
                          <a:spcPct val="100000"/>
                        </a:lnSpc>
                        <a:spcBef>
                          <a:spcPts val="813"/>
                        </a:spcBef>
                        <a:spcAft>
                          <a:spcPct val="0"/>
                        </a:spcAft>
                        <a:buClr>
                          <a:schemeClr val="bg2"/>
                        </a:buClr>
                        <a:buSzPct val="75000"/>
                        <a:buFont typeface="Wingdings" pitchFamily="2" charset="2"/>
                        <a:buNone/>
                        <a:tabLst/>
                      </a:pPr>
                      <a:r>
                        <a:rPr kumimoji="0" lang="ru-RU" sz="1600" b="1" i="0" u="none" strike="noStrike" cap="none" normalizeH="0" baseline="0" smtClean="0">
                          <a:ln>
                            <a:noFill/>
                          </a:ln>
                          <a:solidFill>
                            <a:srgbClr val="FFFFFF"/>
                          </a:solidFill>
                          <a:effectLst/>
                          <a:latin typeface="Times New Roman" pitchFamily="18" charset="0"/>
                          <a:ea typeface="DejaVu Sans"/>
                          <a:cs typeface="DejaVu Sans"/>
                        </a:rPr>
                        <a:t>2023 жыл</a:t>
                      </a:r>
                    </a:p>
                  </a:txBody>
                  <a:tcPr horzOverflow="overflow">
                    <a:lnL w="12240" cap="flat" cmpd="sng" algn="ctr">
                      <a:solidFill>
                        <a:srgbClr val="FFFFFF"/>
                      </a:solidFill>
                      <a:prstDash val="solid"/>
                      <a:round/>
                      <a:headEnd type="none" w="med" len="med"/>
                      <a:tailEnd type="none" w="med" len="med"/>
                    </a:lnL>
                    <a:lnR w="12240" cap="flat" cmpd="sng" algn="ctr">
                      <a:solidFill>
                        <a:srgbClr val="FFFFFF"/>
                      </a:solidFill>
                      <a:prstDash val="solid"/>
                      <a:round/>
                      <a:headEnd type="none" w="med" len="med"/>
                      <a:tailEnd type="none" w="med" len="med"/>
                    </a:lnR>
                    <a:lnT w="12240" cap="flat" cmpd="sng" algn="ctr">
                      <a:solidFill>
                        <a:srgbClr val="FFFFFF"/>
                      </a:solidFill>
                      <a:prstDash val="solid"/>
                      <a:round/>
                      <a:headEnd type="none" w="med" len="med"/>
                      <a:tailEnd type="none" w="med" len="med"/>
                    </a:lnT>
                    <a:lnB w="12240" cap="flat" cmpd="sng" algn="ctr">
                      <a:solidFill>
                        <a:srgbClr val="FFFFFF"/>
                      </a:solidFill>
                      <a:prstDash val="solid"/>
                      <a:round/>
                      <a:headEnd type="none" w="med" len="med"/>
                      <a:tailEnd type="none" w="med" len="med"/>
                    </a:lnB>
                    <a:lnTlToBr>
                      <a:noFill/>
                    </a:lnTlToBr>
                    <a:lnBlToTr>
                      <a:noFill/>
                    </a:lnBlToTr>
                    <a:solidFill>
                      <a:srgbClr val="3399FF"/>
                    </a:solidFill>
                  </a:tcPr>
                </a:tc>
              </a:tr>
              <a:tr h="280988">
                <a:tc gridSpan="4">
                  <a:txBody>
                    <a:bodyPr/>
                    <a:lstStyle/>
                    <a:p>
                      <a:pPr marL="90488" marR="0" lvl="0" indent="0" algn="l" defTabSz="914400" rtl="0" eaLnBrk="1" fontAlgn="base" latinLnBrk="0" hangingPunct="1">
                        <a:lnSpc>
                          <a:spcPct val="100000"/>
                        </a:lnSpc>
                        <a:spcBef>
                          <a:spcPts val="338"/>
                        </a:spcBef>
                        <a:spcAft>
                          <a:spcPct val="0"/>
                        </a:spcAft>
                        <a:buClr>
                          <a:schemeClr val="bg2"/>
                        </a:buClr>
                        <a:buSzPct val="75000"/>
                        <a:buFont typeface="Wingdings" pitchFamily="2" charset="2"/>
                        <a:buNone/>
                        <a:tabLst/>
                      </a:pPr>
                      <a:r>
                        <a:rPr kumimoji="0" lang="ru-RU" sz="1600" b="0" i="0" u="none" strike="noStrike" cap="none" normalizeH="0" baseline="0" smtClean="0">
                          <a:ln>
                            <a:noFill/>
                          </a:ln>
                          <a:solidFill>
                            <a:srgbClr val="FFFFFF"/>
                          </a:solidFill>
                          <a:effectLst/>
                          <a:latin typeface="Arial" charset="0"/>
                          <a:ea typeface="DejaVu Sans"/>
                          <a:cs typeface="DejaVu Sans"/>
                        </a:rPr>
                        <a:t>Бюджеттік бағдарлама бойынша шығыстар, барлығы                 </a:t>
                      </a:r>
                      <a:r>
                        <a:rPr kumimoji="0" lang="ru-RU" sz="1400" b="1" i="0" u="none" strike="noStrike" cap="none" normalizeH="0" baseline="0" smtClean="0">
                          <a:ln>
                            <a:noFill/>
                          </a:ln>
                          <a:solidFill>
                            <a:srgbClr val="FFFFFF"/>
                          </a:solidFill>
                          <a:effectLst/>
                          <a:latin typeface="Arial" charset="0"/>
                          <a:ea typeface="DejaVu Sans"/>
                          <a:cs typeface="DejaVu Sans"/>
                        </a:rPr>
                        <a:t>(мың теңге)</a:t>
                      </a:r>
                      <a:endParaRPr kumimoji="0" lang="ru-RU" sz="1400" b="1" i="0" u="none" strike="noStrike" cap="none" normalizeH="0" baseline="0" smtClean="0">
                        <a:ln>
                          <a:noFill/>
                        </a:ln>
                        <a:solidFill>
                          <a:schemeClr val="tx1"/>
                        </a:solidFill>
                        <a:effectLst/>
                        <a:latin typeface="Arial" charset="0"/>
                        <a:ea typeface="DejaVu Sans"/>
                        <a:cs typeface="DejaVu Sans"/>
                      </a:endParaRPr>
                    </a:p>
                  </a:txBody>
                  <a:tcPr horzOverflow="overflow">
                    <a:lnL w="12240" cap="flat" cmpd="sng" algn="ctr">
                      <a:solidFill>
                        <a:srgbClr val="FFFFFF"/>
                      </a:solidFill>
                      <a:prstDash val="solid"/>
                      <a:round/>
                      <a:headEnd type="none" w="med" len="med"/>
                      <a:tailEnd type="none" w="med" len="med"/>
                    </a:lnL>
                    <a:lnR w="1224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240" cap="flat" cmpd="sng" algn="ctr">
                      <a:solidFill>
                        <a:srgbClr val="FFFFFF"/>
                      </a:solidFill>
                      <a:prstDash val="solid"/>
                      <a:round/>
                      <a:headEnd type="none" w="med" len="med"/>
                      <a:tailEnd type="none" w="med" len="med"/>
                    </a:lnB>
                    <a:lnTlToBr>
                      <a:noFill/>
                    </a:lnTlToBr>
                    <a:lnBlToTr>
                      <a:noFill/>
                    </a:lnBlToTr>
                    <a:solidFill>
                      <a:srgbClr val="3399FF"/>
                    </a:solidFill>
                  </a:tcPr>
                </a:tc>
                <a:tc hMerge="1">
                  <a:txBody>
                    <a:bodyPr/>
                    <a:lstStyle/>
                    <a:p>
                      <a:endParaRPr lang="ru-RU"/>
                    </a:p>
                  </a:txBody>
                  <a:tcPr/>
                </a:tc>
                <a:tc hMerge="1">
                  <a:txBody>
                    <a:bodyPr/>
                    <a:lstStyle/>
                    <a:p>
                      <a:endParaRPr lang="ru-RU"/>
                    </a:p>
                  </a:txBody>
                  <a:tcPr/>
                </a:tc>
                <a:tc hMerge="1">
                  <a:txBody>
                    <a:bodyPr/>
                    <a:lstStyle/>
                    <a:p>
                      <a:endParaRPr lang="ru-RU"/>
                    </a:p>
                  </a:txBody>
                  <a:tcPr/>
                </a:tc>
              </a:tr>
              <a:tr h="320675">
                <a:tc>
                  <a:txBody>
                    <a:bodyPr/>
                    <a:lstStyle/>
                    <a:p>
                      <a:pPr marL="90488" marR="0" lvl="0" indent="0" algn="l" defTabSz="914400" rtl="0" eaLnBrk="1" fontAlgn="base" latinLnBrk="0" hangingPunct="1">
                        <a:lnSpc>
                          <a:spcPct val="100000"/>
                        </a:lnSpc>
                        <a:spcBef>
                          <a:spcPts val="338"/>
                        </a:spcBef>
                        <a:spcAft>
                          <a:spcPct val="0"/>
                        </a:spcAft>
                        <a:buClr>
                          <a:schemeClr val="bg2"/>
                        </a:buClr>
                        <a:buSzPct val="75000"/>
                        <a:buFont typeface="Wingdings" pitchFamily="2" charset="2"/>
                        <a:buNone/>
                        <a:tabLst/>
                      </a:pPr>
                      <a:r>
                        <a:rPr kumimoji="0" lang="kk-KZ" sz="1500" b="0" i="1" u="none" strike="noStrike" cap="none" normalizeH="0" baseline="0" smtClean="0">
                          <a:ln>
                            <a:noFill/>
                          </a:ln>
                          <a:solidFill>
                            <a:schemeClr val="tx1"/>
                          </a:solidFill>
                          <a:effectLst/>
                          <a:latin typeface="Arial" charset="0"/>
                          <a:cs typeface="Arial" charset="0"/>
                        </a:rPr>
                        <a:t>Қарыздар бойынша сыйақылар мен өзге де төлемдерді төлеу бойынша борышқа қызмет көрсету</a:t>
                      </a:r>
                      <a:r>
                        <a:rPr kumimoji="0" lang="ru-RU" sz="1500" b="0" i="0" u="none" strike="noStrike" cap="none" normalizeH="0" baseline="0" smtClean="0">
                          <a:ln>
                            <a:noFill/>
                          </a:ln>
                          <a:solidFill>
                            <a:schemeClr val="tx1"/>
                          </a:solidFill>
                          <a:effectLst/>
                          <a:latin typeface="Arial" charset="0"/>
                          <a:cs typeface="Arial" charset="0"/>
                        </a:rPr>
                        <a:t> </a:t>
                      </a:r>
                    </a:p>
                  </a:txBody>
                  <a:tcPr horzOverflow="overflow">
                    <a:lnL w="12240" cap="flat" cmpd="sng" algn="ctr">
                      <a:solidFill>
                        <a:srgbClr val="FFFFFF"/>
                      </a:solidFill>
                      <a:prstDash val="solid"/>
                      <a:round/>
                      <a:headEnd type="none" w="med" len="med"/>
                      <a:tailEnd type="none" w="med" len="med"/>
                    </a:lnL>
                    <a:lnR w="12240" cap="flat" cmpd="sng" algn="ctr">
                      <a:solidFill>
                        <a:srgbClr val="FFFFFF"/>
                      </a:solidFill>
                      <a:prstDash val="solid"/>
                      <a:round/>
                      <a:headEnd type="none" w="med" len="med"/>
                      <a:tailEnd type="none" w="med" len="med"/>
                    </a:lnR>
                    <a:lnT w="12240" cap="flat" cmpd="sng" algn="ctr">
                      <a:solidFill>
                        <a:srgbClr val="FFFFFF"/>
                      </a:solidFill>
                      <a:prstDash val="solid"/>
                      <a:round/>
                      <a:headEnd type="none" w="med" len="med"/>
                      <a:tailEnd type="none" w="med" len="med"/>
                    </a:lnT>
                    <a:lnB w="12240" cap="flat" cmpd="sng" algn="ctr">
                      <a:solidFill>
                        <a:srgbClr val="FFFFFF"/>
                      </a:solidFill>
                      <a:prstDash val="solid"/>
                      <a:round/>
                      <a:headEnd type="none" w="med" len="med"/>
                      <a:tailEnd type="none" w="med" len="med"/>
                    </a:lnB>
                    <a:lnTlToBr>
                      <a:noFill/>
                    </a:lnTlToBr>
                    <a:lnBlToTr>
                      <a:noFill/>
                    </a:lnBlToTr>
                    <a:solidFill>
                      <a:srgbClr val="CDE5FE"/>
                    </a:soli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kk-KZ" sz="1600" b="0" i="1" u="none" strike="noStrike" cap="none" normalizeH="0" baseline="0" smtClean="0">
                        <a:ln>
                          <a:noFill/>
                        </a:ln>
                        <a:solidFill>
                          <a:srgbClr val="000000"/>
                        </a:solidFill>
                        <a:effectLst/>
                        <a:latin typeface="Arial" charset="0"/>
                        <a:ea typeface="DejaVu Sans"/>
                        <a:cs typeface="Times New Roman" pitchFamily="18" charset="0"/>
                      </a:endParaRPr>
                    </a:p>
                    <a:p>
                      <a:pPr marL="0" marR="0" lvl="0" indent="0" algn="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kk-KZ" sz="1600" b="0" i="1" u="none" strike="noStrike" cap="none" normalizeH="0" baseline="0" smtClean="0">
                          <a:ln>
                            <a:noFill/>
                          </a:ln>
                          <a:solidFill>
                            <a:srgbClr val="000000"/>
                          </a:solidFill>
                          <a:effectLst/>
                          <a:latin typeface="Arial" charset="0"/>
                          <a:ea typeface="DejaVu Sans"/>
                          <a:cs typeface="Times New Roman" pitchFamily="18" charset="0"/>
                        </a:rPr>
                        <a:t>3 283,0</a:t>
                      </a:r>
                      <a:endParaRPr kumimoji="0" lang="ru-RU" sz="1600" b="0" i="1" u="none" strike="noStrike" cap="none" normalizeH="0" baseline="0" smtClean="0">
                        <a:ln>
                          <a:noFill/>
                        </a:ln>
                        <a:solidFill>
                          <a:srgbClr val="000000"/>
                        </a:solidFill>
                        <a:effectLst/>
                        <a:latin typeface="Arial" charset="0"/>
                        <a:ea typeface="DejaVu Sans"/>
                        <a:cs typeface="Times New Roman" pitchFamily="18" charset="0"/>
                      </a:endParaRPr>
                    </a:p>
                  </a:txBody>
                  <a:tcPr horzOverflow="overflow">
                    <a:lnL w="12240" cap="flat" cmpd="sng" algn="ctr">
                      <a:solidFill>
                        <a:srgbClr val="FFFFFF"/>
                      </a:solidFill>
                      <a:prstDash val="solid"/>
                      <a:round/>
                      <a:headEnd type="none" w="med" len="med"/>
                      <a:tailEnd type="none" w="med" len="med"/>
                    </a:lnL>
                    <a:lnR w="12240" cap="flat" cmpd="sng" algn="ctr">
                      <a:solidFill>
                        <a:srgbClr val="FFFFFF"/>
                      </a:solidFill>
                      <a:prstDash val="solid"/>
                      <a:round/>
                      <a:headEnd type="none" w="med" len="med"/>
                      <a:tailEnd type="none" w="med" len="med"/>
                    </a:lnR>
                    <a:lnT w="12240" cap="flat" cmpd="sng" algn="ctr">
                      <a:solidFill>
                        <a:srgbClr val="FFFFFF"/>
                      </a:solidFill>
                      <a:prstDash val="solid"/>
                      <a:round/>
                      <a:headEnd type="none" w="med" len="med"/>
                      <a:tailEnd type="none" w="med" len="med"/>
                    </a:lnT>
                    <a:lnB w="12240" cap="flat" cmpd="sng" algn="ctr">
                      <a:solidFill>
                        <a:srgbClr val="FFFFFF"/>
                      </a:solidFill>
                      <a:prstDash val="solid"/>
                      <a:round/>
                      <a:headEnd type="none" w="med" len="med"/>
                      <a:tailEnd type="none" w="med" len="med"/>
                    </a:lnB>
                    <a:lnTlToBr>
                      <a:noFill/>
                    </a:lnTlToBr>
                    <a:lnBlToTr>
                      <a:noFill/>
                    </a:lnBlToTr>
                    <a:solidFill>
                      <a:srgbClr val="CDE5FE"/>
                    </a:solidFill>
                  </a:tcPr>
                </a:tc>
                <a:tc>
                  <a:txBody>
                    <a:bodyPr/>
                    <a:lstStyle/>
                    <a:p>
                      <a:pPr marL="0" marR="0" lvl="0" indent="0" algn="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kk-KZ" sz="1600" b="0" i="1" u="none" strike="noStrike" cap="none" normalizeH="0" baseline="0" smtClean="0">
                        <a:ln>
                          <a:noFill/>
                        </a:ln>
                        <a:solidFill>
                          <a:srgbClr val="000000"/>
                        </a:solidFill>
                        <a:effectLst/>
                        <a:latin typeface="Arial" charset="0"/>
                        <a:ea typeface="DejaVu Sans"/>
                        <a:cs typeface="Times New Roman" pitchFamily="18" charset="0"/>
                      </a:endParaRPr>
                    </a:p>
                    <a:p>
                      <a:pPr marL="0" marR="0" lvl="0" indent="0" algn="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kk-KZ" sz="1600" b="0" i="1" u="none" strike="noStrike" cap="none" normalizeH="0" baseline="0" smtClean="0">
                          <a:ln>
                            <a:noFill/>
                          </a:ln>
                          <a:solidFill>
                            <a:srgbClr val="000000"/>
                          </a:solidFill>
                          <a:effectLst/>
                          <a:latin typeface="Arial" charset="0"/>
                          <a:ea typeface="DejaVu Sans"/>
                          <a:cs typeface="Times New Roman" pitchFamily="18" charset="0"/>
                        </a:rPr>
                        <a:t>3 283,0</a:t>
                      </a:r>
                      <a:endParaRPr kumimoji="0" lang="ru-RU" sz="1600" b="0" i="1" u="none" strike="noStrike" cap="none" normalizeH="0" baseline="0" smtClean="0">
                        <a:ln>
                          <a:noFill/>
                        </a:ln>
                        <a:solidFill>
                          <a:srgbClr val="000000"/>
                        </a:solidFill>
                        <a:effectLst/>
                        <a:latin typeface="Arial" charset="0"/>
                        <a:ea typeface="DejaVu Sans"/>
                        <a:cs typeface="Times New Roman" pitchFamily="18" charset="0"/>
                      </a:endParaRPr>
                    </a:p>
                  </a:txBody>
                  <a:tcPr horzOverflow="overflow">
                    <a:lnL w="12240" cap="flat" cmpd="sng" algn="ctr">
                      <a:solidFill>
                        <a:srgbClr val="FFFFFF"/>
                      </a:solidFill>
                      <a:prstDash val="solid"/>
                      <a:round/>
                      <a:headEnd type="none" w="med" len="med"/>
                      <a:tailEnd type="none" w="med" len="med"/>
                    </a:lnL>
                    <a:lnR w="12240" cap="flat" cmpd="sng" algn="ctr">
                      <a:solidFill>
                        <a:srgbClr val="FFFFFF"/>
                      </a:solidFill>
                      <a:prstDash val="solid"/>
                      <a:round/>
                      <a:headEnd type="none" w="med" len="med"/>
                      <a:tailEnd type="none" w="med" len="med"/>
                    </a:lnR>
                    <a:lnT w="12240" cap="flat" cmpd="sng" algn="ctr">
                      <a:solidFill>
                        <a:srgbClr val="FFFFFF"/>
                      </a:solidFill>
                      <a:prstDash val="solid"/>
                      <a:round/>
                      <a:headEnd type="none" w="med" len="med"/>
                      <a:tailEnd type="none" w="med" len="med"/>
                    </a:lnT>
                    <a:lnB w="12240" cap="flat" cmpd="sng" algn="ctr">
                      <a:solidFill>
                        <a:srgbClr val="FFFFFF"/>
                      </a:solidFill>
                      <a:prstDash val="solid"/>
                      <a:round/>
                      <a:headEnd type="none" w="med" len="med"/>
                      <a:tailEnd type="none" w="med" len="med"/>
                    </a:lnB>
                    <a:lnTlToBr>
                      <a:noFill/>
                    </a:lnTlToBr>
                    <a:lnBlToTr>
                      <a:noFill/>
                    </a:lnBlToTr>
                    <a:solidFill>
                      <a:srgbClr val="CDE5FE"/>
                    </a:solidFill>
                  </a:tcPr>
                </a:tc>
                <a:tc>
                  <a:txBody>
                    <a:bodyPr/>
                    <a:lstStyle/>
                    <a:p>
                      <a:pPr marL="0" marR="0" lvl="0" indent="0" algn="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kk-KZ" sz="1600" b="0" i="1" u="none" strike="noStrike" cap="none" normalizeH="0" baseline="0" smtClean="0">
                        <a:ln>
                          <a:noFill/>
                        </a:ln>
                        <a:solidFill>
                          <a:srgbClr val="000000"/>
                        </a:solidFill>
                        <a:effectLst/>
                        <a:latin typeface="Arial" charset="0"/>
                        <a:ea typeface="DejaVu Sans"/>
                        <a:cs typeface="Times New Roman" pitchFamily="18" charset="0"/>
                      </a:endParaRPr>
                    </a:p>
                    <a:p>
                      <a:pPr marL="0" marR="0" lvl="0" indent="0" algn="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kk-KZ" sz="1600" b="0" i="1" u="none" strike="noStrike" cap="none" normalizeH="0" baseline="0" smtClean="0">
                          <a:ln>
                            <a:noFill/>
                          </a:ln>
                          <a:solidFill>
                            <a:srgbClr val="000000"/>
                          </a:solidFill>
                          <a:effectLst/>
                          <a:latin typeface="Arial" charset="0"/>
                          <a:ea typeface="DejaVu Sans"/>
                          <a:cs typeface="Times New Roman" pitchFamily="18" charset="0"/>
                        </a:rPr>
                        <a:t>3 283,0</a:t>
                      </a:r>
                      <a:endParaRPr kumimoji="0" lang="ru-RU" sz="1600" b="0" i="1" u="none" strike="noStrike" cap="none" normalizeH="0" baseline="0" smtClean="0">
                        <a:ln>
                          <a:noFill/>
                        </a:ln>
                        <a:solidFill>
                          <a:srgbClr val="000000"/>
                        </a:solidFill>
                        <a:effectLst/>
                        <a:latin typeface="Arial" charset="0"/>
                        <a:ea typeface="DejaVu Sans"/>
                        <a:cs typeface="Times New Roman" pitchFamily="18" charset="0"/>
                      </a:endParaRPr>
                    </a:p>
                  </a:txBody>
                  <a:tcPr horzOverflow="overflow">
                    <a:lnL w="12240" cap="flat" cmpd="sng" algn="ctr">
                      <a:solidFill>
                        <a:srgbClr val="FFFFFF"/>
                      </a:solidFill>
                      <a:prstDash val="solid"/>
                      <a:round/>
                      <a:headEnd type="none" w="med" len="med"/>
                      <a:tailEnd type="none" w="med" len="med"/>
                    </a:lnL>
                    <a:lnR w="12240" cap="flat" cmpd="sng" algn="ctr">
                      <a:solidFill>
                        <a:srgbClr val="FFFFFF"/>
                      </a:solidFill>
                      <a:prstDash val="solid"/>
                      <a:round/>
                      <a:headEnd type="none" w="med" len="med"/>
                      <a:tailEnd type="none" w="med" len="med"/>
                    </a:lnR>
                    <a:lnT w="12240" cap="flat" cmpd="sng" algn="ctr">
                      <a:solidFill>
                        <a:srgbClr val="FFFFFF"/>
                      </a:solidFill>
                      <a:prstDash val="solid"/>
                      <a:round/>
                      <a:headEnd type="none" w="med" len="med"/>
                      <a:tailEnd type="none" w="med" len="med"/>
                    </a:lnT>
                    <a:lnB w="12240" cap="flat" cmpd="sng" algn="ctr">
                      <a:solidFill>
                        <a:srgbClr val="FFFFFF"/>
                      </a:solidFill>
                      <a:prstDash val="solid"/>
                      <a:round/>
                      <a:headEnd type="none" w="med" len="med"/>
                      <a:tailEnd type="none" w="med" len="med"/>
                    </a:lnB>
                    <a:lnTlToBr>
                      <a:noFill/>
                    </a:lnTlToBr>
                    <a:lnBlToTr>
                      <a:noFill/>
                    </a:lnBlToTr>
                    <a:solidFill>
                      <a:srgbClr val="CDE5FE"/>
                    </a:solidFill>
                  </a:tcPr>
                </a:tc>
              </a:tr>
              <a:tr h="361950">
                <a:tc gridSpan="4">
                  <a:txBody>
                    <a:bodyPr/>
                    <a:lstStyle/>
                    <a:p>
                      <a:pPr marL="0" marR="0" lvl="0" indent="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ru-RU" sz="1800" b="0" i="0" u="none" strike="noStrike" cap="none" normalizeH="0" baseline="0" smtClean="0">
                          <a:ln>
                            <a:noFill/>
                          </a:ln>
                          <a:solidFill>
                            <a:schemeClr val="tx1"/>
                          </a:solidFill>
                          <a:effectLst/>
                          <a:latin typeface="Arial" charset="0"/>
                          <a:ea typeface="DejaVu Sans"/>
                          <a:cs typeface="DejaVu Sans"/>
                        </a:rPr>
                        <a:t> </a:t>
                      </a:r>
                      <a:r>
                        <a:rPr kumimoji="0" lang="ru-RU" sz="1600" b="0" i="0" u="none" strike="noStrike" cap="none" normalizeH="0" baseline="0" smtClean="0">
                          <a:ln>
                            <a:noFill/>
                          </a:ln>
                          <a:solidFill>
                            <a:srgbClr val="FFFFFF"/>
                          </a:solidFill>
                          <a:effectLst/>
                          <a:latin typeface="Arial" charset="0"/>
                          <a:ea typeface="DejaVu Sans"/>
                          <a:cs typeface="DejaVu Sans"/>
                        </a:rPr>
                        <a:t>Тікелей нәтиже көрсеткіштері</a:t>
                      </a:r>
                      <a:r>
                        <a:rPr kumimoji="0" lang="ru-RU" sz="1800" b="0" i="0" u="none" strike="noStrike" cap="none" normalizeH="0" baseline="0" smtClean="0">
                          <a:ln>
                            <a:noFill/>
                          </a:ln>
                          <a:solidFill>
                            <a:srgbClr val="FFFFFF"/>
                          </a:solidFill>
                          <a:effectLst/>
                          <a:latin typeface="Arial" charset="0"/>
                          <a:ea typeface="DejaVu Sans"/>
                          <a:cs typeface="DejaVu Sans"/>
                        </a:rPr>
                        <a:t>                                          </a:t>
                      </a:r>
                      <a:r>
                        <a:rPr kumimoji="0" lang="ru-RU" sz="1400" b="1" i="0" u="none" strike="noStrike" cap="none" normalizeH="0" baseline="0" smtClean="0">
                          <a:ln>
                            <a:noFill/>
                          </a:ln>
                          <a:solidFill>
                            <a:srgbClr val="FFFFFF"/>
                          </a:solidFill>
                          <a:effectLst/>
                          <a:latin typeface="Arial" charset="0"/>
                          <a:ea typeface="DejaVu Sans"/>
                          <a:cs typeface="DejaVu Sans"/>
                        </a:rPr>
                        <a:t>(төлемдер саны)</a:t>
                      </a:r>
                    </a:p>
                  </a:txBody>
                  <a:tcPr horzOverflow="overflow">
                    <a:lnL w="12240" cap="flat" cmpd="sng" algn="ctr">
                      <a:solidFill>
                        <a:srgbClr val="FFFFFF"/>
                      </a:solidFill>
                      <a:prstDash val="solid"/>
                      <a:round/>
                      <a:headEnd type="none" w="med" len="med"/>
                      <a:tailEnd type="none" w="med" len="med"/>
                    </a:lnL>
                    <a:lnR w="12240" cap="flat" cmpd="sng" algn="ctr">
                      <a:solidFill>
                        <a:srgbClr val="FFFFFF"/>
                      </a:solidFill>
                      <a:prstDash val="solid"/>
                      <a:round/>
                      <a:headEnd type="none" w="med" len="med"/>
                      <a:tailEnd type="none" w="med" len="med"/>
                    </a:lnR>
                    <a:lnT w="12240" cap="flat" cmpd="sng" algn="ctr">
                      <a:solidFill>
                        <a:srgbClr val="FFFFFF"/>
                      </a:solidFill>
                      <a:prstDash val="solid"/>
                      <a:round/>
                      <a:headEnd type="none" w="med" len="med"/>
                      <a:tailEnd type="none" w="med" len="med"/>
                    </a:lnT>
                    <a:lnB w="12240" cap="flat" cmpd="sng" algn="ctr">
                      <a:solidFill>
                        <a:srgbClr val="FFFFFF"/>
                      </a:solidFill>
                      <a:prstDash val="solid"/>
                      <a:round/>
                      <a:headEnd type="none" w="med" len="med"/>
                      <a:tailEnd type="none" w="med" len="med"/>
                    </a:lnB>
                    <a:lnTlToBr>
                      <a:noFill/>
                    </a:lnTlToBr>
                    <a:lnBlToTr>
                      <a:noFill/>
                    </a:lnBlToTr>
                    <a:solidFill>
                      <a:srgbClr val="3399FF"/>
                    </a:solidFill>
                  </a:tcPr>
                </a:tc>
                <a:tc hMerge="1">
                  <a:txBody>
                    <a:bodyPr/>
                    <a:lstStyle/>
                    <a:p>
                      <a:endParaRPr lang="ru-RU"/>
                    </a:p>
                  </a:txBody>
                  <a:tcPr/>
                </a:tc>
                <a:tc hMerge="1">
                  <a:txBody>
                    <a:bodyPr/>
                    <a:lstStyle/>
                    <a:p>
                      <a:endParaRPr lang="ru-RU"/>
                    </a:p>
                  </a:txBody>
                  <a:tcPr/>
                </a:tc>
                <a:tc hMerge="1">
                  <a:txBody>
                    <a:bodyPr/>
                    <a:lstStyle/>
                    <a:p>
                      <a:endParaRPr lang="ru-RU"/>
                    </a:p>
                  </a:txBody>
                  <a:tcPr/>
                </a:tc>
              </a:tr>
              <a:tr h="814388">
                <a:tc>
                  <a:txBody>
                    <a:bodyPr/>
                    <a:lstStyle/>
                    <a:p>
                      <a:pPr marL="0" marR="0" lvl="0" indent="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kk-KZ" sz="1500" b="0" i="1" u="none" strike="noStrike" cap="none" normalizeH="0" baseline="0" smtClean="0">
                          <a:ln>
                            <a:noFill/>
                          </a:ln>
                          <a:solidFill>
                            <a:schemeClr val="tx1"/>
                          </a:solidFill>
                          <a:effectLst/>
                          <a:latin typeface="Arial" charset="0"/>
                          <a:cs typeface="Arial" charset="0"/>
                        </a:rPr>
                        <a:t>Кредит шарттарына сәйкес қарыздар бойынша  сыйақылар мен өзге де төлемдерге төлемшоттар қалыптастыру</a:t>
                      </a:r>
                      <a:r>
                        <a:rPr kumimoji="0" lang="ru-RU" sz="1500" b="0" i="0" u="none" strike="noStrike" cap="none" normalizeH="0" baseline="0" smtClean="0">
                          <a:ln>
                            <a:noFill/>
                          </a:ln>
                          <a:solidFill>
                            <a:schemeClr val="tx1"/>
                          </a:solidFill>
                          <a:effectLst/>
                          <a:latin typeface="Arial" charset="0"/>
                          <a:cs typeface="Arial" charset="0"/>
                        </a:rPr>
                        <a:t> </a:t>
                      </a:r>
                    </a:p>
                  </a:txBody>
                  <a:tcPr horzOverflow="overflow">
                    <a:lnL w="12240" cap="flat" cmpd="sng" algn="ctr">
                      <a:solidFill>
                        <a:srgbClr val="FFFFFF"/>
                      </a:solidFill>
                      <a:prstDash val="solid"/>
                      <a:round/>
                      <a:headEnd type="none" w="med" len="med"/>
                      <a:tailEnd type="none" w="med" len="med"/>
                    </a:lnL>
                    <a:lnR w="12240" cap="flat" cmpd="sng" algn="ctr">
                      <a:solidFill>
                        <a:srgbClr val="FFFFFF"/>
                      </a:solidFill>
                      <a:prstDash val="solid"/>
                      <a:round/>
                      <a:headEnd type="none" w="med" len="med"/>
                      <a:tailEnd type="none" w="med" len="med"/>
                    </a:lnR>
                    <a:lnT w="12240" cap="flat" cmpd="sng" algn="ctr">
                      <a:solidFill>
                        <a:srgbClr val="FFFFFF"/>
                      </a:solidFill>
                      <a:prstDash val="solid"/>
                      <a:round/>
                      <a:headEnd type="none" w="med" len="med"/>
                      <a:tailEnd type="none" w="med" len="med"/>
                    </a:lnT>
                    <a:lnB w="1224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
                          <a:schemeClr val="bg2"/>
                        </a:buClr>
                        <a:buSzPct val="75000"/>
                        <a:buFont typeface="Wingdings" pitchFamily="2" charset="2"/>
                        <a:buNone/>
                        <a:tabLst/>
                      </a:pPr>
                      <a:endParaRPr kumimoji="0" lang="ru-RU" sz="1600" b="0" i="1" u="none" strike="noStrike" cap="none" normalizeH="0" baseline="0" smtClean="0">
                        <a:ln>
                          <a:noFill/>
                        </a:ln>
                        <a:solidFill>
                          <a:schemeClr val="tx1"/>
                        </a:solidFill>
                        <a:effectLst/>
                        <a:latin typeface="Arial" charset="0"/>
                        <a:ea typeface="DejaVu Sans"/>
                        <a:cs typeface="DejaVu Sans"/>
                      </a:endParaRPr>
                    </a:p>
                    <a:p>
                      <a:pPr marL="0" marR="0" lvl="0" indent="0" algn="r"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ru-RU" sz="1600" b="0" i="1" u="none" strike="noStrike" cap="none" normalizeH="0" baseline="0" smtClean="0">
                          <a:ln>
                            <a:noFill/>
                          </a:ln>
                          <a:solidFill>
                            <a:schemeClr val="tx1"/>
                          </a:solidFill>
                          <a:effectLst/>
                          <a:latin typeface="Arial" charset="0"/>
                          <a:ea typeface="DejaVu Sans"/>
                          <a:cs typeface="DejaVu Sans"/>
                        </a:rPr>
                        <a:t>31</a:t>
                      </a:r>
                    </a:p>
                  </a:txBody>
                  <a:tcPr horzOverflow="overflow">
                    <a:lnL w="12240" cap="flat" cmpd="sng" algn="ctr">
                      <a:solidFill>
                        <a:srgbClr val="FFFFFF"/>
                      </a:solidFill>
                      <a:prstDash val="solid"/>
                      <a:round/>
                      <a:headEnd type="none" w="med" len="med"/>
                      <a:tailEnd type="none" w="med" len="med"/>
                    </a:lnL>
                    <a:lnR w="12240" cap="flat" cmpd="sng" algn="ctr">
                      <a:solidFill>
                        <a:srgbClr val="FFFFFF"/>
                      </a:solidFill>
                      <a:prstDash val="solid"/>
                      <a:round/>
                      <a:headEnd type="none" w="med" len="med"/>
                      <a:tailEnd type="none" w="med" len="med"/>
                    </a:lnR>
                    <a:lnT w="12240" cap="flat" cmpd="sng" algn="ctr">
                      <a:solidFill>
                        <a:srgbClr val="FFFFFF"/>
                      </a:solidFill>
                      <a:prstDash val="solid"/>
                      <a:round/>
                      <a:headEnd type="none" w="med" len="med"/>
                      <a:tailEnd type="none" w="med" len="med"/>
                    </a:lnT>
                    <a:lnB w="1224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
                          <a:schemeClr val="bg2"/>
                        </a:buClr>
                        <a:buSzPct val="75000"/>
                        <a:buFont typeface="Wingdings" pitchFamily="2" charset="2"/>
                        <a:buNone/>
                        <a:tabLst/>
                      </a:pPr>
                      <a:endParaRPr kumimoji="0" lang="ru-RU" sz="1600" b="0" i="1" u="none" strike="noStrike" cap="none" normalizeH="0" baseline="0" smtClean="0">
                        <a:ln>
                          <a:noFill/>
                        </a:ln>
                        <a:solidFill>
                          <a:schemeClr val="tx1"/>
                        </a:solidFill>
                        <a:effectLst/>
                        <a:latin typeface="Arial" charset="0"/>
                        <a:ea typeface="DejaVu Sans"/>
                        <a:cs typeface="DejaVu Sans"/>
                      </a:endParaRPr>
                    </a:p>
                    <a:p>
                      <a:pPr marL="0" marR="0" lvl="0" indent="0" algn="r"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ru-RU" sz="1600" b="0" i="1" u="none" strike="noStrike" cap="none" normalizeH="0" baseline="0" smtClean="0">
                          <a:ln>
                            <a:noFill/>
                          </a:ln>
                          <a:solidFill>
                            <a:schemeClr val="tx1"/>
                          </a:solidFill>
                          <a:effectLst/>
                          <a:latin typeface="Arial" charset="0"/>
                          <a:ea typeface="DejaVu Sans"/>
                          <a:cs typeface="DejaVu Sans"/>
                        </a:rPr>
                        <a:t>31</a:t>
                      </a:r>
                    </a:p>
                  </a:txBody>
                  <a:tcPr horzOverflow="overflow">
                    <a:lnL w="12240" cap="flat" cmpd="sng" algn="ctr">
                      <a:solidFill>
                        <a:srgbClr val="FFFFFF"/>
                      </a:solidFill>
                      <a:prstDash val="solid"/>
                      <a:round/>
                      <a:headEnd type="none" w="med" len="med"/>
                      <a:tailEnd type="none" w="med" len="med"/>
                    </a:lnL>
                    <a:lnR w="12240" cap="flat" cmpd="sng" algn="ctr">
                      <a:solidFill>
                        <a:srgbClr val="FFFFFF"/>
                      </a:solidFill>
                      <a:prstDash val="solid"/>
                      <a:round/>
                      <a:headEnd type="none" w="med" len="med"/>
                      <a:tailEnd type="none" w="med" len="med"/>
                    </a:lnR>
                    <a:lnT w="12240" cap="flat" cmpd="sng" algn="ctr">
                      <a:solidFill>
                        <a:srgbClr val="FFFFFF"/>
                      </a:solidFill>
                      <a:prstDash val="solid"/>
                      <a:round/>
                      <a:headEnd type="none" w="med" len="med"/>
                      <a:tailEnd type="none" w="med" len="med"/>
                    </a:lnT>
                    <a:lnB w="1224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
                          <a:schemeClr val="bg2"/>
                        </a:buClr>
                        <a:buSzPct val="75000"/>
                        <a:buFont typeface="Wingdings" pitchFamily="2" charset="2"/>
                        <a:buNone/>
                        <a:tabLst/>
                      </a:pPr>
                      <a:endParaRPr kumimoji="0" lang="ru-RU" sz="1600" b="0" i="1" u="none" strike="noStrike" cap="none" normalizeH="0" baseline="0" smtClean="0">
                        <a:ln>
                          <a:noFill/>
                        </a:ln>
                        <a:solidFill>
                          <a:schemeClr val="tx1"/>
                        </a:solidFill>
                        <a:effectLst/>
                        <a:latin typeface="Arial" charset="0"/>
                        <a:ea typeface="DejaVu Sans"/>
                        <a:cs typeface="DejaVu Sans"/>
                      </a:endParaRPr>
                    </a:p>
                    <a:p>
                      <a:pPr marL="0" marR="0" lvl="0" indent="0" algn="r"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ru-RU" sz="1600" b="0" i="1" u="none" strike="noStrike" cap="none" normalizeH="0" baseline="0" smtClean="0">
                          <a:ln>
                            <a:noFill/>
                          </a:ln>
                          <a:solidFill>
                            <a:schemeClr val="tx1"/>
                          </a:solidFill>
                          <a:effectLst/>
                          <a:latin typeface="Arial" charset="0"/>
                          <a:ea typeface="DejaVu Sans"/>
                          <a:cs typeface="DejaVu Sans"/>
                        </a:rPr>
                        <a:t>31</a:t>
                      </a:r>
                    </a:p>
                  </a:txBody>
                  <a:tcPr horzOverflow="overflow">
                    <a:lnL w="12240" cap="flat" cmpd="sng" algn="ctr">
                      <a:solidFill>
                        <a:srgbClr val="FFFFFF"/>
                      </a:solidFill>
                      <a:prstDash val="solid"/>
                      <a:round/>
                      <a:headEnd type="none" w="med" len="med"/>
                      <a:tailEnd type="none" w="med" len="med"/>
                    </a:lnL>
                    <a:lnR w="12240" cap="flat" cmpd="sng" algn="ctr">
                      <a:solidFill>
                        <a:srgbClr val="FFFFFF"/>
                      </a:solidFill>
                      <a:prstDash val="solid"/>
                      <a:round/>
                      <a:headEnd type="none" w="med" len="med"/>
                      <a:tailEnd type="none" w="med" len="med"/>
                    </a:lnR>
                    <a:lnT w="12240" cap="flat" cmpd="sng" algn="ctr">
                      <a:solidFill>
                        <a:srgbClr val="FFFFFF"/>
                      </a:solidFill>
                      <a:prstDash val="solid"/>
                      <a:round/>
                      <a:headEnd type="none" w="med" len="med"/>
                      <a:tailEnd type="none" w="med" len="med"/>
                    </a:lnT>
                    <a:lnB w="12240" cap="flat" cmpd="sng" algn="ctr">
                      <a:solidFill>
                        <a:srgbClr val="FFFFFF"/>
                      </a:solidFill>
                      <a:prstDash val="solid"/>
                      <a:round/>
                      <a:headEnd type="none" w="med" len="med"/>
                      <a:tailEnd type="none" w="med" len="med"/>
                    </a:lnB>
                    <a:lnTlToBr>
                      <a:noFill/>
                    </a:lnTlToBr>
                    <a:lnBlToTr>
                      <a:noFill/>
                    </a:lnBlToTr>
                    <a:noFill/>
                  </a:tcPr>
                </a:tc>
              </a:tr>
              <a:tr h="122238">
                <a:tc gridSpan="4">
                  <a:txBody>
                    <a:bodyPr/>
                    <a:lstStyle/>
                    <a:p>
                      <a:pPr marL="66675" marR="0" lvl="0" indent="0" algn="l" defTabSz="914400" rtl="0" eaLnBrk="1" fontAlgn="base" latinLnBrk="0" hangingPunct="1">
                        <a:lnSpc>
                          <a:spcPct val="100000"/>
                        </a:lnSpc>
                        <a:spcBef>
                          <a:spcPts val="25"/>
                        </a:spcBef>
                        <a:spcAft>
                          <a:spcPct val="0"/>
                        </a:spcAft>
                        <a:buClr>
                          <a:schemeClr val="bg2"/>
                        </a:buClr>
                        <a:buSzPct val="75000"/>
                        <a:buFont typeface="Wingdings" pitchFamily="2" charset="2"/>
                        <a:buNone/>
                        <a:tabLst/>
                      </a:pPr>
                      <a:r>
                        <a:rPr kumimoji="0" lang="ru-RU" sz="1600" b="0" i="0" u="none" strike="noStrike" cap="none" normalizeH="0" baseline="0" smtClean="0">
                          <a:ln>
                            <a:noFill/>
                          </a:ln>
                          <a:solidFill>
                            <a:srgbClr val="FFFFFF"/>
                          </a:solidFill>
                          <a:effectLst/>
                          <a:latin typeface="Arial" charset="0"/>
                          <a:ea typeface="DejaVu Sans"/>
                          <a:cs typeface="DejaVu Sans"/>
                        </a:rPr>
                        <a:t>Түпкілікті нәтиже көрсеткіштері                                                          </a:t>
                      </a:r>
                      <a:r>
                        <a:rPr kumimoji="0" lang="ru-RU" sz="1400" b="1" i="0" u="none" strike="noStrike" cap="none" normalizeH="0" baseline="0" smtClean="0">
                          <a:ln>
                            <a:noFill/>
                          </a:ln>
                          <a:solidFill>
                            <a:srgbClr val="FFFFFF"/>
                          </a:solidFill>
                          <a:effectLst/>
                          <a:latin typeface="Arial" charset="0"/>
                          <a:ea typeface="DejaVu Sans"/>
                          <a:cs typeface="DejaVu Sans"/>
                        </a:rPr>
                        <a:t>(%)</a:t>
                      </a:r>
                    </a:p>
                  </a:txBody>
                  <a:tcPr horzOverflow="overflow">
                    <a:lnL w="12240" cap="flat" cmpd="sng" algn="ctr">
                      <a:solidFill>
                        <a:srgbClr val="FFFFFF"/>
                      </a:solidFill>
                      <a:prstDash val="solid"/>
                      <a:round/>
                      <a:headEnd type="none" w="med" len="med"/>
                      <a:tailEnd type="none" w="med" len="med"/>
                    </a:lnL>
                    <a:lnR w="12240" cap="flat" cmpd="sng" algn="ctr">
                      <a:solidFill>
                        <a:srgbClr val="FFFFFF"/>
                      </a:solidFill>
                      <a:prstDash val="solid"/>
                      <a:round/>
                      <a:headEnd type="none" w="med" len="med"/>
                      <a:tailEnd type="none" w="med" len="med"/>
                    </a:lnR>
                    <a:lnT w="12240" cap="flat" cmpd="sng" algn="ctr">
                      <a:solidFill>
                        <a:srgbClr val="FFFFFF"/>
                      </a:solidFill>
                      <a:prstDash val="solid"/>
                      <a:round/>
                      <a:headEnd type="none" w="med" len="med"/>
                      <a:tailEnd type="none" w="med" len="med"/>
                    </a:lnT>
                    <a:lnB w="12240" cap="flat" cmpd="sng" algn="ctr">
                      <a:solidFill>
                        <a:srgbClr val="FFFFFF"/>
                      </a:solidFill>
                      <a:prstDash val="solid"/>
                      <a:round/>
                      <a:headEnd type="none" w="med" len="med"/>
                      <a:tailEnd type="none" w="med" len="med"/>
                    </a:lnB>
                    <a:lnTlToBr>
                      <a:noFill/>
                    </a:lnTlToBr>
                    <a:lnBlToTr>
                      <a:noFill/>
                    </a:lnBlToTr>
                    <a:solidFill>
                      <a:srgbClr val="3399FF"/>
                    </a:solidFill>
                  </a:tcPr>
                </a:tc>
                <a:tc hMerge="1">
                  <a:txBody>
                    <a:bodyPr/>
                    <a:lstStyle/>
                    <a:p>
                      <a:endParaRPr lang="ru-RU"/>
                    </a:p>
                  </a:txBody>
                  <a:tcPr/>
                </a:tc>
                <a:tc hMerge="1">
                  <a:txBody>
                    <a:bodyPr/>
                    <a:lstStyle/>
                    <a:p>
                      <a:endParaRPr lang="ru-RU"/>
                    </a:p>
                  </a:txBody>
                  <a:tcPr/>
                </a:tc>
                <a:tc hMerge="1">
                  <a:txBody>
                    <a:bodyPr/>
                    <a:lstStyle/>
                    <a:p>
                      <a:endParaRPr lang="ru-RU"/>
                    </a:p>
                  </a:txBody>
                  <a:tcPr/>
                </a:tc>
              </a:tr>
              <a:tr h="122238">
                <a:tc>
                  <a:txBody>
                    <a:bodyPr/>
                    <a:lstStyle/>
                    <a:p>
                      <a:pPr marL="0" marR="0" lvl="0" indent="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kk-KZ" sz="1500" b="0" i="1" u="none" strike="noStrike" cap="none" normalizeH="0" baseline="0" smtClean="0">
                          <a:ln>
                            <a:noFill/>
                          </a:ln>
                          <a:solidFill>
                            <a:schemeClr val="tx1"/>
                          </a:solidFill>
                          <a:effectLst/>
                          <a:latin typeface="Arial" charset="0"/>
                          <a:cs typeface="Arial" charset="0"/>
                        </a:rPr>
                        <a:t>Жоғары тұрған бюджетке кредит шарттарына сәйкес   қарыздар бойынша сыйақылар мен өзге де төлемдерді төлеу міндеттемелердің толық орындалуын қамтамасыз ету</a:t>
                      </a:r>
                      <a:endParaRPr kumimoji="0" lang="ru-RU" sz="1500" b="0" i="0" u="none" strike="noStrike" cap="none" normalizeH="0" baseline="0" smtClean="0">
                        <a:ln>
                          <a:noFill/>
                        </a:ln>
                        <a:solidFill>
                          <a:schemeClr val="tx1"/>
                        </a:solidFill>
                        <a:effectLst/>
                        <a:latin typeface="Arial" charset="0"/>
                        <a:cs typeface="Arial" charset="0"/>
                      </a:endParaRPr>
                    </a:p>
                    <a:p>
                      <a:pPr marL="0" marR="0" lvl="0" indent="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endParaRPr kumimoji="0" lang="ru-RU" sz="1500" b="0" i="1" u="none" strike="noStrike" cap="none" normalizeH="0" baseline="0" smtClean="0">
                        <a:ln>
                          <a:noFill/>
                        </a:ln>
                        <a:solidFill>
                          <a:schemeClr val="tx1"/>
                        </a:solidFill>
                        <a:effectLst/>
                        <a:latin typeface="Arial" charset="0"/>
                        <a:cs typeface="Arial" charset="0"/>
                      </a:endParaRPr>
                    </a:p>
                  </a:txBody>
                  <a:tcPr horzOverflow="overflow">
                    <a:lnL w="12240" cap="flat" cmpd="sng" algn="ctr">
                      <a:solidFill>
                        <a:srgbClr val="FFFFFF"/>
                      </a:solidFill>
                      <a:prstDash val="solid"/>
                      <a:round/>
                      <a:headEnd type="none" w="med" len="med"/>
                      <a:tailEnd type="none" w="med" len="med"/>
                    </a:lnL>
                    <a:lnR w="12240" cap="flat" cmpd="sng" algn="ctr">
                      <a:solidFill>
                        <a:srgbClr val="FFFFFF"/>
                      </a:solidFill>
                      <a:prstDash val="solid"/>
                      <a:round/>
                      <a:headEnd type="none" w="med" len="med"/>
                      <a:tailEnd type="none" w="med" len="med"/>
                    </a:lnR>
                    <a:lnT w="12240" cap="flat" cmpd="sng" algn="ctr">
                      <a:solidFill>
                        <a:srgbClr val="FFFFFF"/>
                      </a:solidFill>
                      <a:prstDash val="solid"/>
                      <a:round/>
                      <a:headEnd type="none" w="med" len="med"/>
                      <a:tailEnd type="none" w="med" len="med"/>
                    </a:lnT>
                    <a:lnB w="1224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
                          <a:schemeClr val="bg2"/>
                        </a:buClr>
                        <a:buSzPct val="75000"/>
                        <a:buFont typeface="Wingdings" pitchFamily="2" charset="2"/>
                        <a:buNone/>
                        <a:tabLst/>
                      </a:pPr>
                      <a:endParaRPr kumimoji="0" lang="ru-RU" sz="1600" b="0" i="1" u="none" strike="noStrike" cap="none" normalizeH="0" baseline="0" smtClean="0">
                        <a:ln>
                          <a:noFill/>
                        </a:ln>
                        <a:solidFill>
                          <a:schemeClr val="tx1"/>
                        </a:solidFill>
                        <a:effectLst/>
                        <a:latin typeface="Arial" charset="0"/>
                        <a:ea typeface="DejaVu Sans"/>
                        <a:cs typeface="DejaVu Sans"/>
                      </a:endParaRPr>
                    </a:p>
                    <a:p>
                      <a:pPr marL="0" marR="0" lvl="0" indent="0" algn="r"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ru-RU" sz="1600" b="0" i="1" u="none" strike="noStrike" cap="none" normalizeH="0" baseline="0" smtClean="0">
                          <a:ln>
                            <a:noFill/>
                          </a:ln>
                          <a:solidFill>
                            <a:schemeClr val="tx1"/>
                          </a:solidFill>
                          <a:effectLst/>
                          <a:latin typeface="Arial" charset="0"/>
                          <a:ea typeface="DejaVu Sans"/>
                          <a:cs typeface="DejaVu Sans"/>
                        </a:rPr>
                        <a:t>100</a:t>
                      </a:r>
                    </a:p>
                  </a:txBody>
                  <a:tcPr horzOverflow="overflow">
                    <a:lnL w="12240" cap="flat" cmpd="sng" algn="ctr">
                      <a:solidFill>
                        <a:srgbClr val="FFFFFF"/>
                      </a:solidFill>
                      <a:prstDash val="solid"/>
                      <a:round/>
                      <a:headEnd type="none" w="med" len="med"/>
                      <a:tailEnd type="none" w="med" len="med"/>
                    </a:lnL>
                    <a:lnR w="12240" cap="flat" cmpd="sng" algn="ctr">
                      <a:solidFill>
                        <a:srgbClr val="FFFFFF"/>
                      </a:solidFill>
                      <a:prstDash val="solid"/>
                      <a:round/>
                      <a:headEnd type="none" w="med" len="med"/>
                      <a:tailEnd type="none" w="med" len="med"/>
                    </a:lnR>
                    <a:lnT w="12240" cap="flat" cmpd="sng" algn="ctr">
                      <a:solidFill>
                        <a:srgbClr val="FFFFFF"/>
                      </a:solidFill>
                      <a:prstDash val="solid"/>
                      <a:round/>
                      <a:headEnd type="none" w="med" len="med"/>
                      <a:tailEnd type="none" w="med" len="med"/>
                    </a:lnT>
                    <a:lnB w="1224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
                          <a:schemeClr val="bg2"/>
                        </a:buClr>
                        <a:buSzPct val="75000"/>
                        <a:buFont typeface="Wingdings" pitchFamily="2" charset="2"/>
                        <a:buNone/>
                        <a:tabLst/>
                      </a:pPr>
                      <a:endParaRPr kumimoji="0" lang="ru-RU" sz="1600" b="0" i="1" u="none" strike="noStrike" cap="none" normalizeH="0" baseline="0" smtClean="0">
                        <a:ln>
                          <a:noFill/>
                        </a:ln>
                        <a:solidFill>
                          <a:srgbClr val="000000"/>
                        </a:solidFill>
                        <a:effectLst/>
                        <a:latin typeface="Arial" charset="0"/>
                        <a:ea typeface="DejaVu Sans"/>
                        <a:cs typeface="DejaVu Sans"/>
                      </a:endParaRPr>
                    </a:p>
                    <a:p>
                      <a:pPr marL="0" marR="0" lvl="0" indent="0" algn="r"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ru-RU" sz="1600" b="0" i="1" u="none" strike="noStrike" cap="none" normalizeH="0" baseline="0" smtClean="0">
                          <a:ln>
                            <a:noFill/>
                          </a:ln>
                          <a:solidFill>
                            <a:srgbClr val="000000"/>
                          </a:solidFill>
                          <a:effectLst/>
                          <a:latin typeface="Arial" charset="0"/>
                          <a:ea typeface="DejaVu Sans"/>
                          <a:cs typeface="DejaVu Sans"/>
                        </a:rPr>
                        <a:t>0</a:t>
                      </a:r>
                    </a:p>
                  </a:txBody>
                  <a:tcPr horzOverflow="overflow">
                    <a:lnL w="12240" cap="flat" cmpd="sng" algn="ctr">
                      <a:solidFill>
                        <a:srgbClr val="FFFFFF"/>
                      </a:solidFill>
                      <a:prstDash val="solid"/>
                      <a:round/>
                      <a:headEnd type="none" w="med" len="med"/>
                      <a:tailEnd type="none" w="med" len="med"/>
                    </a:lnL>
                    <a:lnR w="12240" cap="flat" cmpd="sng" algn="ctr">
                      <a:solidFill>
                        <a:srgbClr val="FFFFFF"/>
                      </a:solidFill>
                      <a:prstDash val="solid"/>
                      <a:round/>
                      <a:headEnd type="none" w="med" len="med"/>
                      <a:tailEnd type="none" w="med" len="med"/>
                    </a:lnR>
                    <a:lnT w="12240" cap="flat" cmpd="sng" algn="ctr">
                      <a:solidFill>
                        <a:srgbClr val="FFFFFF"/>
                      </a:solidFill>
                      <a:prstDash val="solid"/>
                      <a:round/>
                      <a:headEnd type="none" w="med" len="med"/>
                      <a:tailEnd type="none" w="med" len="med"/>
                    </a:lnT>
                    <a:lnB w="1224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
                          <a:schemeClr val="bg2"/>
                        </a:buClr>
                        <a:buSzPct val="75000"/>
                        <a:buFont typeface="Wingdings" pitchFamily="2" charset="2"/>
                        <a:buNone/>
                        <a:tabLst/>
                      </a:pPr>
                      <a:endParaRPr kumimoji="0" lang="ru-RU" sz="1600" b="0" i="1" u="none" strike="noStrike" cap="none" normalizeH="0" baseline="0" smtClean="0">
                        <a:ln>
                          <a:noFill/>
                        </a:ln>
                        <a:solidFill>
                          <a:schemeClr val="tx1"/>
                        </a:solidFill>
                        <a:effectLst/>
                        <a:latin typeface="Arial" charset="0"/>
                        <a:ea typeface="DejaVu Sans"/>
                        <a:cs typeface="DejaVu Sans"/>
                      </a:endParaRPr>
                    </a:p>
                    <a:p>
                      <a:pPr marL="0" marR="0" lvl="0" indent="0" algn="r"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ru-RU" sz="1600" b="0" i="1" u="none" strike="noStrike" cap="none" normalizeH="0" baseline="0" smtClean="0">
                          <a:ln>
                            <a:noFill/>
                          </a:ln>
                          <a:solidFill>
                            <a:schemeClr val="tx1"/>
                          </a:solidFill>
                          <a:effectLst/>
                          <a:latin typeface="Arial" charset="0"/>
                          <a:ea typeface="DejaVu Sans"/>
                          <a:cs typeface="DejaVu Sans"/>
                        </a:rPr>
                        <a:t>0</a:t>
                      </a:r>
                    </a:p>
                  </a:txBody>
                  <a:tcPr horzOverflow="overflow">
                    <a:lnL w="12240" cap="flat" cmpd="sng" algn="ctr">
                      <a:solidFill>
                        <a:srgbClr val="FFFFFF"/>
                      </a:solidFill>
                      <a:prstDash val="solid"/>
                      <a:round/>
                      <a:headEnd type="none" w="med" len="med"/>
                      <a:tailEnd type="none" w="med" len="med"/>
                    </a:lnL>
                    <a:lnR w="12240" cap="flat" cmpd="sng" algn="ctr">
                      <a:solidFill>
                        <a:srgbClr val="FFFFFF"/>
                      </a:solidFill>
                      <a:prstDash val="solid"/>
                      <a:round/>
                      <a:headEnd type="none" w="med" len="med"/>
                      <a:tailEnd type="none" w="med" len="med"/>
                    </a:lnR>
                    <a:lnT w="12240" cap="flat" cmpd="sng" algn="ctr">
                      <a:solidFill>
                        <a:srgbClr val="FFFFFF"/>
                      </a:solidFill>
                      <a:prstDash val="solid"/>
                      <a:round/>
                      <a:headEnd type="none" w="med" len="med"/>
                      <a:tailEnd type="none" w="med" len="med"/>
                    </a:lnT>
                    <a:lnB w="12240" cap="flat" cmpd="sng" algn="ctr">
                      <a:solidFill>
                        <a:srgbClr val="FFFFFF"/>
                      </a:solidFill>
                      <a:prstDash val="solid"/>
                      <a:round/>
                      <a:headEnd type="none" w="med" len="med"/>
                      <a:tailEnd type="none" w="med" len="med"/>
                    </a:lnB>
                    <a:lnTlToBr>
                      <a:noFill/>
                    </a:lnTlToBr>
                    <a:lnBlToTr>
                      <a:noFill/>
                    </a:lnBlToTr>
                    <a:noFill/>
                  </a:tcPr>
                </a:tc>
              </a:tr>
            </a:tbl>
          </a:graphicData>
        </a:graphic>
      </p:graphicFrame>
      <p:sp>
        <p:nvSpPr>
          <p:cNvPr id="54" name="CustomShape 2"/>
          <p:cNvSpPr/>
          <p:nvPr/>
        </p:nvSpPr>
        <p:spPr>
          <a:xfrm>
            <a:off x="6267450" y="6184900"/>
            <a:ext cx="2876550" cy="714375"/>
          </a:xfrm>
          <a:custGeom>
            <a:avLst/>
            <a:gdLst/>
            <a:ahLst/>
            <a:cxnLst/>
            <a:rect l="l" t="t" r="r" b="b"/>
            <a:pathLst>
              <a:path w="2876550" h="714375">
                <a:moveTo>
                  <a:pt x="2876410" y="0"/>
                </a:moveTo>
                <a:lnTo>
                  <a:pt x="2870034" y="0"/>
                </a:lnTo>
                <a:lnTo>
                  <a:pt x="2748851" y="20091"/>
                </a:lnTo>
                <a:lnTo>
                  <a:pt x="2625547" y="42405"/>
                </a:lnTo>
                <a:lnTo>
                  <a:pt x="2370442" y="91516"/>
                </a:lnTo>
                <a:lnTo>
                  <a:pt x="2102561" y="149555"/>
                </a:lnTo>
                <a:lnTo>
                  <a:pt x="1821941" y="216509"/>
                </a:lnTo>
                <a:lnTo>
                  <a:pt x="1564703" y="281241"/>
                </a:lnTo>
                <a:lnTo>
                  <a:pt x="841882" y="444182"/>
                </a:lnTo>
                <a:lnTo>
                  <a:pt x="620775" y="488823"/>
                </a:lnTo>
                <a:lnTo>
                  <a:pt x="199847" y="566953"/>
                </a:lnTo>
                <a:lnTo>
                  <a:pt x="0" y="600430"/>
                </a:lnTo>
                <a:lnTo>
                  <a:pt x="270001" y="638378"/>
                </a:lnTo>
                <a:lnTo>
                  <a:pt x="397560" y="653999"/>
                </a:lnTo>
                <a:lnTo>
                  <a:pt x="644169" y="680783"/>
                </a:lnTo>
                <a:lnTo>
                  <a:pt x="873772" y="698639"/>
                </a:lnTo>
                <a:lnTo>
                  <a:pt x="984313" y="705345"/>
                </a:lnTo>
                <a:lnTo>
                  <a:pt x="1092746" y="709803"/>
                </a:lnTo>
                <a:lnTo>
                  <a:pt x="1296835" y="714273"/>
                </a:lnTo>
                <a:lnTo>
                  <a:pt x="1394625" y="714273"/>
                </a:lnTo>
                <a:lnTo>
                  <a:pt x="1583829" y="709803"/>
                </a:lnTo>
                <a:lnTo>
                  <a:pt x="1673123" y="705345"/>
                </a:lnTo>
                <a:lnTo>
                  <a:pt x="1843201" y="691946"/>
                </a:lnTo>
                <a:lnTo>
                  <a:pt x="1926107" y="683018"/>
                </a:lnTo>
                <a:lnTo>
                  <a:pt x="2083434" y="660692"/>
                </a:lnTo>
                <a:lnTo>
                  <a:pt x="2232253" y="633907"/>
                </a:lnTo>
                <a:lnTo>
                  <a:pt x="2372563" y="602665"/>
                </a:lnTo>
                <a:lnTo>
                  <a:pt x="2506497" y="566953"/>
                </a:lnTo>
                <a:lnTo>
                  <a:pt x="2634056" y="526770"/>
                </a:lnTo>
                <a:lnTo>
                  <a:pt x="2755239" y="482130"/>
                </a:lnTo>
                <a:lnTo>
                  <a:pt x="2872155" y="435254"/>
                </a:lnTo>
                <a:lnTo>
                  <a:pt x="2876410" y="433019"/>
                </a:lnTo>
                <a:lnTo>
                  <a:pt x="2876410" y="0"/>
                </a:lnTo>
                <a:close/>
              </a:path>
            </a:pathLst>
          </a:custGeom>
          <a:solidFill>
            <a:srgbClr val="C6E7FC">
              <a:alpha val="30000"/>
            </a:srgbClr>
          </a:solidFill>
          <a:ln>
            <a:noFill/>
          </a:ln>
        </p:spPr>
        <p:style>
          <a:lnRef idx="0">
            <a:scrgbClr r="0" g="0" b="0"/>
          </a:lnRef>
          <a:fillRef idx="0">
            <a:scrgbClr r="0" g="0" b="0"/>
          </a:fillRef>
          <a:effectRef idx="0">
            <a:scrgbClr r="0" g="0" b="0"/>
          </a:effectRef>
          <a:fontRef idx="minor"/>
        </p:style>
      </p:sp>
      <p:sp>
        <p:nvSpPr>
          <p:cNvPr id="41009" name="Rectangle 687"/>
          <p:cNvSpPr>
            <a:spLocks noChangeArrowheads="1"/>
          </p:cNvSpPr>
          <p:nvPr/>
        </p:nvSpPr>
        <p:spPr bwMode="auto">
          <a:xfrm>
            <a:off x="0" y="0"/>
            <a:ext cx="9144000" cy="1052513"/>
          </a:xfrm>
          <a:prstGeom prst="rect">
            <a:avLst/>
          </a:prstGeom>
          <a:solidFill>
            <a:srgbClr val="0066FF"/>
          </a:solidFill>
          <a:ln w="9525" algn="ctr">
            <a:solidFill>
              <a:srgbClr val="3399FF"/>
            </a:solidFill>
            <a:miter lim="800000"/>
            <a:headEnd/>
            <a:tailEnd/>
          </a:ln>
        </p:spPr>
        <p:txBody>
          <a:bodyPr anchor="ctr"/>
          <a:lstStyle/>
          <a:p>
            <a:pPr algn="ctr"/>
            <a:endParaRPr lang="ru-RU" sz="1800">
              <a:solidFill>
                <a:srgbClr val="FFFFFF"/>
              </a:solidFill>
              <a:latin typeface="Arial" charset="0"/>
              <a:cs typeface="DejaVu Sans"/>
            </a:endParaRPr>
          </a:p>
          <a:p>
            <a:pPr algn="ctr"/>
            <a:r>
              <a:rPr lang="ru-RU" sz="1800">
                <a:solidFill>
                  <a:srgbClr val="FFFFFF"/>
                </a:solidFill>
                <a:latin typeface="Arial" charset="0"/>
                <a:cs typeface="DejaVu Sans"/>
              </a:rPr>
              <a:t>БЮДЖЕТТІК БАҒДАРЛАМА</a:t>
            </a:r>
            <a:br>
              <a:rPr lang="ru-RU" sz="1800">
                <a:solidFill>
                  <a:srgbClr val="FFFFFF"/>
                </a:solidFill>
                <a:latin typeface="Arial" charset="0"/>
                <a:cs typeface="DejaVu Sans"/>
              </a:rPr>
            </a:br>
            <a:r>
              <a:rPr lang="ru-RU" sz="1600" u="sng">
                <a:solidFill>
                  <a:srgbClr val="FFFFFF"/>
                </a:solidFill>
                <a:latin typeface="Arial" charset="0"/>
                <a:cs typeface="DejaVu Sans"/>
              </a:rPr>
              <a:t>257 016 </a:t>
            </a:r>
            <a:r>
              <a:rPr lang="kk-KZ" sz="1600" u="sng">
                <a:solidFill>
                  <a:srgbClr val="FFFFFF"/>
                </a:solidFill>
                <a:cs typeface="DejaVu Sans"/>
              </a:rPr>
              <a:t>«Жергілікті атқарушы органдардың республикалық бюджеттен қарыздар бойынша сыйақылар мен өзге де төлемдерді төлеу бойынша борышына қызмет көрсету»</a:t>
            </a:r>
            <a:br>
              <a:rPr lang="kk-KZ" sz="1600" u="sng">
                <a:solidFill>
                  <a:srgbClr val="FFFFFF"/>
                </a:solidFill>
                <a:cs typeface="DejaVu Sans"/>
              </a:rPr>
            </a:br>
            <a:endParaRPr lang="ru-RU" sz="1600" u="sng">
              <a:solidFill>
                <a:srgbClr val="FFFFFF"/>
              </a:solidFill>
              <a:cs typeface="DejaVu Sans"/>
            </a:endParaRPr>
          </a:p>
        </p:txBody>
      </p:sp>
    </p:spTree>
  </p:cSld>
  <p:clrMapOvr>
    <a:masterClrMapping/>
  </p:clrMapOvr>
  <p:transition spd="slow"/>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2035" name="Group 51"/>
          <p:cNvGraphicFramePr>
            <a:graphicFrameLocks noGrp="1"/>
          </p:cNvGraphicFramePr>
          <p:nvPr/>
        </p:nvGraphicFramePr>
        <p:xfrm>
          <a:off x="0" y="981075"/>
          <a:ext cx="9144000" cy="4002088"/>
        </p:xfrm>
        <a:graphic>
          <a:graphicData uri="http://schemas.openxmlformats.org/drawingml/2006/table">
            <a:tbl>
              <a:tblPr/>
              <a:tblGrid>
                <a:gridCol w="4549775"/>
                <a:gridCol w="1535113"/>
                <a:gridCol w="1533525"/>
                <a:gridCol w="1525587"/>
              </a:tblGrid>
              <a:tr h="287338">
                <a:tc rowSpan="2">
                  <a:txBody>
                    <a:bodyPr/>
                    <a:lstStyle/>
                    <a:p>
                      <a:pPr marL="90488" marR="0" lvl="0" indent="0" algn="ctr" defTabSz="914400" rtl="0" eaLnBrk="1" fontAlgn="base" latinLnBrk="0" hangingPunct="1">
                        <a:lnSpc>
                          <a:spcPct val="100000"/>
                        </a:lnSpc>
                        <a:spcBef>
                          <a:spcPts val="338"/>
                        </a:spcBef>
                        <a:spcAft>
                          <a:spcPct val="0"/>
                        </a:spcAft>
                        <a:buClr>
                          <a:schemeClr val="bg2"/>
                        </a:buClr>
                        <a:buSzPct val="75000"/>
                        <a:buFont typeface="Wingdings" pitchFamily="2" charset="2"/>
                        <a:buNone/>
                        <a:tabLst/>
                      </a:pPr>
                      <a:r>
                        <a:rPr kumimoji="0" lang="ru-RU" sz="1600" b="0" i="0" u="none" strike="noStrike" cap="none" normalizeH="0" baseline="0" smtClean="0">
                          <a:ln>
                            <a:noFill/>
                          </a:ln>
                          <a:solidFill>
                            <a:srgbClr val="FFFFFF"/>
                          </a:solidFill>
                          <a:effectLst/>
                          <a:latin typeface="Arial" charset="0"/>
                          <a:ea typeface="DejaVu Sans"/>
                          <a:cs typeface="DejaVu Sans"/>
                        </a:rPr>
                        <a:t>Көрсеткіштер</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3399FF"/>
                    </a:solidFill>
                  </a:tcPr>
                </a:tc>
                <a:tc gridSpan="3">
                  <a:txBody>
                    <a:bodyPr/>
                    <a:lstStyle/>
                    <a:p>
                      <a:pPr marL="0" marR="0" lvl="0" indent="0" algn="ctr" defTabSz="914400" rtl="0" eaLnBrk="1" fontAlgn="base" latinLnBrk="0" hangingPunct="1">
                        <a:lnSpc>
                          <a:spcPct val="100000"/>
                        </a:lnSpc>
                        <a:spcBef>
                          <a:spcPts val="813"/>
                        </a:spcBef>
                        <a:spcAft>
                          <a:spcPct val="0"/>
                        </a:spcAft>
                        <a:buClr>
                          <a:schemeClr val="bg2"/>
                        </a:buClr>
                        <a:buSzPct val="75000"/>
                        <a:buFont typeface="Wingdings" pitchFamily="2" charset="2"/>
                        <a:buNone/>
                        <a:tabLst/>
                      </a:pPr>
                      <a:r>
                        <a:rPr kumimoji="0" lang="kk-KZ" sz="1400" b="1" i="0" u="none" strike="noStrike" cap="none" normalizeH="0" baseline="0" smtClean="0">
                          <a:ln>
                            <a:noFill/>
                          </a:ln>
                          <a:solidFill>
                            <a:srgbClr val="FFFFFF"/>
                          </a:solidFill>
                          <a:effectLst/>
                          <a:latin typeface="Times New Roman" pitchFamily="18" charset="0"/>
                          <a:ea typeface="DejaVu Sans"/>
                          <a:cs typeface="DejaVu Sans"/>
                        </a:rPr>
                        <a:t>Жоспарлы кезең</a:t>
                      </a:r>
                      <a:endParaRPr kumimoji="0" lang="ru-RU" sz="1400" b="1" i="0" u="none" strike="noStrike" cap="none" normalizeH="0" baseline="0" smtClean="0">
                        <a:ln>
                          <a:noFill/>
                        </a:ln>
                        <a:solidFill>
                          <a:srgbClr val="FFFFFF"/>
                        </a:solidFill>
                        <a:effectLst/>
                        <a:latin typeface="Times New Roman" pitchFamily="18" charset="0"/>
                        <a:ea typeface="DejaVu Sans"/>
                        <a:cs typeface="DejaVu Sans"/>
                      </a:endParaRPr>
                    </a:p>
                  </a:txBody>
                  <a:tcPr horzOverflow="overflow">
                    <a:lnL w="12700" cap="flat" cmpd="sng" algn="ctr">
                      <a:solidFill>
                        <a:srgbClr val="FFFFFF"/>
                      </a:solidFill>
                      <a:prstDash val="solid"/>
                      <a:round/>
                      <a:headEnd type="none" w="med" len="med"/>
                      <a:tailEnd type="none" w="med" len="med"/>
                    </a:lnL>
                    <a:lnR w="12240" cap="flat" cmpd="sng" algn="ctr">
                      <a:solidFill>
                        <a:srgbClr val="FFFFFF"/>
                      </a:solidFill>
                      <a:prstDash val="solid"/>
                      <a:round/>
                      <a:headEnd type="none" w="med" len="med"/>
                      <a:tailEnd type="none" w="med" len="med"/>
                    </a:lnR>
                    <a:lnT w="12240" cap="flat" cmpd="sng" algn="ctr">
                      <a:solidFill>
                        <a:srgbClr val="FFFFFF"/>
                      </a:solidFill>
                      <a:prstDash val="solid"/>
                      <a:round/>
                      <a:headEnd type="none" w="med" len="med"/>
                      <a:tailEnd type="none" w="med" len="med"/>
                    </a:lnT>
                    <a:lnB w="12240" cap="flat" cmpd="sng" algn="ctr">
                      <a:solidFill>
                        <a:srgbClr val="FFFFFF"/>
                      </a:solidFill>
                      <a:prstDash val="solid"/>
                      <a:round/>
                      <a:headEnd type="none" w="med" len="med"/>
                      <a:tailEnd type="none" w="med" len="med"/>
                    </a:lnB>
                    <a:lnTlToBr>
                      <a:noFill/>
                    </a:lnTlToBr>
                    <a:lnBlToTr>
                      <a:noFill/>
                    </a:lnBlToTr>
                    <a:solidFill>
                      <a:srgbClr val="3399FF"/>
                    </a:solidFill>
                  </a:tcPr>
                </a:tc>
                <a:tc hMerge="1">
                  <a:txBody>
                    <a:bodyPr/>
                    <a:lstStyle/>
                    <a:p>
                      <a:endParaRPr lang="ru-RU"/>
                    </a:p>
                  </a:txBody>
                  <a:tcPr/>
                </a:tc>
                <a:tc hMerge="1">
                  <a:txBody>
                    <a:bodyPr/>
                    <a:lstStyle/>
                    <a:p>
                      <a:endParaRPr lang="ru-RU"/>
                    </a:p>
                  </a:txBody>
                  <a:tcPr/>
                </a:tc>
              </a:tr>
              <a:tr h="254000">
                <a:tc vMerge="1">
                  <a:txBody>
                    <a:bodyPr/>
                    <a:lstStyle/>
                    <a:p>
                      <a:endParaRPr lang="ru-RU"/>
                    </a:p>
                  </a:txBody>
                  <a:tcPr/>
                </a:tc>
                <a:tc>
                  <a:txBody>
                    <a:bodyPr/>
                    <a:lstStyle/>
                    <a:p>
                      <a:pPr marL="0" marR="0" lvl="0" indent="0" algn="ctr" defTabSz="914400" rtl="0" eaLnBrk="1" fontAlgn="base" latinLnBrk="0" hangingPunct="1">
                        <a:lnSpc>
                          <a:spcPct val="100000"/>
                        </a:lnSpc>
                        <a:spcBef>
                          <a:spcPts val="813"/>
                        </a:spcBef>
                        <a:spcAft>
                          <a:spcPct val="0"/>
                        </a:spcAft>
                        <a:buClr>
                          <a:schemeClr val="bg2"/>
                        </a:buClr>
                        <a:buSzPct val="75000"/>
                        <a:buFont typeface="Wingdings" pitchFamily="2" charset="2"/>
                        <a:buNone/>
                        <a:tabLst/>
                      </a:pPr>
                      <a:r>
                        <a:rPr kumimoji="0" lang="ru-RU" sz="1600" b="1" i="0" u="none" strike="noStrike" cap="none" normalizeH="0" baseline="0" smtClean="0">
                          <a:ln>
                            <a:noFill/>
                          </a:ln>
                          <a:solidFill>
                            <a:srgbClr val="FFFFFF"/>
                          </a:solidFill>
                          <a:effectLst/>
                          <a:latin typeface="Times New Roman" pitchFamily="18" charset="0"/>
                          <a:ea typeface="DejaVu Sans"/>
                          <a:cs typeface="DejaVu Sans"/>
                        </a:rPr>
                        <a:t>2021 жыл</a:t>
                      </a:r>
                    </a:p>
                  </a:txBody>
                  <a:tcPr horzOverflow="overflow">
                    <a:lnL w="12700" cap="flat" cmpd="sng" algn="ctr">
                      <a:solidFill>
                        <a:srgbClr val="FFFFFF"/>
                      </a:solidFill>
                      <a:prstDash val="solid"/>
                      <a:round/>
                      <a:headEnd type="none" w="med" len="med"/>
                      <a:tailEnd type="none" w="med" len="med"/>
                    </a:lnL>
                    <a:lnR w="12240" cap="flat" cmpd="sng" algn="ctr">
                      <a:solidFill>
                        <a:srgbClr val="FFFFFF"/>
                      </a:solidFill>
                      <a:prstDash val="solid"/>
                      <a:round/>
                      <a:headEnd type="none" w="med" len="med"/>
                      <a:tailEnd type="none" w="med" len="med"/>
                    </a:lnR>
                    <a:lnT w="12240" cap="flat" cmpd="sng" algn="ctr">
                      <a:solidFill>
                        <a:srgbClr val="FFFFFF"/>
                      </a:solidFill>
                      <a:prstDash val="solid"/>
                      <a:round/>
                      <a:headEnd type="none" w="med" len="med"/>
                      <a:tailEnd type="none" w="med" len="med"/>
                    </a:lnT>
                    <a:lnB w="12240" cap="flat" cmpd="sng" algn="ctr">
                      <a:solidFill>
                        <a:srgbClr val="FFFFFF"/>
                      </a:solidFill>
                      <a:prstDash val="solid"/>
                      <a:round/>
                      <a:headEnd type="none" w="med" len="med"/>
                      <a:tailEnd type="none" w="med" len="med"/>
                    </a:lnB>
                    <a:lnTlToBr>
                      <a:noFill/>
                    </a:lnTlToBr>
                    <a:lnBlToTr>
                      <a:noFill/>
                    </a:lnBlToTr>
                    <a:solidFill>
                      <a:srgbClr val="3399FF"/>
                    </a:solidFill>
                  </a:tcPr>
                </a:tc>
                <a:tc>
                  <a:txBody>
                    <a:bodyPr/>
                    <a:lstStyle/>
                    <a:p>
                      <a:pPr marL="0" marR="0" lvl="0" indent="0" algn="ctr" defTabSz="914400" rtl="0" eaLnBrk="1" fontAlgn="base" latinLnBrk="0" hangingPunct="1">
                        <a:lnSpc>
                          <a:spcPct val="100000"/>
                        </a:lnSpc>
                        <a:spcBef>
                          <a:spcPts val="813"/>
                        </a:spcBef>
                        <a:spcAft>
                          <a:spcPct val="0"/>
                        </a:spcAft>
                        <a:buClr>
                          <a:schemeClr val="bg2"/>
                        </a:buClr>
                        <a:buSzPct val="75000"/>
                        <a:buFont typeface="Wingdings" pitchFamily="2" charset="2"/>
                        <a:buNone/>
                        <a:tabLst/>
                      </a:pPr>
                      <a:r>
                        <a:rPr kumimoji="0" lang="ru-RU" sz="1600" b="1" i="0" u="none" strike="noStrike" cap="none" normalizeH="0" baseline="0" smtClean="0">
                          <a:ln>
                            <a:noFill/>
                          </a:ln>
                          <a:solidFill>
                            <a:srgbClr val="FFFFFF"/>
                          </a:solidFill>
                          <a:effectLst/>
                          <a:latin typeface="Times New Roman" pitchFamily="18" charset="0"/>
                          <a:ea typeface="DejaVu Sans"/>
                          <a:cs typeface="DejaVu Sans"/>
                        </a:rPr>
                        <a:t>2022 жыл</a:t>
                      </a:r>
                    </a:p>
                  </a:txBody>
                  <a:tcPr horzOverflow="overflow">
                    <a:lnL w="12240" cap="flat" cmpd="sng" algn="ctr">
                      <a:solidFill>
                        <a:srgbClr val="FFFFFF"/>
                      </a:solidFill>
                      <a:prstDash val="solid"/>
                      <a:round/>
                      <a:headEnd type="none" w="med" len="med"/>
                      <a:tailEnd type="none" w="med" len="med"/>
                    </a:lnL>
                    <a:lnR w="12240" cap="flat" cmpd="sng" algn="ctr">
                      <a:solidFill>
                        <a:srgbClr val="FFFFFF"/>
                      </a:solidFill>
                      <a:prstDash val="solid"/>
                      <a:round/>
                      <a:headEnd type="none" w="med" len="med"/>
                      <a:tailEnd type="none" w="med" len="med"/>
                    </a:lnR>
                    <a:lnT w="12240" cap="flat" cmpd="sng" algn="ctr">
                      <a:solidFill>
                        <a:srgbClr val="FFFFFF"/>
                      </a:solidFill>
                      <a:prstDash val="solid"/>
                      <a:round/>
                      <a:headEnd type="none" w="med" len="med"/>
                      <a:tailEnd type="none" w="med" len="med"/>
                    </a:lnT>
                    <a:lnB w="12240" cap="flat" cmpd="sng" algn="ctr">
                      <a:solidFill>
                        <a:srgbClr val="FFFFFF"/>
                      </a:solidFill>
                      <a:prstDash val="solid"/>
                      <a:round/>
                      <a:headEnd type="none" w="med" len="med"/>
                      <a:tailEnd type="none" w="med" len="med"/>
                    </a:lnB>
                    <a:lnTlToBr>
                      <a:noFill/>
                    </a:lnTlToBr>
                    <a:lnBlToTr>
                      <a:noFill/>
                    </a:lnBlToTr>
                    <a:solidFill>
                      <a:srgbClr val="3399FF"/>
                    </a:solidFill>
                  </a:tcPr>
                </a:tc>
                <a:tc>
                  <a:txBody>
                    <a:bodyPr/>
                    <a:lstStyle/>
                    <a:p>
                      <a:pPr marL="0" marR="0" lvl="0" indent="0" algn="ctr" defTabSz="914400" rtl="0" eaLnBrk="1" fontAlgn="base" latinLnBrk="0" hangingPunct="1">
                        <a:lnSpc>
                          <a:spcPct val="100000"/>
                        </a:lnSpc>
                        <a:spcBef>
                          <a:spcPts val="813"/>
                        </a:spcBef>
                        <a:spcAft>
                          <a:spcPct val="0"/>
                        </a:spcAft>
                        <a:buClr>
                          <a:schemeClr val="bg2"/>
                        </a:buClr>
                        <a:buSzPct val="75000"/>
                        <a:buFont typeface="Wingdings" pitchFamily="2" charset="2"/>
                        <a:buNone/>
                        <a:tabLst/>
                      </a:pPr>
                      <a:r>
                        <a:rPr kumimoji="0" lang="ru-RU" sz="1600" b="1" i="0" u="none" strike="noStrike" cap="none" normalizeH="0" baseline="0" smtClean="0">
                          <a:ln>
                            <a:noFill/>
                          </a:ln>
                          <a:solidFill>
                            <a:srgbClr val="FFFFFF"/>
                          </a:solidFill>
                          <a:effectLst/>
                          <a:latin typeface="Times New Roman" pitchFamily="18" charset="0"/>
                          <a:ea typeface="DejaVu Sans"/>
                          <a:cs typeface="DejaVu Sans"/>
                        </a:rPr>
                        <a:t>2023 жыл</a:t>
                      </a:r>
                    </a:p>
                  </a:txBody>
                  <a:tcPr horzOverflow="overflow">
                    <a:lnL w="12240" cap="flat" cmpd="sng" algn="ctr">
                      <a:solidFill>
                        <a:srgbClr val="FFFFFF"/>
                      </a:solidFill>
                      <a:prstDash val="solid"/>
                      <a:round/>
                      <a:headEnd type="none" w="med" len="med"/>
                      <a:tailEnd type="none" w="med" len="med"/>
                    </a:lnL>
                    <a:lnR w="12240" cap="flat" cmpd="sng" algn="ctr">
                      <a:solidFill>
                        <a:srgbClr val="FFFFFF"/>
                      </a:solidFill>
                      <a:prstDash val="solid"/>
                      <a:round/>
                      <a:headEnd type="none" w="med" len="med"/>
                      <a:tailEnd type="none" w="med" len="med"/>
                    </a:lnR>
                    <a:lnT w="12240" cap="flat" cmpd="sng" algn="ctr">
                      <a:solidFill>
                        <a:srgbClr val="FFFFFF"/>
                      </a:solidFill>
                      <a:prstDash val="solid"/>
                      <a:round/>
                      <a:headEnd type="none" w="med" len="med"/>
                      <a:tailEnd type="none" w="med" len="med"/>
                    </a:lnT>
                    <a:lnB w="12240" cap="flat" cmpd="sng" algn="ctr">
                      <a:solidFill>
                        <a:srgbClr val="FFFFFF"/>
                      </a:solidFill>
                      <a:prstDash val="solid"/>
                      <a:round/>
                      <a:headEnd type="none" w="med" len="med"/>
                      <a:tailEnd type="none" w="med" len="med"/>
                    </a:lnB>
                    <a:lnTlToBr>
                      <a:noFill/>
                    </a:lnTlToBr>
                    <a:lnBlToTr>
                      <a:noFill/>
                    </a:lnBlToTr>
                    <a:solidFill>
                      <a:srgbClr val="3399FF"/>
                    </a:solidFill>
                  </a:tcPr>
                </a:tc>
              </a:tr>
              <a:tr h="279400">
                <a:tc gridSpan="4">
                  <a:txBody>
                    <a:bodyPr/>
                    <a:lstStyle/>
                    <a:p>
                      <a:pPr marL="90488" marR="0" lvl="0" indent="0" algn="l" defTabSz="914400" rtl="0" eaLnBrk="1" fontAlgn="base" latinLnBrk="0" hangingPunct="1">
                        <a:lnSpc>
                          <a:spcPct val="100000"/>
                        </a:lnSpc>
                        <a:spcBef>
                          <a:spcPts val="338"/>
                        </a:spcBef>
                        <a:spcAft>
                          <a:spcPct val="0"/>
                        </a:spcAft>
                        <a:buClr>
                          <a:schemeClr val="bg2"/>
                        </a:buClr>
                        <a:buSzPct val="75000"/>
                        <a:buFont typeface="Wingdings" pitchFamily="2" charset="2"/>
                        <a:buNone/>
                        <a:tabLst/>
                      </a:pPr>
                      <a:r>
                        <a:rPr kumimoji="0" lang="ru-RU" sz="1600" b="0" i="0" u="none" strike="noStrike" cap="none" normalizeH="0" baseline="0" smtClean="0">
                          <a:ln>
                            <a:noFill/>
                          </a:ln>
                          <a:solidFill>
                            <a:srgbClr val="FFFFFF"/>
                          </a:solidFill>
                          <a:effectLst/>
                          <a:latin typeface="Arial" charset="0"/>
                          <a:ea typeface="DejaVu Sans"/>
                          <a:cs typeface="DejaVu Sans"/>
                        </a:rPr>
                        <a:t>Бюджеттік бағдарлама бойынша шығыстар, барлығы                 </a:t>
                      </a:r>
                      <a:r>
                        <a:rPr kumimoji="0" lang="ru-RU" sz="1400" b="1" i="0" u="none" strike="noStrike" cap="none" normalizeH="0" baseline="0" smtClean="0">
                          <a:ln>
                            <a:noFill/>
                          </a:ln>
                          <a:solidFill>
                            <a:srgbClr val="FFFFFF"/>
                          </a:solidFill>
                          <a:effectLst/>
                          <a:latin typeface="Arial" charset="0"/>
                          <a:ea typeface="DejaVu Sans"/>
                          <a:cs typeface="DejaVu Sans"/>
                        </a:rPr>
                        <a:t>(мың теңге)</a:t>
                      </a:r>
                      <a:endParaRPr kumimoji="0" lang="ru-RU" sz="1400" b="1" i="0" u="none" strike="noStrike" cap="none" normalizeH="0" baseline="0" smtClean="0">
                        <a:ln>
                          <a:noFill/>
                        </a:ln>
                        <a:solidFill>
                          <a:schemeClr val="tx1"/>
                        </a:solidFill>
                        <a:effectLst/>
                        <a:latin typeface="Arial" charset="0"/>
                        <a:ea typeface="DejaVu Sans"/>
                        <a:cs typeface="DejaVu Sans"/>
                      </a:endParaRPr>
                    </a:p>
                  </a:txBody>
                  <a:tcPr horzOverflow="overflow">
                    <a:lnL w="12240" cap="flat" cmpd="sng" algn="ctr">
                      <a:solidFill>
                        <a:srgbClr val="FFFFFF"/>
                      </a:solidFill>
                      <a:prstDash val="solid"/>
                      <a:round/>
                      <a:headEnd type="none" w="med" len="med"/>
                      <a:tailEnd type="none" w="med" len="med"/>
                    </a:lnL>
                    <a:lnR w="1224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240" cap="flat" cmpd="sng" algn="ctr">
                      <a:solidFill>
                        <a:srgbClr val="FFFFFF"/>
                      </a:solidFill>
                      <a:prstDash val="solid"/>
                      <a:round/>
                      <a:headEnd type="none" w="med" len="med"/>
                      <a:tailEnd type="none" w="med" len="med"/>
                    </a:lnB>
                    <a:lnTlToBr>
                      <a:noFill/>
                    </a:lnTlToBr>
                    <a:lnBlToTr>
                      <a:noFill/>
                    </a:lnBlToTr>
                    <a:solidFill>
                      <a:srgbClr val="3399FF"/>
                    </a:solidFill>
                  </a:tcPr>
                </a:tc>
                <a:tc hMerge="1">
                  <a:txBody>
                    <a:bodyPr/>
                    <a:lstStyle/>
                    <a:p>
                      <a:endParaRPr lang="ru-RU"/>
                    </a:p>
                  </a:txBody>
                  <a:tcPr/>
                </a:tc>
                <a:tc hMerge="1">
                  <a:txBody>
                    <a:bodyPr/>
                    <a:lstStyle/>
                    <a:p>
                      <a:endParaRPr lang="ru-RU"/>
                    </a:p>
                  </a:txBody>
                  <a:tcPr/>
                </a:tc>
                <a:tc hMerge="1">
                  <a:txBody>
                    <a:bodyPr/>
                    <a:lstStyle/>
                    <a:p>
                      <a:endParaRPr lang="ru-RU"/>
                    </a:p>
                  </a:txBody>
                  <a:tcPr/>
                </a:tc>
              </a:tr>
              <a:tr h="520700">
                <a:tc>
                  <a:txBody>
                    <a:bodyPr/>
                    <a:lstStyle/>
                    <a:p>
                      <a:pPr marL="90488" marR="0" lvl="0" indent="0" algn="l" defTabSz="914400" rtl="0" eaLnBrk="1" fontAlgn="base" latinLnBrk="0" hangingPunct="1">
                        <a:lnSpc>
                          <a:spcPct val="100000"/>
                        </a:lnSpc>
                        <a:spcBef>
                          <a:spcPts val="338"/>
                        </a:spcBef>
                        <a:spcAft>
                          <a:spcPct val="0"/>
                        </a:spcAft>
                        <a:buClr>
                          <a:schemeClr val="bg2"/>
                        </a:buClr>
                        <a:buSzPct val="75000"/>
                        <a:buFont typeface="Wingdings" pitchFamily="2" charset="2"/>
                        <a:buNone/>
                        <a:tabLst/>
                      </a:pPr>
                      <a:r>
                        <a:rPr kumimoji="0" lang="kk-KZ" sz="1500" b="0" i="1" u="none" strike="noStrike" cap="none" normalizeH="0" baseline="0" smtClean="0">
                          <a:ln>
                            <a:noFill/>
                          </a:ln>
                          <a:solidFill>
                            <a:schemeClr val="tx1"/>
                          </a:solidFill>
                          <a:effectLst/>
                          <a:latin typeface="Arial" charset="0"/>
                          <a:ea typeface="DejaVu Sans"/>
                          <a:cs typeface="DejaVu Sans"/>
                        </a:rPr>
                        <a:t>Заңнаманың өзгеруіне байланысты  республикалық бюджеттің шығындарын өтеуге арналған трансыерттер</a:t>
                      </a:r>
                      <a:r>
                        <a:rPr kumimoji="0" lang="ru-RU" sz="1500" b="0" i="0" u="none" strike="noStrike" cap="none" normalizeH="0" baseline="0" smtClean="0">
                          <a:ln>
                            <a:noFill/>
                          </a:ln>
                          <a:solidFill>
                            <a:schemeClr val="tx1"/>
                          </a:solidFill>
                          <a:effectLst/>
                          <a:latin typeface="Arial" charset="0"/>
                          <a:ea typeface="DejaVu Sans"/>
                          <a:cs typeface="DejaVu Sans"/>
                        </a:rPr>
                        <a:t> </a:t>
                      </a:r>
                    </a:p>
                  </a:txBody>
                  <a:tcPr horzOverflow="overflow">
                    <a:lnL w="12240" cap="flat" cmpd="sng" algn="ctr">
                      <a:solidFill>
                        <a:srgbClr val="FFFFFF"/>
                      </a:solidFill>
                      <a:prstDash val="solid"/>
                      <a:round/>
                      <a:headEnd type="none" w="med" len="med"/>
                      <a:tailEnd type="none" w="med" len="med"/>
                    </a:lnL>
                    <a:lnR w="12240" cap="flat" cmpd="sng" algn="ctr">
                      <a:solidFill>
                        <a:srgbClr val="FFFFFF"/>
                      </a:solidFill>
                      <a:prstDash val="solid"/>
                      <a:round/>
                      <a:headEnd type="none" w="med" len="med"/>
                      <a:tailEnd type="none" w="med" len="med"/>
                    </a:lnR>
                    <a:lnT w="12240" cap="flat" cmpd="sng" algn="ctr">
                      <a:solidFill>
                        <a:srgbClr val="FFFFFF"/>
                      </a:solidFill>
                      <a:prstDash val="solid"/>
                      <a:round/>
                      <a:headEnd type="none" w="med" len="med"/>
                      <a:tailEnd type="none" w="med" len="med"/>
                    </a:lnT>
                    <a:lnB w="12240" cap="flat" cmpd="sng" algn="ctr">
                      <a:solidFill>
                        <a:srgbClr val="FFFFFF"/>
                      </a:solidFill>
                      <a:prstDash val="solid"/>
                      <a:round/>
                      <a:headEnd type="none" w="med" len="med"/>
                      <a:tailEnd type="none" w="med" len="med"/>
                    </a:lnB>
                    <a:lnTlToBr>
                      <a:noFill/>
                    </a:lnTlToBr>
                    <a:lnBlToTr>
                      <a:noFill/>
                    </a:lnBlToTr>
                    <a:solidFill>
                      <a:srgbClr val="CDE5FE"/>
                    </a:soli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kk-KZ" sz="1600" b="0" i="1" u="none" strike="noStrike" cap="none" normalizeH="0" baseline="0" smtClean="0">
                          <a:ln>
                            <a:noFill/>
                          </a:ln>
                          <a:solidFill>
                            <a:srgbClr val="000000"/>
                          </a:solidFill>
                          <a:effectLst/>
                          <a:latin typeface="Arial" charset="0"/>
                          <a:ea typeface="DejaVu Sans"/>
                          <a:cs typeface="Times New Roman" pitchFamily="18" charset="0"/>
                        </a:rPr>
                        <a:t>9 596 561,0</a:t>
                      </a:r>
                      <a:endParaRPr kumimoji="0" lang="ru-RU" sz="1600" b="0" i="1" u="none" strike="noStrike" cap="none" normalizeH="0" baseline="0" smtClean="0">
                        <a:ln>
                          <a:noFill/>
                        </a:ln>
                        <a:solidFill>
                          <a:srgbClr val="000000"/>
                        </a:solidFill>
                        <a:effectLst/>
                        <a:latin typeface="Arial" charset="0"/>
                        <a:ea typeface="DejaVu Sans"/>
                        <a:cs typeface="Times New Roman" pitchFamily="18" charset="0"/>
                      </a:endParaRPr>
                    </a:p>
                  </a:txBody>
                  <a:tcPr horzOverflow="overflow">
                    <a:lnL w="12240" cap="flat" cmpd="sng" algn="ctr">
                      <a:solidFill>
                        <a:srgbClr val="FFFFFF"/>
                      </a:solidFill>
                      <a:prstDash val="solid"/>
                      <a:round/>
                      <a:headEnd type="none" w="med" len="med"/>
                      <a:tailEnd type="none" w="med" len="med"/>
                    </a:lnL>
                    <a:lnR w="12240" cap="flat" cmpd="sng" algn="ctr">
                      <a:solidFill>
                        <a:srgbClr val="FFFFFF"/>
                      </a:solidFill>
                      <a:prstDash val="solid"/>
                      <a:round/>
                      <a:headEnd type="none" w="med" len="med"/>
                      <a:tailEnd type="none" w="med" len="med"/>
                    </a:lnR>
                    <a:lnT w="12240" cap="flat" cmpd="sng" algn="ctr">
                      <a:solidFill>
                        <a:srgbClr val="FFFFFF"/>
                      </a:solidFill>
                      <a:prstDash val="solid"/>
                      <a:round/>
                      <a:headEnd type="none" w="med" len="med"/>
                      <a:tailEnd type="none" w="med" len="med"/>
                    </a:lnT>
                    <a:lnB w="12240" cap="flat" cmpd="sng" algn="ctr">
                      <a:solidFill>
                        <a:srgbClr val="FFFFFF"/>
                      </a:solidFill>
                      <a:prstDash val="solid"/>
                      <a:round/>
                      <a:headEnd type="none" w="med" len="med"/>
                      <a:tailEnd type="none" w="med" len="med"/>
                    </a:lnB>
                    <a:lnTlToBr>
                      <a:noFill/>
                    </a:lnTlToBr>
                    <a:lnBlToTr>
                      <a:noFill/>
                    </a:lnBlToTr>
                    <a:solidFill>
                      <a:srgbClr val="CDE5FE"/>
                    </a:solidFill>
                  </a:tcPr>
                </a:tc>
                <a:tc>
                  <a:txBody>
                    <a:bodyPr/>
                    <a:lstStyle/>
                    <a:p>
                      <a:pPr marL="0" marR="0" lvl="0" indent="0" algn="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kk-KZ" sz="1600" b="0" i="1" u="none" strike="noStrike" cap="none" normalizeH="0" baseline="0" smtClean="0">
                          <a:ln>
                            <a:noFill/>
                          </a:ln>
                          <a:solidFill>
                            <a:srgbClr val="000000"/>
                          </a:solidFill>
                          <a:effectLst/>
                          <a:latin typeface="Arial" charset="0"/>
                          <a:ea typeface="DejaVu Sans"/>
                          <a:cs typeface="Times New Roman" pitchFamily="18" charset="0"/>
                        </a:rPr>
                        <a:t>9 596 561,0</a:t>
                      </a:r>
                      <a:endParaRPr kumimoji="0" lang="ru-RU" sz="1600" b="0" i="1" u="none" strike="noStrike" cap="none" normalizeH="0" baseline="0" smtClean="0">
                        <a:ln>
                          <a:noFill/>
                        </a:ln>
                        <a:solidFill>
                          <a:srgbClr val="000000"/>
                        </a:solidFill>
                        <a:effectLst/>
                        <a:latin typeface="Arial" charset="0"/>
                        <a:ea typeface="DejaVu Sans"/>
                        <a:cs typeface="Times New Roman" pitchFamily="18" charset="0"/>
                      </a:endParaRPr>
                    </a:p>
                  </a:txBody>
                  <a:tcPr horzOverflow="overflow">
                    <a:lnL w="12240" cap="flat" cmpd="sng" algn="ctr">
                      <a:solidFill>
                        <a:srgbClr val="FFFFFF"/>
                      </a:solidFill>
                      <a:prstDash val="solid"/>
                      <a:round/>
                      <a:headEnd type="none" w="med" len="med"/>
                      <a:tailEnd type="none" w="med" len="med"/>
                    </a:lnL>
                    <a:lnR w="12240" cap="flat" cmpd="sng" algn="ctr">
                      <a:solidFill>
                        <a:srgbClr val="FFFFFF"/>
                      </a:solidFill>
                      <a:prstDash val="solid"/>
                      <a:round/>
                      <a:headEnd type="none" w="med" len="med"/>
                      <a:tailEnd type="none" w="med" len="med"/>
                    </a:lnR>
                    <a:lnT w="12240" cap="flat" cmpd="sng" algn="ctr">
                      <a:solidFill>
                        <a:srgbClr val="FFFFFF"/>
                      </a:solidFill>
                      <a:prstDash val="solid"/>
                      <a:round/>
                      <a:headEnd type="none" w="med" len="med"/>
                      <a:tailEnd type="none" w="med" len="med"/>
                    </a:lnT>
                    <a:lnB w="12240" cap="flat" cmpd="sng" algn="ctr">
                      <a:solidFill>
                        <a:srgbClr val="FFFFFF"/>
                      </a:solidFill>
                      <a:prstDash val="solid"/>
                      <a:round/>
                      <a:headEnd type="none" w="med" len="med"/>
                      <a:tailEnd type="none" w="med" len="med"/>
                    </a:lnB>
                    <a:lnTlToBr>
                      <a:noFill/>
                    </a:lnTlToBr>
                    <a:lnBlToTr>
                      <a:noFill/>
                    </a:lnBlToTr>
                    <a:solidFill>
                      <a:srgbClr val="CDE5FE"/>
                    </a:solidFill>
                  </a:tcPr>
                </a:tc>
                <a:tc>
                  <a:txBody>
                    <a:bodyPr/>
                    <a:lstStyle/>
                    <a:p>
                      <a:pPr marL="0" marR="0" lvl="0" indent="0" algn="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kk-KZ" sz="1600" b="0" i="1" u="none" strike="noStrike" cap="none" normalizeH="0" baseline="0" smtClean="0">
                          <a:ln>
                            <a:noFill/>
                          </a:ln>
                          <a:solidFill>
                            <a:srgbClr val="000000"/>
                          </a:solidFill>
                          <a:effectLst/>
                          <a:latin typeface="Arial" charset="0"/>
                          <a:ea typeface="DejaVu Sans"/>
                          <a:cs typeface="Times New Roman" pitchFamily="18" charset="0"/>
                        </a:rPr>
                        <a:t>0,0</a:t>
                      </a:r>
                      <a:endParaRPr kumimoji="0" lang="ru-RU" sz="1600" b="0" i="1" u="none" strike="noStrike" cap="none" normalizeH="0" baseline="0" smtClean="0">
                        <a:ln>
                          <a:noFill/>
                        </a:ln>
                        <a:solidFill>
                          <a:srgbClr val="000000"/>
                        </a:solidFill>
                        <a:effectLst/>
                        <a:latin typeface="Arial" charset="0"/>
                        <a:ea typeface="DejaVu Sans"/>
                        <a:cs typeface="Times New Roman" pitchFamily="18" charset="0"/>
                      </a:endParaRPr>
                    </a:p>
                  </a:txBody>
                  <a:tcPr horzOverflow="overflow">
                    <a:lnL w="12240" cap="flat" cmpd="sng" algn="ctr">
                      <a:solidFill>
                        <a:srgbClr val="FFFFFF"/>
                      </a:solidFill>
                      <a:prstDash val="solid"/>
                      <a:round/>
                      <a:headEnd type="none" w="med" len="med"/>
                      <a:tailEnd type="none" w="med" len="med"/>
                    </a:lnL>
                    <a:lnR w="12240" cap="flat" cmpd="sng" algn="ctr">
                      <a:solidFill>
                        <a:srgbClr val="FFFFFF"/>
                      </a:solidFill>
                      <a:prstDash val="solid"/>
                      <a:round/>
                      <a:headEnd type="none" w="med" len="med"/>
                      <a:tailEnd type="none" w="med" len="med"/>
                    </a:lnR>
                    <a:lnT w="12240" cap="flat" cmpd="sng" algn="ctr">
                      <a:solidFill>
                        <a:srgbClr val="FFFFFF"/>
                      </a:solidFill>
                      <a:prstDash val="solid"/>
                      <a:round/>
                      <a:headEnd type="none" w="med" len="med"/>
                      <a:tailEnd type="none" w="med" len="med"/>
                    </a:lnT>
                    <a:lnB w="12240" cap="flat" cmpd="sng" algn="ctr">
                      <a:solidFill>
                        <a:srgbClr val="FFFFFF"/>
                      </a:solidFill>
                      <a:prstDash val="solid"/>
                      <a:round/>
                      <a:headEnd type="none" w="med" len="med"/>
                      <a:tailEnd type="none" w="med" len="med"/>
                    </a:lnB>
                    <a:lnTlToBr>
                      <a:noFill/>
                    </a:lnTlToBr>
                    <a:lnBlToTr>
                      <a:noFill/>
                    </a:lnBlToTr>
                    <a:solidFill>
                      <a:srgbClr val="CDE5FE"/>
                    </a:solidFill>
                  </a:tcPr>
                </a:tc>
              </a:tr>
              <a:tr h="247650">
                <a:tc gridSpan="4">
                  <a:txBody>
                    <a:bodyPr/>
                    <a:lstStyle/>
                    <a:p>
                      <a:pPr marL="0" marR="0" lvl="0" indent="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ru-RU" sz="1800" b="0" i="0" u="none" strike="noStrike" cap="none" normalizeH="0" baseline="0" smtClean="0">
                          <a:ln>
                            <a:noFill/>
                          </a:ln>
                          <a:solidFill>
                            <a:schemeClr val="tx1"/>
                          </a:solidFill>
                          <a:effectLst/>
                          <a:latin typeface="Arial" charset="0"/>
                          <a:ea typeface="DejaVu Sans"/>
                          <a:cs typeface="DejaVu Sans"/>
                        </a:rPr>
                        <a:t> </a:t>
                      </a:r>
                      <a:r>
                        <a:rPr kumimoji="0" lang="ru-RU" sz="1600" b="0" i="0" u="none" strike="noStrike" cap="none" normalizeH="0" baseline="0" smtClean="0">
                          <a:ln>
                            <a:noFill/>
                          </a:ln>
                          <a:solidFill>
                            <a:srgbClr val="FFFFFF"/>
                          </a:solidFill>
                          <a:effectLst/>
                          <a:latin typeface="Arial" charset="0"/>
                          <a:ea typeface="DejaVu Sans"/>
                          <a:cs typeface="DejaVu Sans"/>
                        </a:rPr>
                        <a:t>Тікелей нәтиже көрсеткіштері</a:t>
                      </a:r>
                      <a:r>
                        <a:rPr kumimoji="0" lang="ru-RU" sz="1800" b="0" i="0" u="none" strike="noStrike" cap="none" normalizeH="0" baseline="0" smtClean="0">
                          <a:ln>
                            <a:noFill/>
                          </a:ln>
                          <a:solidFill>
                            <a:srgbClr val="FFFFFF"/>
                          </a:solidFill>
                          <a:effectLst/>
                          <a:latin typeface="Arial" charset="0"/>
                          <a:ea typeface="DejaVu Sans"/>
                          <a:cs typeface="DejaVu Sans"/>
                        </a:rPr>
                        <a:t>                                          </a:t>
                      </a:r>
                      <a:r>
                        <a:rPr kumimoji="0" lang="ru-RU" sz="1400" b="1" i="0" u="none" strike="noStrike" cap="none" normalizeH="0" baseline="0" smtClean="0">
                          <a:ln>
                            <a:noFill/>
                          </a:ln>
                          <a:solidFill>
                            <a:srgbClr val="FFFFFF"/>
                          </a:solidFill>
                          <a:effectLst/>
                          <a:latin typeface="Arial" charset="0"/>
                          <a:ea typeface="DejaVu Sans"/>
                          <a:cs typeface="DejaVu Sans"/>
                        </a:rPr>
                        <a:t>(төлемдер саны)</a:t>
                      </a:r>
                    </a:p>
                  </a:txBody>
                  <a:tcPr horzOverflow="overflow">
                    <a:lnL w="12240" cap="flat" cmpd="sng" algn="ctr">
                      <a:solidFill>
                        <a:srgbClr val="FFFFFF"/>
                      </a:solidFill>
                      <a:prstDash val="solid"/>
                      <a:round/>
                      <a:headEnd type="none" w="med" len="med"/>
                      <a:tailEnd type="none" w="med" len="med"/>
                    </a:lnL>
                    <a:lnR w="12240" cap="flat" cmpd="sng" algn="ctr">
                      <a:solidFill>
                        <a:srgbClr val="FFFFFF"/>
                      </a:solidFill>
                      <a:prstDash val="solid"/>
                      <a:round/>
                      <a:headEnd type="none" w="med" len="med"/>
                      <a:tailEnd type="none" w="med" len="med"/>
                    </a:lnR>
                    <a:lnT w="12240" cap="flat" cmpd="sng" algn="ctr">
                      <a:solidFill>
                        <a:srgbClr val="FFFFFF"/>
                      </a:solidFill>
                      <a:prstDash val="solid"/>
                      <a:round/>
                      <a:headEnd type="none" w="med" len="med"/>
                      <a:tailEnd type="none" w="med" len="med"/>
                    </a:lnT>
                    <a:lnB w="12240" cap="flat" cmpd="sng" algn="ctr">
                      <a:solidFill>
                        <a:srgbClr val="FFFFFF"/>
                      </a:solidFill>
                      <a:prstDash val="solid"/>
                      <a:round/>
                      <a:headEnd type="none" w="med" len="med"/>
                      <a:tailEnd type="none" w="med" len="med"/>
                    </a:lnB>
                    <a:lnTlToBr>
                      <a:noFill/>
                    </a:lnTlToBr>
                    <a:lnBlToTr>
                      <a:noFill/>
                    </a:lnBlToTr>
                    <a:solidFill>
                      <a:srgbClr val="3399FF"/>
                    </a:solidFill>
                  </a:tcPr>
                </a:tc>
                <a:tc hMerge="1">
                  <a:txBody>
                    <a:bodyPr/>
                    <a:lstStyle/>
                    <a:p>
                      <a:endParaRPr lang="ru-RU"/>
                    </a:p>
                  </a:txBody>
                  <a:tcPr/>
                </a:tc>
                <a:tc hMerge="1">
                  <a:txBody>
                    <a:bodyPr/>
                    <a:lstStyle/>
                    <a:p>
                      <a:endParaRPr lang="ru-RU"/>
                    </a:p>
                  </a:txBody>
                  <a:tcPr/>
                </a:tc>
                <a:tc hMerge="1">
                  <a:txBody>
                    <a:bodyPr/>
                    <a:lstStyle/>
                    <a:p>
                      <a:endParaRPr lang="ru-RU"/>
                    </a:p>
                  </a:txBody>
                  <a:tcPr/>
                </a:tc>
              </a:tr>
              <a:tr h="444500">
                <a:tc>
                  <a:txBody>
                    <a:bodyPr/>
                    <a:lstStyle/>
                    <a:p>
                      <a:pPr marL="0" marR="0" lvl="0" indent="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kk-KZ" sz="1500" b="0" i="0" u="none" strike="noStrike" cap="none" normalizeH="0" baseline="0" smtClean="0">
                          <a:ln>
                            <a:noFill/>
                          </a:ln>
                          <a:solidFill>
                            <a:schemeClr val="tx1"/>
                          </a:solidFill>
                          <a:effectLst/>
                          <a:latin typeface="Arial" charset="0"/>
                          <a:ea typeface="DejaVu Sans"/>
                          <a:cs typeface="DejaVu Sans"/>
                        </a:rPr>
                        <a:t>Жоғары тұрған бюджетке қаражаттарды аудару үшін төлем шоттарды қалыптастыру</a:t>
                      </a:r>
                      <a:r>
                        <a:rPr kumimoji="0" lang="ru-RU" sz="1500" b="0" i="0" u="none" strike="noStrike" cap="none" normalizeH="0" baseline="0" smtClean="0">
                          <a:ln>
                            <a:noFill/>
                          </a:ln>
                          <a:solidFill>
                            <a:schemeClr val="tx1"/>
                          </a:solidFill>
                          <a:effectLst/>
                          <a:latin typeface="Arial" charset="0"/>
                          <a:ea typeface="DejaVu Sans"/>
                          <a:cs typeface="DejaVu Sans"/>
                        </a:rPr>
                        <a:t> </a:t>
                      </a:r>
                    </a:p>
                  </a:txBody>
                  <a:tcPr horzOverflow="overflow">
                    <a:lnL w="12240" cap="flat" cmpd="sng" algn="ctr">
                      <a:solidFill>
                        <a:srgbClr val="FFFFFF"/>
                      </a:solidFill>
                      <a:prstDash val="solid"/>
                      <a:round/>
                      <a:headEnd type="none" w="med" len="med"/>
                      <a:tailEnd type="none" w="med" len="med"/>
                    </a:lnL>
                    <a:lnR w="12240" cap="flat" cmpd="sng" algn="ctr">
                      <a:solidFill>
                        <a:srgbClr val="FFFFFF"/>
                      </a:solidFill>
                      <a:prstDash val="solid"/>
                      <a:round/>
                      <a:headEnd type="none" w="med" len="med"/>
                      <a:tailEnd type="none" w="med" len="med"/>
                    </a:lnR>
                    <a:lnT w="12240" cap="flat" cmpd="sng" algn="ctr">
                      <a:solidFill>
                        <a:srgbClr val="FFFFFF"/>
                      </a:solidFill>
                      <a:prstDash val="solid"/>
                      <a:round/>
                      <a:headEnd type="none" w="med" len="med"/>
                      <a:tailEnd type="none" w="med" len="med"/>
                    </a:lnT>
                    <a:lnB w="1224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ru-RU" sz="1600" b="0" i="1" u="none" strike="noStrike" cap="none" normalizeH="0" baseline="0" smtClean="0">
                          <a:ln>
                            <a:noFill/>
                          </a:ln>
                          <a:solidFill>
                            <a:schemeClr val="tx1"/>
                          </a:solidFill>
                          <a:effectLst/>
                          <a:latin typeface="Arial" charset="0"/>
                          <a:ea typeface="DejaVu Sans"/>
                          <a:cs typeface="DejaVu Sans"/>
                        </a:rPr>
                        <a:t>12</a:t>
                      </a:r>
                    </a:p>
                  </a:txBody>
                  <a:tcPr horzOverflow="overflow">
                    <a:lnL w="12240" cap="flat" cmpd="sng" algn="ctr">
                      <a:solidFill>
                        <a:srgbClr val="FFFFFF"/>
                      </a:solidFill>
                      <a:prstDash val="solid"/>
                      <a:round/>
                      <a:headEnd type="none" w="med" len="med"/>
                      <a:tailEnd type="none" w="med" len="med"/>
                    </a:lnL>
                    <a:lnR w="12240" cap="flat" cmpd="sng" algn="ctr">
                      <a:solidFill>
                        <a:srgbClr val="FFFFFF"/>
                      </a:solidFill>
                      <a:prstDash val="solid"/>
                      <a:round/>
                      <a:headEnd type="none" w="med" len="med"/>
                      <a:tailEnd type="none" w="med" len="med"/>
                    </a:lnR>
                    <a:lnT w="12240" cap="flat" cmpd="sng" algn="ctr">
                      <a:solidFill>
                        <a:srgbClr val="FFFFFF"/>
                      </a:solidFill>
                      <a:prstDash val="solid"/>
                      <a:round/>
                      <a:headEnd type="none" w="med" len="med"/>
                      <a:tailEnd type="none" w="med" len="med"/>
                    </a:lnT>
                    <a:lnB w="1224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ru-RU" sz="1600" b="0" i="1" u="none" strike="noStrike" cap="none" normalizeH="0" baseline="0" smtClean="0">
                          <a:ln>
                            <a:noFill/>
                          </a:ln>
                          <a:solidFill>
                            <a:schemeClr val="tx1"/>
                          </a:solidFill>
                          <a:effectLst/>
                          <a:latin typeface="Arial" charset="0"/>
                          <a:ea typeface="DejaVu Sans"/>
                          <a:cs typeface="DejaVu Sans"/>
                        </a:rPr>
                        <a:t>12</a:t>
                      </a:r>
                    </a:p>
                  </a:txBody>
                  <a:tcPr horzOverflow="overflow">
                    <a:lnL w="12240" cap="flat" cmpd="sng" algn="ctr">
                      <a:solidFill>
                        <a:srgbClr val="FFFFFF"/>
                      </a:solidFill>
                      <a:prstDash val="solid"/>
                      <a:round/>
                      <a:headEnd type="none" w="med" len="med"/>
                      <a:tailEnd type="none" w="med" len="med"/>
                    </a:lnL>
                    <a:lnR w="12240" cap="flat" cmpd="sng" algn="ctr">
                      <a:solidFill>
                        <a:srgbClr val="FFFFFF"/>
                      </a:solidFill>
                      <a:prstDash val="solid"/>
                      <a:round/>
                      <a:headEnd type="none" w="med" len="med"/>
                      <a:tailEnd type="none" w="med" len="med"/>
                    </a:lnR>
                    <a:lnT w="12240" cap="flat" cmpd="sng" algn="ctr">
                      <a:solidFill>
                        <a:srgbClr val="FFFFFF"/>
                      </a:solidFill>
                      <a:prstDash val="solid"/>
                      <a:round/>
                      <a:headEnd type="none" w="med" len="med"/>
                      <a:tailEnd type="none" w="med" len="med"/>
                    </a:lnT>
                    <a:lnB w="1224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ru-RU" sz="1600" b="0" i="1" u="none" strike="noStrike" cap="none" normalizeH="0" baseline="0" smtClean="0">
                          <a:ln>
                            <a:noFill/>
                          </a:ln>
                          <a:solidFill>
                            <a:schemeClr val="tx1"/>
                          </a:solidFill>
                          <a:effectLst/>
                          <a:latin typeface="Arial" charset="0"/>
                          <a:ea typeface="DejaVu Sans"/>
                          <a:cs typeface="DejaVu Sans"/>
                        </a:rPr>
                        <a:t>0</a:t>
                      </a:r>
                    </a:p>
                  </a:txBody>
                  <a:tcPr horzOverflow="overflow">
                    <a:lnL w="12240" cap="flat" cmpd="sng" algn="ctr">
                      <a:solidFill>
                        <a:srgbClr val="FFFFFF"/>
                      </a:solidFill>
                      <a:prstDash val="solid"/>
                      <a:round/>
                      <a:headEnd type="none" w="med" len="med"/>
                      <a:tailEnd type="none" w="med" len="med"/>
                    </a:lnL>
                    <a:lnR w="12240" cap="flat" cmpd="sng" algn="ctr">
                      <a:solidFill>
                        <a:srgbClr val="FFFFFF"/>
                      </a:solidFill>
                      <a:prstDash val="solid"/>
                      <a:round/>
                      <a:headEnd type="none" w="med" len="med"/>
                      <a:tailEnd type="none" w="med" len="med"/>
                    </a:lnR>
                    <a:lnT w="12240" cap="flat" cmpd="sng" algn="ctr">
                      <a:solidFill>
                        <a:srgbClr val="FFFFFF"/>
                      </a:solidFill>
                      <a:prstDash val="solid"/>
                      <a:round/>
                      <a:headEnd type="none" w="med" len="med"/>
                      <a:tailEnd type="none" w="med" len="med"/>
                    </a:lnT>
                    <a:lnB w="12240" cap="flat" cmpd="sng" algn="ctr">
                      <a:solidFill>
                        <a:srgbClr val="FFFFFF"/>
                      </a:solidFill>
                      <a:prstDash val="solid"/>
                      <a:round/>
                      <a:headEnd type="none" w="med" len="med"/>
                      <a:tailEnd type="none" w="med" len="med"/>
                    </a:lnB>
                    <a:lnTlToBr>
                      <a:noFill/>
                    </a:lnTlToBr>
                    <a:lnBlToTr>
                      <a:noFill/>
                    </a:lnBlToTr>
                    <a:noFill/>
                  </a:tcPr>
                </a:tc>
              </a:tr>
              <a:tr h="242888">
                <a:tc gridSpan="4">
                  <a:txBody>
                    <a:bodyPr/>
                    <a:lstStyle/>
                    <a:p>
                      <a:pPr marL="66675" marR="0" lvl="0" indent="0" algn="l" defTabSz="914400" rtl="0" eaLnBrk="1" fontAlgn="base" latinLnBrk="0" hangingPunct="1">
                        <a:lnSpc>
                          <a:spcPct val="100000"/>
                        </a:lnSpc>
                        <a:spcBef>
                          <a:spcPts val="25"/>
                        </a:spcBef>
                        <a:spcAft>
                          <a:spcPct val="0"/>
                        </a:spcAft>
                        <a:buClr>
                          <a:schemeClr val="bg2"/>
                        </a:buClr>
                        <a:buSzPct val="75000"/>
                        <a:buFont typeface="Wingdings" pitchFamily="2" charset="2"/>
                        <a:buNone/>
                        <a:tabLst/>
                      </a:pPr>
                      <a:r>
                        <a:rPr kumimoji="0" lang="ru-RU" sz="1600" b="0" i="0" u="none" strike="noStrike" cap="none" normalizeH="0" baseline="0" smtClean="0">
                          <a:ln>
                            <a:noFill/>
                          </a:ln>
                          <a:solidFill>
                            <a:srgbClr val="FFFFFF"/>
                          </a:solidFill>
                          <a:effectLst/>
                          <a:latin typeface="Arial" charset="0"/>
                          <a:ea typeface="DejaVu Sans"/>
                          <a:cs typeface="DejaVu Sans"/>
                        </a:rPr>
                        <a:t>Түпкілікті нәтиже көрсеткіштері                                                          </a:t>
                      </a:r>
                      <a:r>
                        <a:rPr kumimoji="0" lang="ru-RU" sz="1400" b="1" i="0" u="none" strike="noStrike" cap="none" normalizeH="0" baseline="0" smtClean="0">
                          <a:ln>
                            <a:noFill/>
                          </a:ln>
                          <a:solidFill>
                            <a:srgbClr val="FFFFFF"/>
                          </a:solidFill>
                          <a:effectLst/>
                          <a:latin typeface="Arial" charset="0"/>
                          <a:ea typeface="DejaVu Sans"/>
                          <a:cs typeface="DejaVu Sans"/>
                        </a:rPr>
                        <a:t>(%)</a:t>
                      </a:r>
                    </a:p>
                  </a:txBody>
                  <a:tcPr horzOverflow="overflow">
                    <a:lnL w="12240" cap="flat" cmpd="sng" algn="ctr">
                      <a:solidFill>
                        <a:srgbClr val="FFFFFF"/>
                      </a:solidFill>
                      <a:prstDash val="solid"/>
                      <a:round/>
                      <a:headEnd type="none" w="med" len="med"/>
                      <a:tailEnd type="none" w="med" len="med"/>
                    </a:lnL>
                    <a:lnR w="12240" cap="flat" cmpd="sng" algn="ctr">
                      <a:solidFill>
                        <a:srgbClr val="FFFFFF"/>
                      </a:solidFill>
                      <a:prstDash val="solid"/>
                      <a:round/>
                      <a:headEnd type="none" w="med" len="med"/>
                      <a:tailEnd type="none" w="med" len="med"/>
                    </a:lnR>
                    <a:lnT w="12240" cap="flat" cmpd="sng" algn="ctr">
                      <a:solidFill>
                        <a:srgbClr val="FFFFFF"/>
                      </a:solidFill>
                      <a:prstDash val="solid"/>
                      <a:round/>
                      <a:headEnd type="none" w="med" len="med"/>
                      <a:tailEnd type="none" w="med" len="med"/>
                    </a:lnT>
                    <a:lnB w="12240" cap="flat" cmpd="sng" algn="ctr">
                      <a:solidFill>
                        <a:srgbClr val="FFFFFF"/>
                      </a:solidFill>
                      <a:prstDash val="solid"/>
                      <a:round/>
                      <a:headEnd type="none" w="med" len="med"/>
                      <a:tailEnd type="none" w="med" len="med"/>
                    </a:lnB>
                    <a:lnTlToBr>
                      <a:noFill/>
                    </a:lnTlToBr>
                    <a:lnBlToTr>
                      <a:noFill/>
                    </a:lnBlToTr>
                    <a:solidFill>
                      <a:srgbClr val="3399FF"/>
                    </a:solidFill>
                  </a:tcPr>
                </a:tc>
                <a:tc hMerge="1">
                  <a:txBody>
                    <a:bodyPr/>
                    <a:lstStyle/>
                    <a:p>
                      <a:endParaRPr lang="ru-RU"/>
                    </a:p>
                  </a:txBody>
                  <a:tcPr/>
                </a:tc>
                <a:tc hMerge="1">
                  <a:txBody>
                    <a:bodyPr/>
                    <a:lstStyle/>
                    <a:p>
                      <a:endParaRPr lang="ru-RU"/>
                    </a:p>
                  </a:txBody>
                  <a:tcPr/>
                </a:tc>
                <a:tc hMerge="1">
                  <a:txBody>
                    <a:bodyPr/>
                    <a:lstStyle/>
                    <a:p>
                      <a:endParaRPr lang="ru-RU"/>
                    </a:p>
                  </a:txBody>
                  <a:tcPr/>
                </a:tc>
              </a:tr>
              <a:tr h="677863">
                <a:tc>
                  <a:txBody>
                    <a:bodyPr/>
                    <a:lstStyle/>
                    <a:p>
                      <a:pPr marL="66675" marR="0" lvl="0" indent="0" algn="l" defTabSz="914400" rtl="0" eaLnBrk="1" fontAlgn="base" latinLnBrk="0" hangingPunct="1">
                        <a:lnSpc>
                          <a:spcPct val="100000"/>
                        </a:lnSpc>
                        <a:spcBef>
                          <a:spcPts val="25"/>
                        </a:spcBef>
                        <a:spcAft>
                          <a:spcPct val="0"/>
                        </a:spcAft>
                        <a:buClr>
                          <a:schemeClr val="bg2"/>
                        </a:buClr>
                        <a:buSzPct val="75000"/>
                        <a:buFont typeface="Wingdings" pitchFamily="2" charset="2"/>
                        <a:buNone/>
                        <a:tabLst/>
                      </a:pPr>
                      <a:r>
                        <a:rPr kumimoji="0" lang="kk-KZ" sz="1500" b="0" i="1" u="none" strike="noStrike" cap="none" normalizeH="0" baseline="0" smtClean="0">
                          <a:ln>
                            <a:noFill/>
                          </a:ln>
                          <a:solidFill>
                            <a:schemeClr val="tx1"/>
                          </a:solidFill>
                          <a:effectLst/>
                          <a:latin typeface="Arial" charset="0"/>
                          <a:ea typeface="DejaVu Sans"/>
                          <a:cs typeface="DejaVu Sans"/>
                        </a:rPr>
                        <a:t>Төмен тұрған бюджеттен жоғары бюджеттің шығындарын жабуға берілетін ағымдағы нысаналы  трансферттер бойынша қаржылық міндеттемелерді  орындау</a:t>
                      </a:r>
                      <a:r>
                        <a:rPr kumimoji="0" lang="kk-KZ" sz="1500" b="0" i="0" u="none" strike="noStrike" cap="none" normalizeH="0" baseline="0" smtClean="0">
                          <a:ln>
                            <a:noFill/>
                          </a:ln>
                          <a:solidFill>
                            <a:schemeClr val="tx1"/>
                          </a:solidFill>
                          <a:effectLst/>
                          <a:latin typeface="Arial" charset="0"/>
                          <a:ea typeface="DejaVu Sans"/>
                          <a:cs typeface="DejaVu Sans"/>
                        </a:rPr>
                        <a:t> </a:t>
                      </a:r>
                      <a:endParaRPr kumimoji="0" lang="ru-RU" sz="1500" b="0" i="0" u="none" strike="noStrike" cap="none" normalizeH="0" baseline="0" smtClean="0">
                        <a:ln>
                          <a:noFill/>
                        </a:ln>
                        <a:solidFill>
                          <a:schemeClr val="tx1"/>
                        </a:solidFill>
                        <a:effectLst/>
                        <a:latin typeface="Arial" charset="0"/>
                        <a:ea typeface="DejaVu Sans"/>
                        <a:cs typeface="DejaVu Sans"/>
                      </a:endParaRPr>
                    </a:p>
                  </a:txBody>
                  <a:tcPr horzOverflow="overflow">
                    <a:lnL w="12240" cap="flat" cmpd="sng" algn="ctr">
                      <a:solidFill>
                        <a:srgbClr val="FFFFFF"/>
                      </a:solidFill>
                      <a:prstDash val="solid"/>
                      <a:round/>
                      <a:headEnd type="none" w="med" len="med"/>
                      <a:tailEnd type="none" w="med" len="med"/>
                    </a:lnL>
                    <a:lnR w="12240" cap="flat" cmpd="sng" algn="ctr">
                      <a:solidFill>
                        <a:srgbClr val="FFFFFF"/>
                      </a:solidFill>
                      <a:prstDash val="solid"/>
                      <a:round/>
                      <a:headEnd type="none" w="med" len="med"/>
                      <a:tailEnd type="none" w="med" len="med"/>
                    </a:lnR>
                    <a:lnT w="12240" cap="flat" cmpd="sng" algn="ctr">
                      <a:solidFill>
                        <a:srgbClr val="FFFFFF"/>
                      </a:solidFill>
                      <a:prstDash val="solid"/>
                      <a:round/>
                      <a:headEnd type="none" w="med" len="med"/>
                      <a:tailEnd type="none" w="med" len="med"/>
                    </a:lnT>
                    <a:lnB w="1224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
                          <a:schemeClr val="bg2"/>
                        </a:buClr>
                        <a:buSzPct val="75000"/>
                        <a:buFont typeface="Wingdings" pitchFamily="2" charset="2"/>
                        <a:buNone/>
                        <a:tabLst/>
                      </a:pPr>
                      <a:endParaRPr kumimoji="0" lang="ru-RU" sz="1600" b="0" i="1" u="none" strike="noStrike" cap="none" normalizeH="0" baseline="0" smtClean="0">
                        <a:ln>
                          <a:noFill/>
                        </a:ln>
                        <a:solidFill>
                          <a:schemeClr val="tx1"/>
                        </a:solidFill>
                        <a:effectLst/>
                        <a:latin typeface="Arial" charset="0"/>
                        <a:ea typeface="DejaVu Sans"/>
                        <a:cs typeface="DejaVu Sans"/>
                      </a:endParaRPr>
                    </a:p>
                    <a:p>
                      <a:pPr marL="0" marR="0" lvl="0" indent="0" algn="r"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ru-RU" sz="1600" b="0" i="1" u="none" strike="noStrike" cap="none" normalizeH="0" baseline="0" smtClean="0">
                          <a:ln>
                            <a:noFill/>
                          </a:ln>
                          <a:solidFill>
                            <a:schemeClr val="tx1"/>
                          </a:solidFill>
                          <a:effectLst/>
                          <a:latin typeface="Arial" charset="0"/>
                          <a:ea typeface="DejaVu Sans"/>
                          <a:cs typeface="DejaVu Sans"/>
                        </a:rPr>
                        <a:t>100</a:t>
                      </a:r>
                    </a:p>
                  </a:txBody>
                  <a:tcPr horzOverflow="overflow">
                    <a:lnL w="12240" cap="flat" cmpd="sng" algn="ctr">
                      <a:solidFill>
                        <a:srgbClr val="FFFFFF"/>
                      </a:solidFill>
                      <a:prstDash val="solid"/>
                      <a:round/>
                      <a:headEnd type="none" w="med" len="med"/>
                      <a:tailEnd type="none" w="med" len="med"/>
                    </a:lnL>
                    <a:lnR w="12240" cap="flat" cmpd="sng" algn="ctr">
                      <a:solidFill>
                        <a:srgbClr val="FFFFFF"/>
                      </a:solidFill>
                      <a:prstDash val="solid"/>
                      <a:round/>
                      <a:headEnd type="none" w="med" len="med"/>
                      <a:tailEnd type="none" w="med" len="med"/>
                    </a:lnR>
                    <a:lnT w="12240" cap="flat" cmpd="sng" algn="ctr">
                      <a:solidFill>
                        <a:srgbClr val="FFFFFF"/>
                      </a:solidFill>
                      <a:prstDash val="solid"/>
                      <a:round/>
                      <a:headEnd type="none" w="med" len="med"/>
                      <a:tailEnd type="none" w="med" len="med"/>
                    </a:lnT>
                    <a:lnB w="1224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
                          <a:schemeClr val="bg2"/>
                        </a:buClr>
                        <a:buSzPct val="75000"/>
                        <a:buFont typeface="Wingdings" pitchFamily="2" charset="2"/>
                        <a:buNone/>
                        <a:tabLst/>
                      </a:pPr>
                      <a:endParaRPr kumimoji="0" lang="ru-RU" sz="1600" b="0" i="1" u="none" strike="noStrike" cap="none" normalizeH="0" baseline="0" smtClean="0">
                        <a:ln>
                          <a:noFill/>
                        </a:ln>
                        <a:solidFill>
                          <a:srgbClr val="000000"/>
                        </a:solidFill>
                        <a:effectLst/>
                        <a:latin typeface="Arial" charset="0"/>
                        <a:ea typeface="DejaVu Sans"/>
                        <a:cs typeface="DejaVu Sans"/>
                      </a:endParaRPr>
                    </a:p>
                    <a:p>
                      <a:pPr marL="0" marR="0" lvl="0" indent="0" algn="r"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ru-RU" sz="1600" b="0" i="1" u="none" strike="noStrike" cap="none" normalizeH="0" baseline="0" smtClean="0">
                          <a:ln>
                            <a:noFill/>
                          </a:ln>
                          <a:solidFill>
                            <a:srgbClr val="000000"/>
                          </a:solidFill>
                          <a:effectLst/>
                          <a:latin typeface="Arial" charset="0"/>
                          <a:ea typeface="DejaVu Sans"/>
                          <a:cs typeface="DejaVu Sans"/>
                        </a:rPr>
                        <a:t>100</a:t>
                      </a:r>
                    </a:p>
                  </a:txBody>
                  <a:tcPr horzOverflow="overflow">
                    <a:lnL w="12240" cap="flat" cmpd="sng" algn="ctr">
                      <a:solidFill>
                        <a:srgbClr val="FFFFFF"/>
                      </a:solidFill>
                      <a:prstDash val="solid"/>
                      <a:round/>
                      <a:headEnd type="none" w="med" len="med"/>
                      <a:tailEnd type="none" w="med" len="med"/>
                    </a:lnL>
                    <a:lnR w="12240" cap="flat" cmpd="sng" algn="ctr">
                      <a:solidFill>
                        <a:srgbClr val="FFFFFF"/>
                      </a:solidFill>
                      <a:prstDash val="solid"/>
                      <a:round/>
                      <a:headEnd type="none" w="med" len="med"/>
                      <a:tailEnd type="none" w="med" len="med"/>
                    </a:lnR>
                    <a:lnT w="12240" cap="flat" cmpd="sng" algn="ctr">
                      <a:solidFill>
                        <a:srgbClr val="FFFFFF"/>
                      </a:solidFill>
                      <a:prstDash val="solid"/>
                      <a:round/>
                      <a:headEnd type="none" w="med" len="med"/>
                      <a:tailEnd type="none" w="med" len="med"/>
                    </a:lnT>
                    <a:lnB w="1224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
                          <a:schemeClr val="bg2"/>
                        </a:buClr>
                        <a:buSzPct val="75000"/>
                        <a:buFont typeface="Wingdings" pitchFamily="2" charset="2"/>
                        <a:buNone/>
                        <a:tabLst/>
                      </a:pPr>
                      <a:endParaRPr kumimoji="0" lang="ru-RU" sz="1600" b="0" i="1" u="none" strike="noStrike" cap="none" normalizeH="0" baseline="0" smtClean="0">
                        <a:ln>
                          <a:noFill/>
                        </a:ln>
                        <a:solidFill>
                          <a:schemeClr val="tx1"/>
                        </a:solidFill>
                        <a:effectLst/>
                        <a:latin typeface="Arial" charset="0"/>
                        <a:ea typeface="DejaVu Sans"/>
                        <a:cs typeface="DejaVu Sans"/>
                      </a:endParaRPr>
                    </a:p>
                    <a:p>
                      <a:pPr marL="0" marR="0" lvl="0" indent="0" algn="r"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ru-RU" sz="1600" b="0" i="1" u="none" strike="noStrike" cap="none" normalizeH="0" baseline="0" smtClean="0">
                          <a:ln>
                            <a:noFill/>
                          </a:ln>
                          <a:solidFill>
                            <a:schemeClr val="tx1"/>
                          </a:solidFill>
                          <a:effectLst/>
                          <a:latin typeface="Arial" charset="0"/>
                          <a:ea typeface="DejaVu Sans"/>
                          <a:cs typeface="DejaVu Sans"/>
                        </a:rPr>
                        <a:t>0</a:t>
                      </a:r>
                    </a:p>
                  </a:txBody>
                  <a:tcPr horzOverflow="overflow">
                    <a:lnL w="12240" cap="flat" cmpd="sng" algn="ctr">
                      <a:solidFill>
                        <a:srgbClr val="FFFFFF"/>
                      </a:solidFill>
                      <a:prstDash val="solid"/>
                      <a:round/>
                      <a:headEnd type="none" w="med" len="med"/>
                      <a:tailEnd type="none" w="med" len="med"/>
                    </a:lnL>
                    <a:lnR w="12240" cap="flat" cmpd="sng" algn="ctr">
                      <a:solidFill>
                        <a:srgbClr val="FFFFFF"/>
                      </a:solidFill>
                      <a:prstDash val="solid"/>
                      <a:round/>
                      <a:headEnd type="none" w="med" len="med"/>
                      <a:tailEnd type="none" w="med" len="med"/>
                    </a:lnR>
                    <a:lnT w="12240" cap="flat" cmpd="sng" algn="ctr">
                      <a:solidFill>
                        <a:srgbClr val="FFFFFF"/>
                      </a:solidFill>
                      <a:prstDash val="solid"/>
                      <a:round/>
                      <a:headEnd type="none" w="med" len="med"/>
                      <a:tailEnd type="none" w="med" len="med"/>
                    </a:lnT>
                    <a:lnB w="12240" cap="flat" cmpd="sng" algn="ctr">
                      <a:solidFill>
                        <a:srgbClr val="FFFFFF"/>
                      </a:solidFill>
                      <a:prstDash val="solid"/>
                      <a:round/>
                      <a:headEnd type="none" w="med" len="med"/>
                      <a:tailEnd type="none" w="med" len="med"/>
                    </a:lnB>
                    <a:lnTlToBr>
                      <a:noFill/>
                    </a:lnTlToBr>
                    <a:lnBlToTr>
                      <a:noFill/>
                    </a:lnBlToTr>
                    <a:noFill/>
                  </a:tcPr>
                </a:tc>
              </a:tr>
            </a:tbl>
          </a:graphicData>
        </a:graphic>
      </p:graphicFrame>
      <p:sp>
        <p:nvSpPr>
          <p:cNvPr id="42032" name="Rectangle 687"/>
          <p:cNvSpPr>
            <a:spLocks noChangeArrowheads="1"/>
          </p:cNvSpPr>
          <p:nvPr/>
        </p:nvSpPr>
        <p:spPr bwMode="auto">
          <a:xfrm>
            <a:off x="0" y="0"/>
            <a:ext cx="9144000" cy="908050"/>
          </a:xfrm>
          <a:prstGeom prst="rect">
            <a:avLst/>
          </a:prstGeom>
          <a:solidFill>
            <a:srgbClr val="0066FF"/>
          </a:solidFill>
          <a:ln w="9525" algn="ctr">
            <a:solidFill>
              <a:srgbClr val="3399FF"/>
            </a:solidFill>
            <a:miter lim="800000"/>
            <a:headEnd/>
            <a:tailEnd/>
          </a:ln>
        </p:spPr>
        <p:txBody>
          <a:bodyPr anchor="ctr"/>
          <a:lstStyle/>
          <a:p>
            <a:pPr algn="ctr"/>
            <a:endParaRPr lang="ru-RU" sz="1600">
              <a:solidFill>
                <a:srgbClr val="FFFFFF"/>
              </a:solidFill>
              <a:latin typeface="Arial" charset="0"/>
              <a:cs typeface="DejaVu Sans"/>
            </a:endParaRPr>
          </a:p>
          <a:p>
            <a:pPr algn="ctr"/>
            <a:r>
              <a:rPr lang="ru-RU" sz="1600">
                <a:solidFill>
                  <a:srgbClr val="FFFFFF"/>
                </a:solidFill>
                <a:latin typeface="Arial" charset="0"/>
                <a:cs typeface="DejaVu Sans"/>
              </a:rPr>
              <a:t>БЮДЖЕТТІК БАҒДАРЛАМА</a:t>
            </a:r>
            <a:r>
              <a:rPr lang="ru-RU" sz="2000">
                <a:solidFill>
                  <a:srgbClr val="FFFFFF"/>
                </a:solidFill>
                <a:latin typeface="Arial" charset="0"/>
                <a:cs typeface="DejaVu Sans"/>
              </a:rPr>
              <a:t/>
            </a:r>
            <a:br>
              <a:rPr lang="ru-RU" sz="2000">
                <a:solidFill>
                  <a:srgbClr val="FFFFFF"/>
                </a:solidFill>
                <a:latin typeface="Arial" charset="0"/>
                <a:cs typeface="DejaVu Sans"/>
              </a:rPr>
            </a:br>
            <a:r>
              <a:rPr lang="ru-RU" sz="1600" u="sng">
                <a:solidFill>
                  <a:srgbClr val="FFFFFF"/>
                </a:solidFill>
                <a:latin typeface="Arial" charset="0"/>
                <a:cs typeface="DejaVu Sans"/>
              </a:rPr>
              <a:t>257 024 </a:t>
            </a:r>
            <a:r>
              <a:rPr lang="kk-KZ" sz="1600" u="sng">
                <a:solidFill>
                  <a:srgbClr val="FFFFFF"/>
                </a:solidFill>
                <a:cs typeface="DejaVu Sans"/>
              </a:rPr>
              <a:t>«Заңнаманы өзгертуге байланысты жоғары тұрған бюджеттің шығындарын өтеуге  төменгі тұрған бюджеттен ағымдағы нысаналы трансферттер»</a:t>
            </a:r>
            <a:br>
              <a:rPr lang="kk-KZ" sz="1600" u="sng">
                <a:solidFill>
                  <a:srgbClr val="FFFFFF"/>
                </a:solidFill>
                <a:cs typeface="DejaVu Sans"/>
              </a:rPr>
            </a:br>
            <a:endParaRPr lang="ru-RU" sz="1800" u="sng">
              <a:solidFill>
                <a:srgbClr val="FFFFFF"/>
              </a:solidFill>
              <a:cs typeface="DejaVu Sans"/>
            </a:endParaRPr>
          </a:p>
        </p:txBody>
      </p:sp>
      <p:sp>
        <p:nvSpPr>
          <p:cNvPr id="42033" name="Rectangle 53"/>
          <p:cNvSpPr>
            <a:spLocks noChangeArrowheads="1"/>
          </p:cNvSpPr>
          <p:nvPr/>
        </p:nvSpPr>
        <p:spPr bwMode="auto">
          <a:xfrm>
            <a:off x="0" y="5157788"/>
            <a:ext cx="9144000" cy="1277937"/>
          </a:xfrm>
          <a:prstGeom prst="rect">
            <a:avLst/>
          </a:prstGeom>
          <a:noFill/>
          <a:ln w="9525">
            <a:noFill/>
            <a:miter lim="800000"/>
            <a:headEnd/>
            <a:tailEnd/>
          </a:ln>
        </p:spPr>
        <p:txBody>
          <a:bodyPr>
            <a:spAutoFit/>
          </a:bodyPr>
          <a:lstStyle/>
          <a:p>
            <a:pPr marL="90488">
              <a:spcBef>
                <a:spcPts val="338"/>
              </a:spcBef>
              <a:buClr>
                <a:schemeClr val="bg2"/>
              </a:buClr>
              <a:buSzPct val="75000"/>
              <a:buFont typeface="Wingdings" pitchFamily="2" charset="2"/>
              <a:buNone/>
            </a:pPr>
            <a:r>
              <a:rPr lang="ru-RU" sz="1500" i="1">
                <a:cs typeface="DejaVu Sans"/>
              </a:rPr>
              <a:t>Осы бюджеттік бағдарлама бойынша жалпы сипаттағы трансферттердің үш жылдық көлемінің қолданылу кезеңінде заңнаманың өзгеруіне байланысты республикалық бюджеттің шығындарын өтеуге қаражат аудару жүргізіледі.</a:t>
            </a:r>
          </a:p>
          <a:p>
            <a:pPr marL="90488">
              <a:spcBef>
                <a:spcPts val="338"/>
              </a:spcBef>
              <a:buClr>
                <a:schemeClr val="bg2"/>
              </a:buClr>
              <a:buSzPct val="75000"/>
              <a:buFont typeface="Wingdings" pitchFamily="2" charset="2"/>
              <a:buNone/>
            </a:pPr>
            <a:r>
              <a:rPr lang="ru-RU" sz="1500" b="0" i="1">
                <a:cs typeface="DejaVu Sans"/>
              </a:rPr>
              <a:t>2020 жылы республикамызда төтенше жағдай режимін енгізуге байланысты республикалық бюджет шығындарының өтемақысы 9 596 561,0 мың теңгені құрады.</a:t>
            </a:r>
          </a:p>
        </p:txBody>
      </p:sp>
    </p:spTree>
  </p:cSld>
  <p:clrMapOvr>
    <a:masterClrMapping/>
  </p:clrMapOvr>
  <p:transition spd="slow"/>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CustomShape 2"/>
          <p:cNvSpPr/>
          <p:nvPr/>
        </p:nvSpPr>
        <p:spPr>
          <a:xfrm>
            <a:off x="6267450" y="6184900"/>
            <a:ext cx="2876550" cy="714375"/>
          </a:xfrm>
          <a:custGeom>
            <a:avLst/>
            <a:gdLst/>
            <a:ahLst/>
            <a:cxnLst/>
            <a:rect l="l" t="t" r="r" b="b"/>
            <a:pathLst>
              <a:path w="2876550" h="714375">
                <a:moveTo>
                  <a:pt x="2876410" y="0"/>
                </a:moveTo>
                <a:lnTo>
                  <a:pt x="2870034" y="0"/>
                </a:lnTo>
                <a:lnTo>
                  <a:pt x="2748851" y="20091"/>
                </a:lnTo>
                <a:lnTo>
                  <a:pt x="2625547" y="42405"/>
                </a:lnTo>
                <a:lnTo>
                  <a:pt x="2370442" y="91516"/>
                </a:lnTo>
                <a:lnTo>
                  <a:pt x="2102561" y="149555"/>
                </a:lnTo>
                <a:lnTo>
                  <a:pt x="1821941" y="216509"/>
                </a:lnTo>
                <a:lnTo>
                  <a:pt x="1564703" y="281241"/>
                </a:lnTo>
                <a:lnTo>
                  <a:pt x="841882" y="444182"/>
                </a:lnTo>
                <a:lnTo>
                  <a:pt x="620775" y="488823"/>
                </a:lnTo>
                <a:lnTo>
                  <a:pt x="199847" y="566953"/>
                </a:lnTo>
                <a:lnTo>
                  <a:pt x="0" y="600430"/>
                </a:lnTo>
                <a:lnTo>
                  <a:pt x="270001" y="638378"/>
                </a:lnTo>
                <a:lnTo>
                  <a:pt x="397560" y="653999"/>
                </a:lnTo>
                <a:lnTo>
                  <a:pt x="644169" y="680783"/>
                </a:lnTo>
                <a:lnTo>
                  <a:pt x="873772" y="698639"/>
                </a:lnTo>
                <a:lnTo>
                  <a:pt x="984313" y="705345"/>
                </a:lnTo>
                <a:lnTo>
                  <a:pt x="1092746" y="709803"/>
                </a:lnTo>
                <a:lnTo>
                  <a:pt x="1296835" y="714273"/>
                </a:lnTo>
                <a:lnTo>
                  <a:pt x="1394625" y="714273"/>
                </a:lnTo>
                <a:lnTo>
                  <a:pt x="1583829" y="709803"/>
                </a:lnTo>
                <a:lnTo>
                  <a:pt x="1673123" y="705345"/>
                </a:lnTo>
                <a:lnTo>
                  <a:pt x="1843201" y="691946"/>
                </a:lnTo>
                <a:lnTo>
                  <a:pt x="1926107" y="683018"/>
                </a:lnTo>
                <a:lnTo>
                  <a:pt x="2083434" y="660692"/>
                </a:lnTo>
                <a:lnTo>
                  <a:pt x="2232253" y="633907"/>
                </a:lnTo>
                <a:lnTo>
                  <a:pt x="2372563" y="602665"/>
                </a:lnTo>
                <a:lnTo>
                  <a:pt x="2506497" y="566953"/>
                </a:lnTo>
                <a:lnTo>
                  <a:pt x="2634056" y="526770"/>
                </a:lnTo>
                <a:lnTo>
                  <a:pt x="2755239" y="482130"/>
                </a:lnTo>
                <a:lnTo>
                  <a:pt x="2872155" y="435254"/>
                </a:lnTo>
                <a:lnTo>
                  <a:pt x="2876410" y="433019"/>
                </a:lnTo>
                <a:lnTo>
                  <a:pt x="2876410" y="0"/>
                </a:lnTo>
                <a:close/>
              </a:path>
            </a:pathLst>
          </a:custGeom>
          <a:solidFill>
            <a:srgbClr val="C6E7FC">
              <a:alpha val="30000"/>
            </a:srgbClr>
          </a:solidFill>
          <a:ln>
            <a:noFill/>
          </a:ln>
        </p:spPr>
        <p:style>
          <a:lnRef idx="0">
            <a:scrgbClr r="0" g="0" b="0"/>
          </a:lnRef>
          <a:fillRef idx="0">
            <a:scrgbClr r="0" g="0" b="0"/>
          </a:fillRef>
          <a:effectRef idx="0">
            <a:scrgbClr r="0" g="0" b="0"/>
          </a:effectRef>
          <a:fontRef idx="minor"/>
        </p:style>
      </p:sp>
      <p:graphicFrame>
        <p:nvGraphicFramePr>
          <p:cNvPr id="43107" name="Group 99"/>
          <p:cNvGraphicFramePr>
            <a:graphicFrameLocks noGrp="1"/>
          </p:cNvGraphicFramePr>
          <p:nvPr/>
        </p:nvGraphicFramePr>
        <p:xfrm>
          <a:off x="0" y="1628775"/>
          <a:ext cx="9144000" cy="4624388"/>
        </p:xfrm>
        <a:graphic>
          <a:graphicData uri="http://schemas.openxmlformats.org/drawingml/2006/table">
            <a:tbl>
              <a:tblPr/>
              <a:tblGrid>
                <a:gridCol w="438150"/>
                <a:gridCol w="608013"/>
                <a:gridCol w="449262"/>
                <a:gridCol w="6073775"/>
                <a:gridCol w="1574800"/>
              </a:tblGrid>
              <a:tr h="331788">
                <a:tc>
                  <a:txBody>
                    <a:bodyPr/>
                    <a:lstStyle/>
                    <a:p>
                      <a:pPr marL="0" marR="0" lvl="0" indent="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ru-RU" sz="1200" b="1" i="0" u="none" strike="noStrike" cap="none" normalizeH="0" baseline="0" smtClean="0">
                          <a:ln>
                            <a:noFill/>
                          </a:ln>
                          <a:solidFill>
                            <a:schemeClr val="tx1"/>
                          </a:solidFill>
                          <a:effectLst/>
                          <a:latin typeface="Times New Roman" pitchFamily="18" charset="0"/>
                          <a:ea typeface="DejaVu Sans"/>
                          <a:cs typeface="DejaVu Sans"/>
                        </a:rPr>
                        <a:t>ББӘ</a:t>
                      </a:r>
                    </a:p>
                  </a:txBody>
                  <a:tcPr marL="5455" marR="5455" marT="5910" marB="0" anchor="ctr" horzOverflow="overflow">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3399FF"/>
                    </a:solidFill>
                  </a:tcPr>
                </a:tc>
                <a:tc>
                  <a:txBody>
                    <a:bodyPr/>
                    <a:lstStyle/>
                    <a:p>
                      <a:pPr marL="0" marR="0" lvl="0" indent="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ru-RU" sz="1200" b="1" i="0" u="none" strike="noStrike" cap="none" normalizeH="0" baseline="0" smtClean="0">
                          <a:ln>
                            <a:noFill/>
                          </a:ln>
                          <a:solidFill>
                            <a:schemeClr val="tx1"/>
                          </a:solidFill>
                          <a:effectLst/>
                          <a:latin typeface="Times New Roman" pitchFamily="18" charset="0"/>
                          <a:ea typeface="DejaVu Sans"/>
                          <a:cs typeface="DejaVu Sans"/>
                        </a:rPr>
                        <a:t>ББ</a:t>
                      </a:r>
                    </a:p>
                  </a:txBody>
                  <a:tcPr marL="5455" marR="5455" marT="591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3399FF"/>
                    </a:solidFill>
                  </a:tcPr>
                </a:tc>
                <a:tc>
                  <a:txBody>
                    <a:bodyPr/>
                    <a:lstStyle/>
                    <a:p>
                      <a:pPr marL="0" marR="0" lvl="0" indent="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ru-RU" sz="1200" b="1" i="0" u="none" strike="noStrike" cap="none" normalizeH="0" baseline="0" smtClean="0">
                          <a:ln>
                            <a:noFill/>
                          </a:ln>
                          <a:solidFill>
                            <a:schemeClr val="tx1"/>
                          </a:solidFill>
                          <a:effectLst/>
                          <a:latin typeface="Times New Roman" pitchFamily="18" charset="0"/>
                          <a:ea typeface="DejaVu Sans"/>
                          <a:cs typeface="DejaVu Sans"/>
                        </a:rPr>
                        <a:t>БКБ</a:t>
                      </a:r>
                    </a:p>
                  </a:txBody>
                  <a:tcPr marL="5455" marR="5455" marT="5910" marB="0" anchor="ctr" horzOverflow="overflow">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3399FF"/>
                    </a:solidFill>
                  </a:tcPr>
                </a:tc>
                <a:tc>
                  <a:txBody>
                    <a:bodyPr/>
                    <a:lstStyle/>
                    <a:p>
                      <a:pPr marL="0" marR="0" lvl="0" indent="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ru-RU" sz="1400" b="1" i="0" u="none" strike="noStrike" cap="none" normalizeH="0" baseline="0" smtClean="0">
                          <a:ln>
                            <a:noFill/>
                          </a:ln>
                          <a:solidFill>
                            <a:schemeClr val="tx1"/>
                          </a:solidFill>
                          <a:effectLst/>
                          <a:latin typeface="Times New Roman" pitchFamily="18" charset="0"/>
                          <a:ea typeface="DejaVu Sans"/>
                          <a:cs typeface="DejaVu Sans"/>
                        </a:rPr>
                        <a:t>Атаулары</a:t>
                      </a:r>
                    </a:p>
                  </a:txBody>
                  <a:tcPr marL="5455" marR="5455" marT="591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3399FF"/>
                    </a:solidFill>
                  </a:tcPr>
                </a:tc>
                <a:tc>
                  <a:txBody>
                    <a:bodyPr/>
                    <a:lstStyle/>
                    <a:p>
                      <a:pPr marL="0" marR="0" lvl="0" indent="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ru-RU" sz="1400" b="1" i="0" u="none" strike="noStrike" cap="none" normalizeH="0" baseline="0" smtClean="0">
                          <a:ln>
                            <a:noFill/>
                          </a:ln>
                          <a:solidFill>
                            <a:schemeClr val="tx1"/>
                          </a:solidFill>
                          <a:effectLst/>
                          <a:latin typeface="Times New Roman" pitchFamily="18" charset="0"/>
                          <a:ea typeface="DejaVu Sans"/>
                          <a:cs typeface="DejaVu Sans"/>
                        </a:rPr>
                        <a:t>2020 ж.</a:t>
                      </a:r>
                    </a:p>
                  </a:txBody>
                  <a:tcPr marL="5455" marR="5455" marT="591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3399FF"/>
                    </a:solidFill>
                  </a:tcPr>
                </a:tc>
              </a:tr>
              <a:tr h="192088">
                <a:tc>
                  <a:txBody>
                    <a:bodyPr/>
                    <a:lstStyle/>
                    <a:p>
                      <a:pPr marL="0" marR="0" lvl="0" indent="0" algn="l"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ru-RU" sz="1200" b="1" i="0" u="none" strike="noStrike" cap="none" normalizeH="0" baseline="0" smtClean="0">
                          <a:ln>
                            <a:noFill/>
                          </a:ln>
                          <a:solidFill>
                            <a:schemeClr val="tx1"/>
                          </a:solidFill>
                          <a:effectLst/>
                          <a:latin typeface="Times New Roman" pitchFamily="18" charset="0"/>
                          <a:ea typeface="DejaVu Sans"/>
                          <a:cs typeface="DejaVu Sans"/>
                        </a:rPr>
                        <a:t> 1</a:t>
                      </a:r>
                    </a:p>
                  </a:txBody>
                  <a:tcPr marL="5455" marR="5455" marT="5910" marB="0" anchor="ctr" horzOverflow="overflow">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ru-RU" sz="1200" b="1" i="0" u="none" strike="noStrike" cap="none" normalizeH="0" baseline="0" smtClean="0">
                          <a:ln>
                            <a:noFill/>
                          </a:ln>
                          <a:solidFill>
                            <a:schemeClr val="tx1"/>
                          </a:solidFill>
                          <a:effectLst/>
                          <a:latin typeface="Times New Roman" pitchFamily="18" charset="0"/>
                          <a:ea typeface="DejaVu Sans"/>
                          <a:cs typeface="DejaVu Sans"/>
                        </a:rPr>
                        <a:t>2</a:t>
                      </a:r>
                    </a:p>
                  </a:txBody>
                  <a:tcPr marL="5455" marR="5455" marT="591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ru-RU" sz="1200" b="1" i="0" u="none" strike="noStrike" cap="none" normalizeH="0" baseline="0" smtClean="0">
                          <a:ln>
                            <a:noFill/>
                          </a:ln>
                          <a:solidFill>
                            <a:schemeClr val="tx1"/>
                          </a:solidFill>
                          <a:effectLst/>
                          <a:latin typeface="Times New Roman" pitchFamily="18" charset="0"/>
                          <a:ea typeface="DejaVu Sans"/>
                          <a:cs typeface="DejaVu Sans"/>
                        </a:rPr>
                        <a:t>3 </a:t>
                      </a:r>
                    </a:p>
                  </a:txBody>
                  <a:tcPr marL="5455" marR="5455" marT="5910" marB="0" anchor="ctr" horzOverflow="overflow">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ru-RU" sz="1200" b="1" i="0" u="none" strike="noStrike" cap="none" normalizeH="0" baseline="0" smtClean="0">
                          <a:ln>
                            <a:noFill/>
                          </a:ln>
                          <a:solidFill>
                            <a:schemeClr val="tx1"/>
                          </a:solidFill>
                          <a:effectLst/>
                          <a:latin typeface="Times New Roman" pitchFamily="18" charset="0"/>
                          <a:ea typeface="DejaVu Sans"/>
                          <a:cs typeface="DejaVu Sans"/>
                        </a:rPr>
                        <a:t>4</a:t>
                      </a:r>
                    </a:p>
                  </a:txBody>
                  <a:tcPr marL="5455" marR="5455" marT="591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ru-RU" sz="1000" b="1" i="0" u="none" strike="noStrike" cap="none" normalizeH="0" baseline="0" smtClean="0">
                          <a:ln>
                            <a:noFill/>
                          </a:ln>
                          <a:solidFill>
                            <a:schemeClr val="tx1"/>
                          </a:solidFill>
                          <a:effectLst/>
                          <a:latin typeface="Times New Roman" pitchFamily="18" charset="0"/>
                          <a:ea typeface="DejaVu Sans"/>
                          <a:cs typeface="DejaVu Sans"/>
                        </a:rPr>
                        <a:t>5</a:t>
                      </a:r>
                    </a:p>
                  </a:txBody>
                  <a:tcPr marL="5455" marR="5455" marT="591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271463">
                <a:tc>
                  <a:txBody>
                    <a:bodyPr/>
                    <a:lstStyle/>
                    <a:p>
                      <a:pPr marL="0" marR="0" lvl="0" indent="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ru-RU" sz="1400" b="1" i="0" u="none" strike="noStrike" cap="none" normalizeH="0" baseline="0" smtClean="0">
                          <a:ln>
                            <a:noFill/>
                          </a:ln>
                          <a:solidFill>
                            <a:srgbClr val="FFFFFF"/>
                          </a:solidFill>
                          <a:effectLst/>
                          <a:latin typeface="Times New Roman" pitchFamily="18" charset="0"/>
                          <a:ea typeface="DejaVu Sans"/>
                          <a:cs typeface="DejaVu Sans"/>
                        </a:rPr>
                        <a:t>257</a:t>
                      </a:r>
                    </a:p>
                  </a:txBody>
                  <a:tcPr marL="5455" marR="5455" marT="591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0099FF"/>
                    </a:solidFill>
                  </a:tcPr>
                </a:tc>
                <a:tc>
                  <a:txBody>
                    <a:bodyPr/>
                    <a:lstStyle/>
                    <a:p>
                      <a:pPr marL="0" marR="0" lvl="0" indent="0" algn="l" defTabSz="914400" rtl="0" eaLnBrk="1" fontAlgn="ctr" latinLnBrk="0" hangingPunct="1">
                        <a:lnSpc>
                          <a:spcPct val="100000"/>
                        </a:lnSpc>
                        <a:spcBef>
                          <a:spcPct val="0"/>
                        </a:spcBef>
                        <a:spcAft>
                          <a:spcPct val="0"/>
                        </a:spcAft>
                        <a:buClr>
                          <a:schemeClr val="bg2"/>
                        </a:buClr>
                        <a:buSzPct val="75000"/>
                        <a:buFont typeface="Wingdings" pitchFamily="2" charset="2"/>
                        <a:buNone/>
                        <a:tabLst/>
                      </a:pPr>
                      <a:endParaRPr kumimoji="0" lang="ru-RU" sz="1200" b="1" i="0" u="none" strike="noStrike" cap="none" normalizeH="0" baseline="0" smtClean="0">
                        <a:ln>
                          <a:noFill/>
                        </a:ln>
                        <a:solidFill>
                          <a:schemeClr val="tx1"/>
                        </a:solidFill>
                        <a:effectLst/>
                        <a:latin typeface="Times New Roman" pitchFamily="18" charset="0"/>
                        <a:ea typeface="DejaVu Sans"/>
                        <a:cs typeface="DejaVu Sans"/>
                      </a:endParaRPr>
                    </a:p>
                  </a:txBody>
                  <a:tcPr marL="5455" marR="5455" marT="591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0099FF"/>
                    </a:solidFill>
                  </a:tcPr>
                </a:tc>
                <a:tc>
                  <a:txBody>
                    <a:bodyPr/>
                    <a:lstStyle/>
                    <a:p>
                      <a:pPr marL="0" marR="0" lvl="0" indent="0" algn="l" defTabSz="914400" rtl="0" eaLnBrk="1" fontAlgn="ctr" latinLnBrk="0" hangingPunct="1">
                        <a:lnSpc>
                          <a:spcPct val="100000"/>
                        </a:lnSpc>
                        <a:spcBef>
                          <a:spcPct val="0"/>
                        </a:spcBef>
                        <a:spcAft>
                          <a:spcPct val="0"/>
                        </a:spcAft>
                        <a:buClr>
                          <a:schemeClr val="bg2"/>
                        </a:buClr>
                        <a:buSzPct val="75000"/>
                        <a:buFont typeface="Wingdings" pitchFamily="2" charset="2"/>
                        <a:buNone/>
                        <a:tabLst/>
                      </a:pPr>
                      <a:endParaRPr kumimoji="0" lang="ru-RU" sz="1200" b="1" i="0" u="none" strike="noStrike" cap="none" normalizeH="0" baseline="0" smtClean="0">
                        <a:ln>
                          <a:noFill/>
                        </a:ln>
                        <a:solidFill>
                          <a:schemeClr val="tx1"/>
                        </a:solidFill>
                        <a:effectLst/>
                        <a:latin typeface="Times New Roman" pitchFamily="18" charset="0"/>
                        <a:ea typeface="DejaVu Sans"/>
                        <a:cs typeface="DejaVu Sans"/>
                      </a:endParaRPr>
                    </a:p>
                  </a:txBody>
                  <a:tcPr marL="5455" marR="5455" marT="591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0099FF"/>
                    </a:solidFill>
                  </a:tcPr>
                </a:tc>
                <a:tc>
                  <a:txBody>
                    <a:body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0" lang="kk-KZ" sz="1400" b="1" i="0" u="none" strike="noStrike" cap="none" normalizeH="0" baseline="0" smtClean="0">
                          <a:ln>
                            <a:noFill/>
                          </a:ln>
                          <a:solidFill>
                            <a:srgbClr val="FFFFFF"/>
                          </a:solidFill>
                          <a:effectLst/>
                          <a:latin typeface="Arial" charset="0"/>
                          <a:ea typeface="DejaVu Sans"/>
                          <a:cs typeface="DejaVu Sans"/>
                        </a:rPr>
                        <a:t>Облыстың қаржы басқармасы</a:t>
                      </a:r>
                      <a:endParaRPr kumimoji="0" lang="ru-RU" sz="1400" b="1" i="0" u="none" strike="noStrike" cap="none" normalizeH="0" baseline="0" smtClean="0">
                        <a:ln>
                          <a:noFill/>
                        </a:ln>
                        <a:solidFill>
                          <a:srgbClr val="FFFFFF"/>
                        </a:solidFill>
                        <a:effectLst/>
                        <a:latin typeface="Arial" charset="0"/>
                        <a:ea typeface="DejaVu Sans"/>
                        <a:cs typeface="DejaVu Sans"/>
                      </a:endParaRPr>
                    </a:p>
                  </a:txBody>
                  <a:tcPr marL="72000" marR="72000" marT="720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0099FF"/>
                    </a:solidFill>
                  </a:tcPr>
                </a:tc>
                <a:tc>
                  <a:txBody>
                    <a:bodyPr/>
                    <a:lstStyle/>
                    <a:p>
                      <a:pPr marL="0" marR="0" lvl="0" indent="0" algn="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ru-RU" sz="1600" b="1" i="0" u="none" strike="noStrike" cap="none" normalizeH="0" baseline="0" smtClean="0">
                          <a:ln>
                            <a:noFill/>
                          </a:ln>
                          <a:solidFill>
                            <a:srgbClr val="FFFFFF"/>
                          </a:solidFill>
                          <a:effectLst/>
                          <a:latin typeface="Arial" charset="0"/>
                          <a:ea typeface="DejaVu Sans"/>
                          <a:cs typeface="DejaVu Sans"/>
                        </a:rPr>
                        <a:t>129 166 841,0</a:t>
                      </a:r>
                    </a:p>
                  </a:txBody>
                  <a:tcPr marL="72000" marR="72000" marT="720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0099FF"/>
                    </a:solidFill>
                  </a:tcPr>
                </a:tc>
              </a:tr>
              <a:tr h="265113">
                <a:tc>
                  <a:txBody>
                    <a:bodyPr/>
                    <a:lstStyle/>
                    <a:p>
                      <a:pPr marL="0" marR="0" lvl="0" indent="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ru-RU" sz="1200" b="1" i="0" u="none" strike="noStrike" cap="none" normalizeH="0" baseline="0" smtClean="0">
                          <a:ln>
                            <a:noFill/>
                          </a:ln>
                          <a:solidFill>
                            <a:schemeClr val="tx1"/>
                          </a:solidFill>
                          <a:effectLst/>
                          <a:latin typeface="Times New Roman" pitchFamily="18" charset="0"/>
                          <a:ea typeface="DejaVu Sans"/>
                          <a:cs typeface="DejaVu Sans"/>
                        </a:rPr>
                        <a:t>1.</a:t>
                      </a:r>
                    </a:p>
                  </a:txBody>
                  <a:tcPr marL="5455" marR="5455" marT="591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
                          <a:schemeClr val="bg2"/>
                        </a:buClr>
                        <a:buSzPct val="75000"/>
                        <a:buFont typeface="Wingdings" pitchFamily="2" charset="2"/>
                        <a:buNone/>
                        <a:tabLst/>
                      </a:pPr>
                      <a:endParaRPr kumimoji="0" lang="ru-RU" sz="1200" b="1" i="0" u="none" strike="noStrike" cap="none" normalizeH="0" baseline="0" smtClean="0">
                        <a:ln>
                          <a:noFill/>
                        </a:ln>
                        <a:solidFill>
                          <a:schemeClr val="tx1"/>
                        </a:solidFill>
                        <a:effectLst/>
                        <a:latin typeface="Times New Roman" pitchFamily="18" charset="0"/>
                        <a:ea typeface="DejaVu Sans"/>
                        <a:cs typeface="DejaVu Sans"/>
                      </a:endParaRPr>
                    </a:p>
                  </a:txBody>
                  <a:tcPr marL="5455" marR="5455" marT="591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
                          <a:schemeClr val="bg2"/>
                        </a:buClr>
                        <a:buSzPct val="75000"/>
                        <a:buFont typeface="Wingdings" pitchFamily="2" charset="2"/>
                        <a:buNone/>
                        <a:tabLst/>
                      </a:pPr>
                      <a:endParaRPr kumimoji="0" lang="ru-RU" sz="1200" b="1" i="0" u="none" strike="noStrike" cap="none" normalizeH="0" baseline="0" smtClean="0">
                        <a:ln>
                          <a:noFill/>
                        </a:ln>
                        <a:solidFill>
                          <a:schemeClr val="tx1"/>
                        </a:solidFill>
                        <a:effectLst/>
                        <a:latin typeface="Times New Roman" pitchFamily="18" charset="0"/>
                        <a:ea typeface="DejaVu Sans"/>
                        <a:cs typeface="DejaVu Sans"/>
                      </a:endParaRPr>
                    </a:p>
                  </a:txBody>
                  <a:tcPr marL="5455" marR="5455" marT="591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0" lang="ru-RU" sz="1400" b="1" i="0" u="none" strike="noStrike" cap="none" normalizeH="0" baseline="0" smtClean="0">
                          <a:ln>
                            <a:noFill/>
                          </a:ln>
                          <a:solidFill>
                            <a:schemeClr val="tx1"/>
                          </a:solidFill>
                          <a:effectLst/>
                          <a:latin typeface="Arial" charset="0"/>
                          <a:ea typeface="DejaVu Sans"/>
                          <a:cs typeface="DejaVu Sans"/>
                        </a:rPr>
                        <a:t>Жалпы сипаттағы мемлекеттік қызметтер</a:t>
                      </a:r>
                    </a:p>
                  </a:txBody>
                  <a:tcPr marL="72000" marR="72000" marT="720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ru-RU" sz="1400" b="1" i="0" u="none" strike="noStrike" cap="none" normalizeH="0" baseline="0" smtClean="0">
                          <a:ln>
                            <a:noFill/>
                          </a:ln>
                          <a:solidFill>
                            <a:schemeClr val="tx1"/>
                          </a:solidFill>
                          <a:effectLst/>
                          <a:latin typeface="Arial" charset="0"/>
                          <a:ea typeface="DejaVu Sans"/>
                          <a:cs typeface="DejaVu Sans"/>
                        </a:rPr>
                        <a:t>207 831,0</a:t>
                      </a:r>
                    </a:p>
                  </a:txBody>
                  <a:tcPr marL="72000" marR="72000" marT="720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625475">
                <a:tc>
                  <a:txBody>
                    <a:bodyPr/>
                    <a:lstStyle/>
                    <a:p>
                      <a:pPr marL="0" marR="0" lvl="0" indent="0" algn="l"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ru-RU" sz="1200" b="0" i="0" u="none" strike="noStrike" cap="none" normalizeH="0" baseline="0" smtClean="0">
                          <a:ln>
                            <a:noFill/>
                          </a:ln>
                          <a:solidFill>
                            <a:schemeClr val="tx1"/>
                          </a:solidFill>
                          <a:effectLst/>
                          <a:latin typeface="Times New Roman" pitchFamily="18" charset="0"/>
                          <a:ea typeface="DejaVu Sans"/>
                          <a:cs typeface="DejaVu Sans"/>
                        </a:rPr>
                        <a:t> </a:t>
                      </a:r>
                    </a:p>
                  </a:txBody>
                  <a:tcPr marL="5455" marR="5455" marT="591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ru-RU" sz="1400" b="0" i="0" u="none" strike="noStrike" cap="none" normalizeH="0" baseline="0" smtClean="0">
                          <a:ln>
                            <a:noFill/>
                          </a:ln>
                          <a:solidFill>
                            <a:schemeClr val="tx1"/>
                          </a:solidFill>
                          <a:effectLst/>
                          <a:latin typeface="Times New Roman" pitchFamily="18" charset="0"/>
                          <a:ea typeface="DejaVu Sans"/>
                          <a:cs typeface="DejaVu Sans"/>
                        </a:rPr>
                        <a:t>001</a:t>
                      </a:r>
                    </a:p>
                  </a:txBody>
                  <a:tcPr marL="5455" marR="5455" marT="591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ru-RU" sz="1400" b="0" i="0" u="none" strike="noStrike" cap="none" normalizeH="0" baseline="0" smtClean="0">
                          <a:ln>
                            <a:noFill/>
                          </a:ln>
                          <a:solidFill>
                            <a:schemeClr val="tx1"/>
                          </a:solidFill>
                          <a:effectLst/>
                          <a:latin typeface="Times New Roman" pitchFamily="18" charset="0"/>
                          <a:ea typeface="DejaVu Sans"/>
                          <a:cs typeface="DejaVu Sans"/>
                        </a:rPr>
                        <a:t> </a:t>
                      </a:r>
                    </a:p>
                  </a:txBody>
                  <a:tcPr marL="5455" marR="5455" marT="591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kk-KZ" sz="1500" b="0" i="0" u="none" strike="noStrike" cap="none" normalizeH="0" baseline="0" smtClean="0">
                          <a:ln>
                            <a:noFill/>
                          </a:ln>
                          <a:solidFill>
                            <a:schemeClr val="tx1"/>
                          </a:solidFill>
                          <a:effectLst/>
                          <a:latin typeface="Arial" charset="0"/>
                          <a:ea typeface="DejaVu Sans"/>
                          <a:cs typeface="DejaVu Sans"/>
                        </a:rPr>
                        <a:t>Жергілікті бюджетті атқару және коммуналдық меншікті басқару саласындағы мемлекеттік саясатты іске асыру жөніндегі қызметтер</a:t>
                      </a:r>
                      <a:endParaRPr kumimoji="0" lang="ru-RU" sz="1500" b="0" i="0" u="none" strike="noStrike" cap="none" normalizeH="0" baseline="0" smtClean="0">
                        <a:ln>
                          <a:noFill/>
                        </a:ln>
                        <a:solidFill>
                          <a:schemeClr val="tx1"/>
                        </a:solidFill>
                        <a:effectLst/>
                        <a:latin typeface="Arial" charset="0"/>
                        <a:ea typeface="DejaVu Sans"/>
                        <a:cs typeface="DejaVu Sans"/>
                      </a:endParaRPr>
                    </a:p>
                  </a:txBody>
                  <a:tcPr marL="72000" marR="72000" marT="720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
                          <a:schemeClr val="bg2"/>
                        </a:buClr>
                        <a:buSzPct val="75000"/>
                        <a:buFont typeface="Wingdings" pitchFamily="2" charset="2"/>
                        <a:buNone/>
                        <a:tabLst/>
                      </a:pPr>
                      <a:endParaRPr kumimoji="0" lang="ru-RU" sz="1400" b="0" i="0" u="none" strike="noStrike" cap="none" normalizeH="0" baseline="0" smtClean="0">
                        <a:ln>
                          <a:noFill/>
                        </a:ln>
                        <a:solidFill>
                          <a:schemeClr val="tx1"/>
                        </a:solidFill>
                        <a:effectLst/>
                        <a:latin typeface="Mongolian Baiti" pitchFamily="66" charset="0"/>
                        <a:ea typeface="DejaVu Sans"/>
                        <a:cs typeface="DejaVu Sans"/>
                      </a:endParaRPr>
                    </a:p>
                  </a:txBody>
                  <a:tcPr marL="72000" marR="72000" marT="720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317500">
                <a:tc>
                  <a:txBody>
                    <a:bodyPr/>
                    <a:lstStyle/>
                    <a:p>
                      <a:pPr marL="0" marR="0" lvl="0" indent="0" algn="l" defTabSz="914400" rtl="0" eaLnBrk="1" fontAlgn="ctr" latinLnBrk="0" hangingPunct="1">
                        <a:lnSpc>
                          <a:spcPct val="100000"/>
                        </a:lnSpc>
                        <a:spcBef>
                          <a:spcPct val="0"/>
                        </a:spcBef>
                        <a:spcAft>
                          <a:spcPct val="0"/>
                        </a:spcAft>
                        <a:buClr>
                          <a:schemeClr val="bg2"/>
                        </a:buClr>
                        <a:buSzPct val="75000"/>
                        <a:buFont typeface="Wingdings" pitchFamily="2" charset="2"/>
                        <a:buNone/>
                        <a:tabLst/>
                      </a:pPr>
                      <a:endParaRPr kumimoji="0" lang="ru-RU" sz="1200" b="0" i="0" u="none" strike="noStrike" cap="none" normalizeH="0" baseline="0" smtClean="0">
                        <a:ln>
                          <a:noFill/>
                        </a:ln>
                        <a:solidFill>
                          <a:schemeClr val="tx1"/>
                        </a:solidFill>
                        <a:effectLst/>
                        <a:latin typeface="Times New Roman" pitchFamily="18" charset="0"/>
                        <a:ea typeface="DejaVu Sans"/>
                        <a:cs typeface="DejaVu Sans"/>
                      </a:endParaRPr>
                    </a:p>
                  </a:txBody>
                  <a:tcPr marL="5455" marR="5455" marT="591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endParaRPr kumimoji="0" lang="ru-RU" sz="1400" b="0" i="0" u="none" strike="noStrike" cap="none" normalizeH="0" baseline="0" smtClean="0">
                        <a:ln>
                          <a:noFill/>
                        </a:ln>
                        <a:solidFill>
                          <a:schemeClr val="tx1"/>
                        </a:solidFill>
                        <a:effectLst/>
                        <a:latin typeface="Times New Roman" pitchFamily="18" charset="0"/>
                        <a:ea typeface="DejaVu Sans"/>
                        <a:cs typeface="DejaVu Sans"/>
                      </a:endParaRPr>
                    </a:p>
                  </a:txBody>
                  <a:tcPr marL="5455" marR="5455" marT="591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ru-RU" sz="1400" b="0" i="0" u="none" strike="noStrike" cap="none" normalizeH="0" baseline="0" smtClean="0">
                          <a:ln>
                            <a:noFill/>
                          </a:ln>
                          <a:solidFill>
                            <a:schemeClr val="tx1"/>
                          </a:solidFill>
                          <a:effectLst/>
                          <a:latin typeface="Times New Roman" pitchFamily="18" charset="0"/>
                          <a:ea typeface="DejaVu Sans"/>
                          <a:cs typeface="DejaVu Sans"/>
                        </a:rPr>
                        <a:t>015</a:t>
                      </a:r>
                    </a:p>
                  </a:txBody>
                  <a:tcPr marL="5455" marR="5455" marT="591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ru-RU" sz="1400" b="0" i="0" u="none" strike="noStrike" cap="none" normalizeH="0" baseline="0" smtClean="0">
                          <a:ln>
                            <a:noFill/>
                          </a:ln>
                          <a:solidFill>
                            <a:schemeClr val="tx1"/>
                          </a:solidFill>
                          <a:effectLst/>
                          <a:latin typeface="Times New Roman" pitchFamily="18" charset="0"/>
                          <a:ea typeface="DejaVu Sans"/>
                          <a:cs typeface="DejaVu Sans"/>
                        </a:rPr>
                        <a:t>Жергілікті бюджет қаражаты есебінен</a:t>
                      </a:r>
                    </a:p>
                  </a:txBody>
                  <a:tcPr marL="72000" marR="72000" marT="720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ru-RU" sz="1400" b="0" i="1" u="none" strike="noStrike" cap="none" normalizeH="0" baseline="0" smtClean="0">
                          <a:ln>
                            <a:noFill/>
                          </a:ln>
                          <a:solidFill>
                            <a:schemeClr val="tx1"/>
                          </a:solidFill>
                          <a:effectLst/>
                          <a:latin typeface="Arial" charset="0"/>
                          <a:ea typeface="DejaVu Sans"/>
                          <a:cs typeface="DejaVu Sans"/>
                        </a:rPr>
                        <a:t>147 412,0</a:t>
                      </a:r>
                    </a:p>
                  </a:txBody>
                  <a:tcPr marL="72000" marR="72000" marT="720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522288">
                <a:tc>
                  <a:txBody>
                    <a:bodyPr/>
                    <a:lstStyle/>
                    <a:p>
                      <a:pPr marL="0" marR="0" lvl="0" indent="0" algn="l" defTabSz="914400" rtl="0" eaLnBrk="1" fontAlgn="ctr" latinLnBrk="0" hangingPunct="1">
                        <a:lnSpc>
                          <a:spcPct val="100000"/>
                        </a:lnSpc>
                        <a:spcBef>
                          <a:spcPct val="0"/>
                        </a:spcBef>
                        <a:spcAft>
                          <a:spcPct val="0"/>
                        </a:spcAft>
                        <a:buClr>
                          <a:schemeClr val="bg2"/>
                        </a:buClr>
                        <a:buSzPct val="75000"/>
                        <a:buFont typeface="Wingdings" pitchFamily="2" charset="2"/>
                        <a:buNone/>
                        <a:tabLst/>
                      </a:pPr>
                      <a:endParaRPr kumimoji="0" lang="ru-RU" sz="1200" b="0" i="0" u="none" strike="noStrike" cap="none" normalizeH="0" baseline="0" smtClean="0">
                        <a:ln>
                          <a:noFill/>
                        </a:ln>
                        <a:solidFill>
                          <a:schemeClr val="tx1"/>
                        </a:solidFill>
                        <a:effectLst/>
                        <a:latin typeface="Times New Roman" pitchFamily="18" charset="0"/>
                        <a:ea typeface="DejaVu Sans"/>
                        <a:cs typeface="DejaVu Sans"/>
                      </a:endParaRPr>
                    </a:p>
                  </a:txBody>
                  <a:tcPr marL="5455" marR="5455" marT="591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ru-RU" sz="1400" b="0" i="0" u="none" strike="noStrike" cap="none" normalizeH="0" baseline="0" smtClean="0">
                          <a:ln>
                            <a:noFill/>
                          </a:ln>
                          <a:solidFill>
                            <a:schemeClr val="tx1"/>
                          </a:solidFill>
                          <a:effectLst/>
                          <a:latin typeface="Times New Roman" pitchFamily="18" charset="0"/>
                          <a:ea typeface="DejaVu Sans"/>
                          <a:cs typeface="DejaVu Sans"/>
                        </a:rPr>
                        <a:t>009</a:t>
                      </a:r>
                    </a:p>
                  </a:txBody>
                  <a:tcPr marL="5455" marR="5455" marT="591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endParaRPr kumimoji="0" lang="ru-RU" sz="1400" b="0" i="0" u="none" strike="noStrike" cap="none" normalizeH="0" baseline="0" smtClean="0">
                        <a:ln>
                          <a:noFill/>
                        </a:ln>
                        <a:solidFill>
                          <a:schemeClr val="tx1"/>
                        </a:solidFill>
                        <a:effectLst/>
                        <a:latin typeface="Times New Roman" pitchFamily="18" charset="0"/>
                        <a:ea typeface="DejaVu Sans"/>
                        <a:cs typeface="DejaVu Sans"/>
                      </a:endParaRPr>
                    </a:p>
                  </a:txBody>
                  <a:tcPr marL="5455" marR="5455" marT="591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0" lang="ru-RU" sz="1400" b="0" i="0" u="sng" strike="noStrike" cap="none" normalizeH="0" baseline="0" smtClean="0">
                          <a:ln>
                            <a:noFill/>
                          </a:ln>
                          <a:solidFill>
                            <a:schemeClr val="tx1"/>
                          </a:solidFill>
                          <a:effectLst/>
                          <a:latin typeface="Arial" charset="0"/>
                          <a:ea typeface="DejaVu Sans"/>
                          <a:cs typeface="DejaVu Sans"/>
                        </a:rPr>
                        <a:t>Жекешелендіру, коммуналдық меншікті басқару, жекешелендіруден кейінгі қызмет және осыған байланысты  дауларды реттеу</a:t>
                      </a:r>
                    </a:p>
                  </a:txBody>
                  <a:tcPr marL="72000" marR="72000" marT="720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
                          <a:schemeClr val="bg2"/>
                        </a:buClr>
                        <a:buSzPct val="75000"/>
                        <a:buFont typeface="Wingdings" pitchFamily="2" charset="2"/>
                        <a:buNone/>
                        <a:tabLst/>
                      </a:pPr>
                      <a:endParaRPr kumimoji="0" lang="ru-RU" sz="1400" b="0" i="0" u="none" strike="noStrike" cap="none" normalizeH="0" baseline="0" smtClean="0">
                        <a:ln>
                          <a:noFill/>
                        </a:ln>
                        <a:solidFill>
                          <a:schemeClr val="tx1"/>
                        </a:solidFill>
                        <a:effectLst/>
                        <a:latin typeface="Mongolian Baiti" pitchFamily="66" charset="0"/>
                        <a:ea typeface="DejaVu Sans"/>
                        <a:cs typeface="DejaVu Sans"/>
                      </a:endParaRPr>
                    </a:p>
                  </a:txBody>
                  <a:tcPr marL="72000" marR="72000" marT="720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276225">
                <a:tc>
                  <a:txBody>
                    <a:bodyPr/>
                    <a:lstStyle/>
                    <a:p>
                      <a:pPr marL="0" marR="0" lvl="0" indent="0" algn="l" defTabSz="914400" rtl="0" eaLnBrk="1" fontAlgn="ctr" latinLnBrk="0" hangingPunct="1">
                        <a:lnSpc>
                          <a:spcPct val="100000"/>
                        </a:lnSpc>
                        <a:spcBef>
                          <a:spcPct val="0"/>
                        </a:spcBef>
                        <a:spcAft>
                          <a:spcPct val="0"/>
                        </a:spcAft>
                        <a:buClr>
                          <a:schemeClr val="bg2"/>
                        </a:buClr>
                        <a:buSzPct val="75000"/>
                        <a:buFont typeface="Wingdings" pitchFamily="2" charset="2"/>
                        <a:buNone/>
                        <a:tabLst/>
                      </a:pPr>
                      <a:endParaRPr kumimoji="0" lang="ru-RU" sz="1200" b="0" i="0" u="none" strike="noStrike" cap="none" normalizeH="0" baseline="0" smtClean="0">
                        <a:ln>
                          <a:noFill/>
                        </a:ln>
                        <a:solidFill>
                          <a:schemeClr val="tx1"/>
                        </a:solidFill>
                        <a:effectLst/>
                        <a:latin typeface="Times New Roman" pitchFamily="18" charset="0"/>
                        <a:ea typeface="DejaVu Sans"/>
                        <a:cs typeface="DejaVu Sans"/>
                      </a:endParaRPr>
                    </a:p>
                  </a:txBody>
                  <a:tcPr marL="5455" marR="5455" marT="591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endParaRPr kumimoji="0" lang="ru-RU" sz="1400" b="0" i="0" u="none" strike="noStrike" cap="none" normalizeH="0" baseline="0" smtClean="0">
                        <a:ln>
                          <a:noFill/>
                        </a:ln>
                        <a:solidFill>
                          <a:schemeClr val="tx1"/>
                        </a:solidFill>
                        <a:effectLst/>
                        <a:latin typeface="Times New Roman" pitchFamily="18" charset="0"/>
                        <a:ea typeface="DejaVu Sans"/>
                        <a:cs typeface="DejaVu Sans"/>
                      </a:endParaRPr>
                    </a:p>
                  </a:txBody>
                  <a:tcPr marL="5455" marR="5455" marT="591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ru-RU" sz="1400" b="0" i="0" u="none" strike="noStrike" cap="none" normalizeH="0" baseline="0" smtClean="0">
                          <a:ln>
                            <a:noFill/>
                          </a:ln>
                          <a:solidFill>
                            <a:schemeClr val="tx1"/>
                          </a:solidFill>
                          <a:effectLst/>
                          <a:latin typeface="Times New Roman" pitchFamily="18" charset="0"/>
                          <a:ea typeface="DejaVu Sans"/>
                          <a:cs typeface="DejaVu Sans"/>
                        </a:rPr>
                        <a:t>015</a:t>
                      </a:r>
                    </a:p>
                  </a:txBody>
                  <a:tcPr marL="5455" marR="5455" marT="591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ru-RU" sz="1400" b="0" i="0" u="none" strike="noStrike" cap="none" normalizeH="0" baseline="0" smtClean="0">
                          <a:ln>
                            <a:noFill/>
                          </a:ln>
                          <a:solidFill>
                            <a:schemeClr val="tx1"/>
                          </a:solidFill>
                          <a:effectLst/>
                          <a:latin typeface="Times New Roman" pitchFamily="18" charset="0"/>
                          <a:ea typeface="DejaVu Sans"/>
                          <a:cs typeface="DejaVu Sans"/>
                        </a:rPr>
                        <a:t>Жергілікті бюджет қаражаты есебінен</a:t>
                      </a:r>
                    </a:p>
                  </a:txBody>
                  <a:tcPr marL="72000" marR="72000" marT="720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ru-RU" sz="1400" b="0" i="0" u="none" strike="noStrike" cap="none" normalizeH="0" baseline="0" smtClean="0">
                          <a:ln>
                            <a:noFill/>
                          </a:ln>
                          <a:solidFill>
                            <a:schemeClr val="tx1"/>
                          </a:solidFill>
                          <a:effectLst/>
                          <a:latin typeface="Arial" charset="0"/>
                          <a:ea typeface="DejaVu Sans"/>
                          <a:cs typeface="DejaVu Sans"/>
                        </a:rPr>
                        <a:t>12 312,0</a:t>
                      </a:r>
                    </a:p>
                  </a:txBody>
                  <a:tcPr marL="72000" marR="72000" marT="720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273050">
                <a:tc>
                  <a:txBody>
                    <a:bodyPr/>
                    <a:lstStyle/>
                    <a:p>
                      <a:pPr marL="0" marR="0" lvl="0" indent="0" algn="l"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ru-RU" sz="1200" b="0" i="0" u="none" strike="noStrike" cap="none" normalizeH="0" baseline="0" smtClean="0">
                          <a:ln>
                            <a:noFill/>
                          </a:ln>
                          <a:solidFill>
                            <a:schemeClr val="tx1"/>
                          </a:solidFill>
                          <a:effectLst/>
                          <a:latin typeface="Times New Roman" pitchFamily="18" charset="0"/>
                          <a:ea typeface="DejaVu Sans"/>
                          <a:cs typeface="DejaVu Sans"/>
                        </a:rPr>
                        <a:t> </a:t>
                      </a:r>
                    </a:p>
                  </a:txBody>
                  <a:tcPr marL="5455" marR="5455" marT="591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ru-RU" sz="1400" b="0" i="0" u="none" strike="noStrike" cap="none" normalizeH="0" baseline="0" smtClean="0">
                          <a:ln>
                            <a:noFill/>
                          </a:ln>
                          <a:solidFill>
                            <a:schemeClr val="tx1"/>
                          </a:solidFill>
                          <a:effectLst/>
                          <a:latin typeface="Times New Roman" pitchFamily="18" charset="0"/>
                          <a:ea typeface="DejaVu Sans"/>
                          <a:cs typeface="DejaVu Sans"/>
                        </a:rPr>
                        <a:t>013</a:t>
                      </a:r>
                    </a:p>
                  </a:txBody>
                  <a:tcPr marL="5455" marR="5455" marT="591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ru-RU" sz="1400" b="0" i="0" u="none" strike="noStrike" cap="none" normalizeH="0" baseline="0" smtClean="0">
                          <a:ln>
                            <a:noFill/>
                          </a:ln>
                          <a:solidFill>
                            <a:schemeClr val="tx1"/>
                          </a:solidFill>
                          <a:effectLst/>
                          <a:latin typeface="Times New Roman" pitchFamily="18" charset="0"/>
                          <a:ea typeface="DejaVu Sans"/>
                          <a:cs typeface="DejaVu Sans"/>
                        </a:rPr>
                        <a:t> </a:t>
                      </a:r>
                    </a:p>
                  </a:txBody>
                  <a:tcPr marL="5455" marR="5455" marT="591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ru-RU" sz="1400" b="0" i="0" u="none" strike="noStrike" cap="none" normalizeH="0" baseline="0" smtClean="0">
                          <a:ln>
                            <a:noFill/>
                          </a:ln>
                          <a:solidFill>
                            <a:schemeClr val="tx1"/>
                          </a:solidFill>
                          <a:effectLst/>
                          <a:latin typeface="Times New Roman" pitchFamily="18" charset="0"/>
                          <a:ea typeface="DejaVu Sans"/>
                          <a:cs typeface="DejaVu Sans"/>
                        </a:rPr>
                        <a:t>Мемлекеттік органның күрделі шығстары</a:t>
                      </a:r>
                    </a:p>
                  </a:txBody>
                  <a:tcPr marL="72000" marR="72000" marT="720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
                          <a:schemeClr val="bg2"/>
                        </a:buClr>
                        <a:buSzPct val="75000"/>
                        <a:buFont typeface="Wingdings" pitchFamily="2" charset="2"/>
                        <a:buNone/>
                        <a:tabLst/>
                      </a:pPr>
                      <a:endParaRPr kumimoji="0" lang="ru-RU" sz="1400" b="0" i="0" u="none" strike="noStrike" cap="none" normalizeH="0" baseline="0" smtClean="0">
                        <a:ln>
                          <a:noFill/>
                        </a:ln>
                        <a:solidFill>
                          <a:schemeClr val="tx1"/>
                        </a:solidFill>
                        <a:effectLst/>
                        <a:latin typeface="Mongolian Baiti" pitchFamily="66" charset="0"/>
                        <a:ea typeface="DejaVu Sans"/>
                        <a:cs typeface="DejaVu Sans"/>
                      </a:endParaRPr>
                    </a:p>
                  </a:txBody>
                  <a:tcPr marL="72000" marR="72000" marT="720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273050">
                <a:tc>
                  <a:txBody>
                    <a:bodyPr/>
                    <a:lstStyle/>
                    <a:p>
                      <a:pPr marL="0" marR="0" lvl="0" indent="0" algn="l" defTabSz="914400" rtl="0" eaLnBrk="1" fontAlgn="ctr" latinLnBrk="0" hangingPunct="1">
                        <a:lnSpc>
                          <a:spcPct val="100000"/>
                        </a:lnSpc>
                        <a:spcBef>
                          <a:spcPct val="0"/>
                        </a:spcBef>
                        <a:spcAft>
                          <a:spcPct val="0"/>
                        </a:spcAft>
                        <a:buClr>
                          <a:schemeClr val="bg2"/>
                        </a:buClr>
                        <a:buSzPct val="75000"/>
                        <a:buFont typeface="Wingdings" pitchFamily="2" charset="2"/>
                        <a:buNone/>
                        <a:tabLst/>
                      </a:pPr>
                      <a:endParaRPr kumimoji="0" lang="ru-RU" sz="1200" b="0" i="0" u="none" strike="noStrike" cap="none" normalizeH="0" baseline="0" smtClean="0">
                        <a:ln>
                          <a:noFill/>
                        </a:ln>
                        <a:solidFill>
                          <a:schemeClr val="tx1"/>
                        </a:solidFill>
                        <a:effectLst/>
                        <a:latin typeface="Times New Roman" pitchFamily="18" charset="0"/>
                        <a:ea typeface="DejaVu Sans"/>
                        <a:cs typeface="DejaVu Sans"/>
                      </a:endParaRPr>
                    </a:p>
                  </a:txBody>
                  <a:tcPr marL="5455" marR="5455" marT="591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endParaRPr kumimoji="0" lang="ru-RU" sz="1400" b="0" i="0" u="none" strike="noStrike" cap="none" normalizeH="0" baseline="0" smtClean="0">
                        <a:ln>
                          <a:noFill/>
                        </a:ln>
                        <a:solidFill>
                          <a:schemeClr val="tx1"/>
                        </a:solidFill>
                        <a:effectLst/>
                        <a:latin typeface="Times New Roman" pitchFamily="18" charset="0"/>
                        <a:ea typeface="DejaVu Sans"/>
                        <a:cs typeface="DejaVu Sans"/>
                      </a:endParaRPr>
                    </a:p>
                  </a:txBody>
                  <a:tcPr marL="5455" marR="5455" marT="591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ru-RU" sz="1400" b="0" i="0" u="none" strike="noStrike" cap="none" normalizeH="0" baseline="0" smtClean="0">
                          <a:ln>
                            <a:noFill/>
                          </a:ln>
                          <a:solidFill>
                            <a:schemeClr val="tx1"/>
                          </a:solidFill>
                          <a:effectLst/>
                          <a:latin typeface="Times New Roman" pitchFamily="18" charset="0"/>
                          <a:ea typeface="DejaVu Sans"/>
                          <a:cs typeface="DejaVu Sans"/>
                        </a:rPr>
                        <a:t>015</a:t>
                      </a:r>
                    </a:p>
                  </a:txBody>
                  <a:tcPr marL="5455" marR="5455" marT="591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ru-RU" sz="1400" b="0" i="0" u="none" strike="noStrike" cap="none" normalizeH="0" baseline="0" smtClean="0">
                          <a:ln>
                            <a:noFill/>
                          </a:ln>
                          <a:solidFill>
                            <a:schemeClr val="tx1"/>
                          </a:solidFill>
                          <a:effectLst/>
                          <a:latin typeface="Times New Roman" pitchFamily="18" charset="0"/>
                          <a:ea typeface="DejaVu Sans"/>
                          <a:cs typeface="DejaVu Sans"/>
                        </a:rPr>
                        <a:t>Жергілікті бюджет қаражаты есебінен</a:t>
                      </a:r>
                    </a:p>
                  </a:txBody>
                  <a:tcPr marL="72000" marR="72000" marT="720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ru-RU" sz="1400" b="0" i="0" u="none" strike="noStrike" cap="none" normalizeH="0" baseline="0" smtClean="0">
                          <a:ln>
                            <a:noFill/>
                          </a:ln>
                          <a:solidFill>
                            <a:schemeClr val="tx1"/>
                          </a:solidFill>
                          <a:effectLst/>
                          <a:latin typeface="Arial" charset="0"/>
                          <a:ea typeface="DejaVu Sans"/>
                          <a:cs typeface="DejaVu Sans"/>
                        </a:rPr>
                        <a:t>1 107,0</a:t>
                      </a:r>
                    </a:p>
                  </a:txBody>
                  <a:tcPr marL="72000" marR="72000" marT="720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273050">
                <a:tc>
                  <a:txBody>
                    <a:bodyPr/>
                    <a:lstStyle/>
                    <a:p>
                      <a:pPr marL="0" marR="0" lvl="0" indent="0" algn="l"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ru-RU" sz="1200" b="0" i="0" u="none" strike="noStrike" cap="none" normalizeH="0" baseline="0" smtClean="0">
                          <a:ln>
                            <a:noFill/>
                          </a:ln>
                          <a:solidFill>
                            <a:schemeClr val="tx1"/>
                          </a:solidFill>
                          <a:effectLst/>
                          <a:latin typeface="Times New Roman" pitchFamily="18" charset="0"/>
                          <a:ea typeface="DejaVu Sans"/>
                          <a:cs typeface="DejaVu Sans"/>
                        </a:rPr>
                        <a:t> </a:t>
                      </a:r>
                    </a:p>
                  </a:txBody>
                  <a:tcPr marL="5455" marR="5455" marT="591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ru-RU" sz="1400" b="0" i="0" u="none" strike="noStrike" cap="none" normalizeH="0" baseline="0" smtClean="0">
                          <a:ln>
                            <a:noFill/>
                          </a:ln>
                          <a:solidFill>
                            <a:schemeClr val="tx1"/>
                          </a:solidFill>
                          <a:effectLst/>
                          <a:latin typeface="Times New Roman" pitchFamily="18" charset="0"/>
                          <a:ea typeface="DejaVu Sans"/>
                          <a:cs typeface="DejaVu Sans"/>
                        </a:rPr>
                        <a:t>028</a:t>
                      </a:r>
                    </a:p>
                  </a:txBody>
                  <a:tcPr marL="5455" marR="5455" marT="591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ru-RU" sz="1400" b="0" i="0" u="none" strike="noStrike" cap="none" normalizeH="0" baseline="0" smtClean="0">
                          <a:ln>
                            <a:noFill/>
                          </a:ln>
                          <a:solidFill>
                            <a:schemeClr val="tx1"/>
                          </a:solidFill>
                          <a:effectLst/>
                          <a:latin typeface="Times New Roman" pitchFamily="18" charset="0"/>
                          <a:ea typeface="DejaVu Sans"/>
                          <a:cs typeface="DejaVu Sans"/>
                        </a:rPr>
                        <a:t> </a:t>
                      </a:r>
                    </a:p>
                  </a:txBody>
                  <a:tcPr marL="5455" marR="5455" marT="591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ru-RU" sz="1400" b="0" i="0" u="none" strike="noStrike" cap="none" normalizeH="0" baseline="0" smtClean="0">
                          <a:ln>
                            <a:noFill/>
                          </a:ln>
                          <a:solidFill>
                            <a:schemeClr val="tx1"/>
                          </a:solidFill>
                          <a:effectLst/>
                          <a:latin typeface="Times New Roman" pitchFamily="18" charset="0"/>
                          <a:ea typeface="DejaVu Sans"/>
                          <a:cs typeface="DejaVu Sans"/>
                        </a:rPr>
                        <a:t>Коммуналдық  мекшікке мүлікті сатып алу</a:t>
                      </a:r>
                    </a:p>
                  </a:txBody>
                  <a:tcPr marL="72000" marR="72000" marT="720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
                          <a:schemeClr val="bg2"/>
                        </a:buClr>
                        <a:buSzPct val="75000"/>
                        <a:buFont typeface="Wingdings" pitchFamily="2" charset="2"/>
                        <a:buNone/>
                        <a:tabLst/>
                      </a:pPr>
                      <a:endParaRPr kumimoji="0" lang="ru-RU" sz="1400" b="0" i="0" u="none" strike="noStrike" cap="none" normalizeH="0" baseline="0" smtClean="0">
                        <a:ln>
                          <a:noFill/>
                        </a:ln>
                        <a:solidFill>
                          <a:schemeClr val="tx1"/>
                        </a:solidFill>
                        <a:effectLst/>
                        <a:latin typeface="Mongolian Baiti" pitchFamily="66" charset="0"/>
                        <a:ea typeface="DejaVu Sans"/>
                        <a:cs typeface="DejaVu Sans"/>
                      </a:endParaRPr>
                    </a:p>
                  </a:txBody>
                  <a:tcPr marL="72000" marR="72000" marT="720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417513">
                <a:tc>
                  <a:txBody>
                    <a:bodyPr/>
                    <a:lstStyle/>
                    <a:p>
                      <a:pPr marL="0" marR="0" lvl="0" indent="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endParaRPr kumimoji="0" lang="ru-RU" sz="1200" b="1" i="0" u="none" strike="noStrike" cap="none" normalizeH="0" baseline="0" smtClean="0">
                        <a:ln>
                          <a:noFill/>
                        </a:ln>
                        <a:solidFill>
                          <a:schemeClr val="tx1"/>
                        </a:solidFill>
                        <a:effectLst/>
                        <a:latin typeface="Times New Roman" pitchFamily="18" charset="0"/>
                        <a:ea typeface="DejaVu Sans"/>
                        <a:cs typeface="DejaVu Sans"/>
                      </a:endParaRPr>
                    </a:p>
                  </a:txBody>
                  <a:tcPr marL="5455" marR="5455" marT="591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endParaRPr kumimoji="0" lang="ru-RU" sz="1400" b="0" i="0" u="none" strike="noStrike" cap="none" normalizeH="0" baseline="0" smtClean="0">
                        <a:ln>
                          <a:noFill/>
                        </a:ln>
                        <a:solidFill>
                          <a:schemeClr val="tx1"/>
                        </a:solidFill>
                        <a:effectLst/>
                        <a:latin typeface="Times New Roman" pitchFamily="18" charset="0"/>
                        <a:ea typeface="DejaVu Sans"/>
                        <a:cs typeface="DejaVu Sans"/>
                      </a:endParaRPr>
                    </a:p>
                  </a:txBody>
                  <a:tcPr marL="5455" marR="5455" marT="591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ru-RU" sz="1400" b="0" i="0" u="none" strike="noStrike" cap="none" normalizeH="0" baseline="0" smtClean="0">
                          <a:ln>
                            <a:noFill/>
                          </a:ln>
                          <a:solidFill>
                            <a:schemeClr val="tx1"/>
                          </a:solidFill>
                          <a:effectLst/>
                          <a:latin typeface="Times New Roman" pitchFamily="18" charset="0"/>
                          <a:ea typeface="DejaVu Sans"/>
                          <a:cs typeface="DejaVu Sans"/>
                        </a:rPr>
                        <a:t>015</a:t>
                      </a:r>
                    </a:p>
                  </a:txBody>
                  <a:tcPr marL="5455" marR="5455" marT="591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ru-RU" sz="1400" b="0" i="0" u="none" strike="noStrike" cap="none" normalizeH="0" baseline="0" smtClean="0">
                          <a:ln>
                            <a:noFill/>
                          </a:ln>
                          <a:solidFill>
                            <a:schemeClr val="tx1"/>
                          </a:solidFill>
                          <a:effectLst/>
                          <a:latin typeface="Times New Roman" pitchFamily="18" charset="0"/>
                          <a:ea typeface="DejaVu Sans"/>
                          <a:cs typeface="DejaVu Sans"/>
                        </a:rPr>
                        <a:t>Жергілікті бюджет қаражаты есебінен</a:t>
                      </a:r>
                    </a:p>
                  </a:txBody>
                  <a:tcPr marL="72000" marR="72000" marT="720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ru-RU" sz="1400" b="0" i="0" u="none" strike="noStrike" cap="none" normalizeH="0" baseline="0" smtClean="0">
                          <a:ln>
                            <a:noFill/>
                          </a:ln>
                          <a:solidFill>
                            <a:schemeClr val="tx1"/>
                          </a:solidFill>
                          <a:effectLst/>
                          <a:latin typeface="Arial" charset="0"/>
                          <a:ea typeface="DejaVu Sans"/>
                          <a:cs typeface="DejaVu Sans"/>
                        </a:rPr>
                        <a:t>47 000,0</a:t>
                      </a:r>
                    </a:p>
                  </a:txBody>
                  <a:tcPr marL="72000" marR="72000" marT="720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260350">
                <a:tc>
                  <a:txBody>
                    <a:bodyPr/>
                    <a:lstStyle/>
                    <a:p>
                      <a:pPr marL="0" marR="0" lvl="0" indent="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ru-RU" sz="1200" b="1" i="0" u="none" strike="noStrike" cap="none" normalizeH="0" baseline="0" smtClean="0">
                          <a:ln>
                            <a:noFill/>
                          </a:ln>
                          <a:solidFill>
                            <a:schemeClr val="tx1"/>
                          </a:solidFill>
                          <a:effectLst/>
                          <a:latin typeface="Times New Roman" pitchFamily="18" charset="0"/>
                          <a:ea typeface="DejaVu Sans"/>
                          <a:cs typeface="DejaVu Sans"/>
                        </a:rPr>
                        <a:t>13.</a:t>
                      </a:r>
                    </a:p>
                  </a:txBody>
                  <a:tcPr marL="5455" marR="5455" marT="591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endParaRPr kumimoji="0" lang="ru-RU" sz="1400" b="0" i="0" u="none" strike="noStrike" cap="none" normalizeH="0" baseline="0" smtClean="0">
                        <a:ln>
                          <a:noFill/>
                        </a:ln>
                        <a:solidFill>
                          <a:schemeClr val="tx1"/>
                        </a:solidFill>
                        <a:effectLst/>
                        <a:latin typeface="Times New Roman" pitchFamily="18" charset="0"/>
                        <a:ea typeface="DejaVu Sans"/>
                        <a:cs typeface="DejaVu Sans"/>
                      </a:endParaRPr>
                    </a:p>
                  </a:txBody>
                  <a:tcPr marL="5455" marR="5455" marT="591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endParaRPr kumimoji="0" lang="ru-RU" sz="1400" b="0" i="0" u="none" strike="noStrike" cap="none" normalizeH="0" baseline="0" smtClean="0">
                        <a:ln>
                          <a:noFill/>
                        </a:ln>
                        <a:solidFill>
                          <a:schemeClr val="tx1"/>
                        </a:solidFill>
                        <a:effectLst/>
                        <a:latin typeface="Times New Roman" pitchFamily="18" charset="0"/>
                        <a:ea typeface="DejaVu Sans"/>
                        <a:cs typeface="DejaVu Sans"/>
                      </a:endParaRPr>
                    </a:p>
                  </a:txBody>
                  <a:tcPr marL="5455" marR="5455" marT="591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0" lang="ru-RU" sz="1400" b="1" i="0" u="none" strike="noStrike" cap="none" normalizeH="0" baseline="0" smtClean="0">
                          <a:ln>
                            <a:noFill/>
                          </a:ln>
                          <a:solidFill>
                            <a:schemeClr val="tx1"/>
                          </a:solidFill>
                          <a:effectLst/>
                          <a:latin typeface="Times New Roman" pitchFamily="18" charset="0"/>
                          <a:ea typeface="DejaVu Sans"/>
                          <a:cs typeface="DejaVu Sans"/>
                        </a:rPr>
                        <a:t>Басқалар</a:t>
                      </a:r>
                    </a:p>
                  </a:txBody>
                  <a:tcPr marL="72000" marR="72000" marT="720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ru-RU" sz="1400" b="1" i="0" u="none" strike="noStrike" cap="none" normalizeH="0" baseline="0" smtClean="0">
                          <a:ln>
                            <a:noFill/>
                          </a:ln>
                          <a:solidFill>
                            <a:schemeClr val="tx1"/>
                          </a:solidFill>
                          <a:effectLst/>
                          <a:latin typeface="Arial" charset="0"/>
                          <a:ea typeface="DejaVu Sans"/>
                          <a:cs typeface="DejaVu Sans"/>
                        </a:rPr>
                        <a:t>2 523 967,0</a:t>
                      </a:r>
                    </a:p>
                  </a:txBody>
                  <a:tcPr marL="72000" marR="72000" marT="720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258763">
                <a:tc>
                  <a:txBody>
                    <a:bodyPr/>
                    <a:lstStyle/>
                    <a:p>
                      <a:pPr marL="0" marR="0" lvl="0" indent="0" algn="l" defTabSz="914400" rtl="0" eaLnBrk="1" fontAlgn="ctr" latinLnBrk="0" hangingPunct="1">
                        <a:lnSpc>
                          <a:spcPct val="100000"/>
                        </a:lnSpc>
                        <a:spcBef>
                          <a:spcPct val="0"/>
                        </a:spcBef>
                        <a:spcAft>
                          <a:spcPct val="0"/>
                        </a:spcAft>
                        <a:buClr>
                          <a:schemeClr val="bg2"/>
                        </a:buClr>
                        <a:buSzPct val="75000"/>
                        <a:buFont typeface="Wingdings" pitchFamily="2" charset="2"/>
                        <a:buNone/>
                        <a:tabLst/>
                      </a:pPr>
                      <a:endParaRPr kumimoji="0" lang="ru-RU" sz="1200" b="0" i="0" u="none" strike="noStrike" cap="none" normalizeH="0" baseline="0" smtClean="0">
                        <a:ln>
                          <a:noFill/>
                        </a:ln>
                        <a:solidFill>
                          <a:schemeClr val="tx1"/>
                        </a:solidFill>
                        <a:effectLst/>
                        <a:latin typeface="Times New Roman" pitchFamily="18" charset="0"/>
                        <a:ea typeface="DejaVu Sans"/>
                        <a:cs typeface="DejaVu Sans"/>
                      </a:endParaRPr>
                    </a:p>
                  </a:txBody>
                  <a:tcPr marL="5455" marR="5455" marT="591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ru-RU" sz="1400" b="0" i="0" u="none" strike="noStrike" cap="none" normalizeH="0" baseline="0" smtClean="0">
                          <a:ln>
                            <a:noFill/>
                          </a:ln>
                          <a:solidFill>
                            <a:schemeClr val="tx1"/>
                          </a:solidFill>
                          <a:effectLst/>
                          <a:latin typeface="Times New Roman" pitchFamily="18" charset="0"/>
                          <a:ea typeface="DejaVu Sans"/>
                          <a:cs typeface="DejaVu Sans"/>
                        </a:rPr>
                        <a:t>012</a:t>
                      </a:r>
                    </a:p>
                  </a:txBody>
                  <a:tcPr marL="5455" marR="5455" marT="591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endParaRPr kumimoji="0" lang="ru-RU" sz="1400" b="0" i="0" u="none" strike="noStrike" cap="none" normalizeH="0" baseline="0" smtClean="0">
                        <a:ln>
                          <a:noFill/>
                        </a:ln>
                        <a:solidFill>
                          <a:schemeClr val="tx1"/>
                        </a:solidFill>
                        <a:effectLst/>
                        <a:latin typeface="Times New Roman" pitchFamily="18" charset="0"/>
                        <a:ea typeface="DejaVu Sans"/>
                        <a:cs typeface="DejaVu Sans"/>
                      </a:endParaRPr>
                    </a:p>
                  </a:txBody>
                  <a:tcPr marL="5455" marR="5455" marT="591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0" lang="ru-RU" sz="1400" b="0" i="0" u="none" strike="noStrike" cap="none" normalizeH="0" baseline="0" smtClean="0">
                          <a:ln>
                            <a:noFill/>
                          </a:ln>
                          <a:solidFill>
                            <a:schemeClr val="tx1"/>
                          </a:solidFill>
                          <a:effectLst/>
                          <a:latin typeface="Times New Roman" pitchFamily="18" charset="0"/>
                          <a:ea typeface="DejaVu Sans"/>
                          <a:cs typeface="DejaVu Sans"/>
                        </a:rPr>
                        <a:t>Облыстық жергілікті атқарушы органының резерві</a:t>
                      </a:r>
                    </a:p>
                  </a:txBody>
                  <a:tcPr marL="72000" marR="72000" marT="720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
                          <a:schemeClr val="bg2"/>
                        </a:buClr>
                        <a:buSzPct val="75000"/>
                        <a:buFont typeface="Wingdings" pitchFamily="2" charset="2"/>
                        <a:buNone/>
                        <a:tabLst/>
                      </a:pPr>
                      <a:endParaRPr kumimoji="0" lang="ru-RU" sz="1400" b="0" i="0" u="none" strike="noStrike" cap="none" normalizeH="0" baseline="0" smtClean="0">
                        <a:ln>
                          <a:noFill/>
                        </a:ln>
                        <a:solidFill>
                          <a:schemeClr val="tx1"/>
                        </a:solidFill>
                        <a:effectLst/>
                        <a:latin typeface="Arial" charset="0"/>
                        <a:ea typeface="DejaVu Sans"/>
                        <a:cs typeface="DejaVu Sans"/>
                      </a:endParaRPr>
                    </a:p>
                  </a:txBody>
                  <a:tcPr marL="72000" marR="72000" marT="7200" marB="0"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43104" name="Rectangle 687"/>
          <p:cNvSpPr>
            <a:spLocks noChangeArrowheads="1"/>
          </p:cNvSpPr>
          <p:nvPr/>
        </p:nvSpPr>
        <p:spPr bwMode="auto">
          <a:xfrm>
            <a:off x="0" y="0"/>
            <a:ext cx="9144000" cy="1196975"/>
          </a:xfrm>
          <a:prstGeom prst="rect">
            <a:avLst/>
          </a:prstGeom>
          <a:solidFill>
            <a:srgbClr val="0066FF"/>
          </a:solidFill>
          <a:ln w="9525" algn="ctr">
            <a:solidFill>
              <a:srgbClr val="3399FF"/>
            </a:solidFill>
            <a:miter lim="800000"/>
            <a:headEnd/>
            <a:tailEnd/>
          </a:ln>
        </p:spPr>
        <p:txBody>
          <a:bodyPr anchor="ctr"/>
          <a:lstStyle/>
          <a:p>
            <a:pPr algn="ctr"/>
            <a:r>
              <a:rPr lang="ru-RU" sz="2000">
                <a:solidFill>
                  <a:srgbClr val="FFFFFF"/>
                </a:solidFill>
                <a:latin typeface="Arial" charset="0"/>
                <a:cs typeface="DejaVu Sans"/>
              </a:rPr>
              <a:t/>
            </a:r>
            <a:br>
              <a:rPr lang="ru-RU" sz="2000">
                <a:solidFill>
                  <a:srgbClr val="FFFFFF"/>
                </a:solidFill>
                <a:latin typeface="Arial" charset="0"/>
                <a:cs typeface="DejaVu Sans"/>
              </a:rPr>
            </a:br>
            <a:r>
              <a:rPr lang="ru-RU" sz="1900">
                <a:solidFill>
                  <a:srgbClr val="FFFFFF"/>
                </a:solidFill>
                <a:latin typeface="Arial" charset="0"/>
                <a:cs typeface="DejaVu Sans"/>
              </a:rPr>
              <a:t>«Алматы облысы қаржы басқармасы» ММ-нің </a:t>
            </a:r>
          </a:p>
          <a:p>
            <a:pPr algn="ctr"/>
            <a:r>
              <a:rPr lang="ru-RU" sz="1900">
                <a:solidFill>
                  <a:srgbClr val="FFFFFF"/>
                </a:solidFill>
                <a:latin typeface="Arial" charset="0"/>
                <a:cs typeface="DejaVu Sans"/>
              </a:rPr>
              <a:t>2020 қаржы жылы іске асыратын </a:t>
            </a:r>
          </a:p>
          <a:p>
            <a:pPr algn="ctr"/>
            <a:r>
              <a:rPr lang="ru-RU" sz="1700">
                <a:solidFill>
                  <a:srgbClr val="FFFFFF"/>
                </a:solidFill>
                <a:latin typeface="Arial" charset="0"/>
                <a:cs typeface="DejaVu Sans"/>
              </a:rPr>
              <a:t>БЮДЖЕТТІК  БАҒДАРЛАМАЛАРЫ (КІШІ БАҒДАРЛАМАЛАРЫ)</a:t>
            </a:r>
          </a:p>
          <a:p>
            <a:pPr algn="ctr"/>
            <a:endParaRPr lang="ru-RU" sz="1700" u="sng">
              <a:solidFill>
                <a:srgbClr val="FFFFFF"/>
              </a:solidFill>
              <a:latin typeface="Arial" charset="0"/>
              <a:cs typeface="DejaVu Sans"/>
            </a:endParaRPr>
          </a:p>
        </p:txBody>
      </p:sp>
      <p:sp>
        <p:nvSpPr>
          <p:cNvPr id="43105" name="Text Box 307"/>
          <p:cNvSpPr txBox="1">
            <a:spLocks noChangeArrowheads="1"/>
          </p:cNvSpPr>
          <p:nvPr/>
        </p:nvSpPr>
        <p:spPr bwMode="auto">
          <a:xfrm>
            <a:off x="7380288" y="1266825"/>
            <a:ext cx="1584325" cy="304800"/>
          </a:xfrm>
          <a:prstGeom prst="rect">
            <a:avLst/>
          </a:prstGeom>
          <a:noFill/>
          <a:ln w="9525">
            <a:noFill/>
            <a:miter lim="800000"/>
            <a:headEnd/>
            <a:tailEnd/>
          </a:ln>
        </p:spPr>
        <p:txBody>
          <a:bodyPr>
            <a:spAutoFit/>
          </a:bodyPr>
          <a:lstStyle/>
          <a:p>
            <a:r>
              <a:rPr lang="ru-RU" sz="1400" i="1">
                <a:latin typeface="Arial" charset="0"/>
                <a:cs typeface="DejaVu Sans"/>
              </a:rPr>
              <a:t>мың теңге</a:t>
            </a:r>
          </a:p>
        </p:txBody>
      </p:sp>
    </p:spTree>
  </p:cSld>
  <p:clrMapOvr>
    <a:masterClrMapping/>
  </p:clrMapOvr>
  <p:transition spd="slow"/>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4" name="CustomShape 2"/>
          <p:cNvSpPr/>
          <p:nvPr/>
        </p:nvSpPr>
        <p:spPr>
          <a:xfrm>
            <a:off x="6267450" y="6184900"/>
            <a:ext cx="2876550" cy="714375"/>
          </a:xfrm>
          <a:custGeom>
            <a:avLst/>
            <a:gdLst/>
            <a:ahLst/>
            <a:cxnLst/>
            <a:rect l="l" t="t" r="r" b="b"/>
            <a:pathLst>
              <a:path w="2876550" h="714375">
                <a:moveTo>
                  <a:pt x="2876410" y="0"/>
                </a:moveTo>
                <a:lnTo>
                  <a:pt x="2870034" y="0"/>
                </a:lnTo>
                <a:lnTo>
                  <a:pt x="2748851" y="20091"/>
                </a:lnTo>
                <a:lnTo>
                  <a:pt x="2625547" y="42405"/>
                </a:lnTo>
                <a:lnTo>
                  <a:pt x="2370442" y="91516"/>
                </a:lnTo>
                <a:lnTo>
                  <a:pt x="2102561" y="149555"/>
                </a:lnTo>
                <a:lnTo>
                  <a:pt x="1821941" y="216509"/>
                </a:lnTo>
                <a:lnTo>
                  <a:pt x="1564703" y="281241"/>
                </a:lnTo>
                <a:lnTo>
                  <a:pt x="841882" y="444182"/>
                </a:lnTo>
                <a:lnTo>
                  <a:pt x="620775" y="488823"/>
                </a:lnTo>
                <a:lnTo>
                  <a:pt x="199847" y="566953"/>
                </a:lnTo>
                <a:lnTo>
                  <a:pt x="0" y="600430"/>
                </a:lnTo>
                <a:lnTo>
                  <a:pt x="270001" y="638378"/>
                </a:lnTo>
                <a:lnTo>
                  <a:pt x="397560" y="653999"/>
                </a:lnTo>
                <a:lnTo>
                  <a:pt x="644169" y="680783"/>
                </a:lnTo>
                <a:lnTo>
                  <a:pt x="873772" y="698639"/>
                </a:lnTo>
                <a:lnTo>
                  <a:pt x="984313" y="705345"/>
                </a:lnTo>
                <a:lnTo>
                  <a:pt x="1092746" y="709803"/>
                </a:lnTo>
                <a:lnTo>
                  <a:pt x="1296835" y="714273"/>
                </a:lnTo>
                <a:lnTo>
                  <a:pt x="1394625" y="714273"/>
                </a:lnTo>
                <a:lnTo>
                  <a:pt x="1583829" y="709803"/>
                </a:lnTo>
                <a:lnTo>
                  <a:pt x="1673123" y="705345"/>
                </a:lnTo>
                <a:lnTo>
                  <a:pt x="1843201" y="691946"/>
                </a:lnTo>
                <a:lnTo>
                  <a:pt x="1926107" y="683018"/>
                </a:lnTo>
                <a:lnTo>
                  <a:pt x="2083434" y="660692"/>
                </a:lnTo>
                <a:lnTo>
                  <a:pt x="2232253" y="633907"/>
                </a:lnTo>
                <a:lnTo>
                  <a:pt x="2372563" y="602665"/>
                </a:lnTo>
                <a:lnTo>
                  <a:pt x="2506497" y="566953"/>
                </a:lnTo>
                <a:lnTo>
                  <a:pt x="2634056" y="526770"/>
                </a:lnTo>
                <a:lnTo>
                  <a:pt x="2755239" y="482130"/>
                </a:lnTo>
                <a:lnTo>
                  <a:pt x="2872155" y="435254"/>
                </a:lnTo>
                <a:lnTo>
                  <a:pt x="2876410" y="433019"/>
                </a:lnTo>
                <a:lnTo>
                  <a:pt x="2876410" y="0"/>
                </a:lnTo>
                <a:close/>
              </a:path>
            </a:pathLst>
          </a:custGeom>
          <a:solidFill>
            <a:srgbClr val="C6E7FC">
              <a:alpha val="30000"/>
            </a:srgbClr>
          </a:solidFill>
          <a:ln>
            <a:noFill/>
          </a:ln>
        </p:spPr>
        <p:style>
          <a:lnRef idx="0">
            <a:scrgbClr r="0" g="0" b="0"/>
          </a:lnRef>
          <a:fillRef idx="0">
            <a:scrgbClr r="0" g="0" b="0"/>
          </a:fillRef>
          <a:effectRef idx="0">
            <a:scrgbClr r="0" g="0" b="0"/>
          </a:effectRef>
          <a:fontRef idx="minor"/>
        </p:style>
      </p:sp>
      <p:graphicFrame>
        <p:nvGraphicFramePr>
          <p:cNvPr id="44170" name="Group 138"/>
          <p:cNvGraphicFramePr>
            <a:graphicFrameLocks noGrp="1"/>
          </p:cNvGraphicFramePr>
          <p:nvPr/>
        </p:nvGraphicFramePr>
        <p:xfrm>
          <a:off x="0" y="333375"/>
          <a:ext cx="8893175" cy="6302375"/>
        </p:xfrm>
        <a:graphic>
          <a:graphicData uri="http://schemas.openxmlformats.org/drawingml/2006/table">
            <a:tbl>
              <a:tblPr/>
              <a:tblGrid>
                <a:gridCol w="420688"/>
                <a:gridCol w="585787"/>
                <a:gridCol w="541338"/>
                <a:gridCol w="5832475"/>
                <a:gridCol w="1512887"/>
              </a:tblGrid>
              <a:tr h="311150">
                <a:tc>
                  <a:txBody>
                    <a:bodyPr/>
                    <a:lstStyle/>
                    <a:p>
                      <a:pPr marL="0" marR="0" lvl="0" indent="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ru-RU" sz="1200" b="1" i="0" u="none" strike="noStrike" cap="none" normalizeH="0" baseline="0" smtClean="0">
                          <a:ln>
                            <a:noFill/>
                          </a:ln>
                          <a:solidFill>
                            <a:schemeClr val="tx1"/>
                          </a:solidFill>
                          <a:effectLst/>
                          <a:latin typeface="Times New Roman" pitchFamily="18" charset="0"/>
                          <a:ea typeface="DejaVu Sans"/>
                          <a:cs typeface="DejaVu Sans"/>
                        </a:rPr>
                        <a:t>1</a:t>
                      </a:r>
                    </a:p>
                  </a:txBody>
                  <a:tcPr anchor="ctr" horzOverflow="overflow">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3399FF"/>
                    </a:solidFill>
                  </a:tcPr>
                </a:tc>
                <a:tc>
                  <a:txBody>
                    <a:bodyPr/>
                    <a:lstStyle/>
                    <a:p>
                      <a:pPr marL="0" marR="0" lvl="0" indent="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ru-RU" sz="1200" b="1" i="0" u="none" strike="noStrike" cap="none" normalizeH="0" baseline="0" smtClean="0">
                          <a:ln>
                            <a:noFill/>
                          </a:ln>
                          <a:solidFill>
                            <a:schemeClr val="tx1"/>
                          </a:solidFill>
                          <a:effectLst/>
                          <a:latin typeface="Times New Roman" pitchFamily="18" charset="0"/>
                          <a:ea typeface="DejaVu Sans"/>
                          <a:cs typeface="DejaVu Sans"/>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3399FF"/>
                    </a:solidFill>
                  </a:tcPr>
                </a:tc>
                <a:tc>
                  <a:txBody>
                    <a:bodyPr/>
                    <a:lstStyle/>
                    <a:p>
                      <a:pPr marL="0" marR="0" lvl="0" indent="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ru-RU" sz="1200" b="1" i="0" u="none" strike="noStrike" cap="none" normalizeH="0" baseline="0" smtClean="0">
                          <a:ln>
                            <a:noFill/>
                          </a:ln>
                          <a:solidFill>
                            <a:schemeClr val="tx1"/>
                          </a:solidFill>
                          <a:effectLst/>
                          <a:latin typeface="Times New Roman" pitchFamily="18" charset="0"/>
                          <a:ea typeface="DejaVu Sans"/>
                          <a:cs typeface="DejaVu Sans"/>
                        </a:rPr>
                        <a:t>3</a:t>
                      </a:r>
                    </a:p>
                  </a:txBody>
                  <a:tcPr anchor="ctr" horzOverflow="overflow">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3399FF"/>
                    </a:solidFill>
                  </a:tcPr>
                </a:tc>
                <a:tc>
                  <a:txBody>
                    <a:bodyPr/>
                    <a:lstStyle/>
                    <a:p>
                      <a:pPr marL="0" marR="0" lvl="0" indent="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ru-RU" sz="1200" b="1" i="0" u="none" strike="noStrike" cap="none" normalizeH="0" baseline="0" smtClean="0">
                          <a:ln>
                            <a:noFill/>
                          </a:ln>
                          <a:solidFill>
                            <a:schemeClr val="tx1"/>
                          </a:solidFill>
                          <a:effectLst/>
                          <a:latin typeface="Times New Roman" pitchFamily="18" charset="0"/>
                          <a:ea typeface="DejaVu Sans"/>
                          <a:cs typeface="DejaVu Sans"/>
                        </a:rPr>
                        <a:t>4</a:t>
                      </a: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3399FF"/>
                    </a:solidFill>
                  </a:tcPr>
                </a:tc>
                <a:tc>
                  <a:txBody>
                    <a:bodyPr/>
                    <a:lstStyle/>
                    <a:p>
                      <a:pPr marL="0" marR="0" lvl="0" indent="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ru-RU" sz="1000" b="1" i="0" u="none" strike="noStrike" cap="none" normalizeH="0" baseline="0" smtClean="0">
                          <a:ln>
                            <a:noFill/>
                          </a:ln>
                          <a:solidFill>
                            <a:schemeClr val="tx1"/>
                          </a:solidFill>
                          <a:effectLst/>
                          <a:latin typeface="Times New Roman" pitchFamily="18" charset="0"/>
                          <a:ea typeface="DejaVu Sans"/>
                          <a:cs typeface="DejaVu Sans"/>
                        </a:rPr>
                        <a:t>5</a:t>
                      </a: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3399FF"/>
                    </a:solidFill>
                  </a:tcPr>
                </a:tc>
              </a:tr>
              <a:tr h="768350">
                <a:tc>
                  <a:txBody>
                    <a:bodyPr/>
                    <a:lstStyle/>
                    <a:p>
                      <a:pPr marL="0" marR="0" lvl="0" indent="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endParaRPr kumimoji="0" lang="ru-RU" sz="1200" b="1" i="0" u="none" strike="noStrike" cap="none" normalizeH="0" baseline="0" smtClean="0">
                        <a:ln>
                          <a:noFill/>
                        </a:ln>
                        <a:solidFill>
                          <a:schemeClr val="tx1"/>
                        </a:solidFill>
                        <a:effectLst/>
                        <a:latin typeface="Times New Roman" pitchFamily="18" charset="0"/>
                        <a:ea typeface="DejaVu Sans"/>
                        <a:cs typeface="DejaVu Sans"/>
                      </a:endParaRP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
                          <a:schemeClr val="bg2"/>
                        </a:buClr>
                        <a:buSzPct val="75000"/>
                        <a:buFont typeface="Wingdings" pitchFamily="2" charset="2"/>
                        <a:buNone/>
                        <a:tabLst/>
                      </a:pPr>
                      <a:endParaRPr kumimoji="0" lang="ru-RU" sz="1200" b="1" i="0" u="none" strike="noStrike" cap="none" normalizeH="0" baseline="0" smtClean="0">
                        <a:ln>
                          <a:noFill/>
                        </a:ln>
                        <a:solidFill>
                          <a:schemeClr val="tx1"/>
                        </a:solidFill>
                        <a:effectLst/>
                        <a:latin typeface="Times New Roman" pitchFamily="18" charset="0"/>
                        <a:ea typeface="DejaVu Sans"/>
                        <a:cs typeface="DejaVu Sans"/>
                      </a:endParaRP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ru-RU" sz="1400" b="0" i="0" u="none" strike="noStrike" cap="none" normalizeH="0" baseline="0" smtClean="0">
                          <a:ln>
                            <a:noFill/>
                          </a:ln>
                          <a:solidFill>
                            <a:schemeClr val="tx1"/>
                          </a:solidFill>
                          <a:effectLst/>
                          <a:latin typeface="Times New Roman" pitchFamily="18" charset="0"/>
                          <a:ea typeface="DejaVu Sans"/>
                          <a:cs typeface="DejaVu Sans"/>
                        </a:rPr>
                        <a:t>100</a:t>
                      </a: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0" lang="kk-KZ" sz="1500" b="0" i="0" u="none" strike="noStrike" cap="none" normalizeH="0" baseline="0" smtClean="0">
                          <a:ln>
                            <a:noFill/>
                          </a:ln>
                          <a:solidFill>
                            <a:schemeClr val="tx1"/>
                          </a:solidFill>
                          <a:effectLst/>
                          <a:latin typeface="Arial" charset="0"/>
                          <a:cs typeface="Arial" charset="0"/>
                        </a:rPr>
                        <a:t>Облыс аумағындағы табиғи және техногендік сипаттағы төтенше жағдайларды жоюға арналған облыстық жергілікті атқарушы органының төтенше резерві</a:t>
                      </a:r>
                      <a:endParaRPr kumimoji="0" lang="ru-RU" sz="1500" b="1" i="0" u="none" strike="noStrike" cap="none" normalizeH="0" baseline="0" smtClean="0">
                        <a:ln>
                          <a:noFill/>
                        </a:ln>
                        <a:solidFill>
                          <a:schemeClr val="tx1"/>
                        </a:solidFill>
                        <a:effectLst/>
                        <a:latin typeface="Arial" charset="0"/>
                        <a:cs typeface="Arial" charset="0"/>
                      </a:endParaRP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ru-RU" sz="1400" b="0" i="1" u="none" strike="noStrike" cap="none" normalizeH="0" baseline="0" smtClean="0">
                          <a:ln>
                            <a:noFill/>
                          </a:ln>
                          <a:solidFill>
                            <a:schemeClr val="tx1"/>
                          </a:solidFill>
                          <a:effectLst/>
                          <a:latin typeface="Arial" charset="0"/>
                          <a:ea typeface="DejaVu Sans"/>
                          <a:cs typeface="DejaVu Sans"/>
                        </a:rPr>
                        <a:t>1 500 000,0</a:t>
                      </a: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407988">
                <a:tc>
                  <a:txBody>
                    <a:bodyPr/>
                    <a:lstStyle/>
                    <a:p>
                      <a:pPr marL="0" marR="0" lvl="0" indent="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endParaRPr kumimoji="0" lang="ru-RU" sz="1200" b="1" i="0" u="none" strike="noStrike" cap="none" normalizeH="0" baseline="0" smtClean="0">
                        <a:ln>
                          <a:noFill/>
                        </a:ln>
                        <a:solidFill>
                          <a:schemeClr val="tx1"/>
                        </a:solidFill>
                        <a:effectLst/>
                        <a:latin typeface="Times New Roman" pitchFamily="18" charset="0"/>
                        <a:ea typeface="DejaVu Sans"/>
                        <a:cs typeface="DejaVu Sans"/>
                      </a:endParaRP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
                          <a:schemeClr val="bg2"/>
                        </a:buClr>
                        <a:buSzPct val="75000"/>
                        <a:buFont typeface="Wingdings" pitchFamily="2" charset="2"/>
                        <a:buNone/>
                        <a:tabLst/>
                      </a:pPr>
                      <a:endParaRPr kumimoji="0" lang="ru-RU" sz="1200" b="1" i="0" u="none" strike="noStrike" cap="none" normalizeH="0" baseline="0" smtClean="0">
                        <a:ln>
                          <a:noFill/>
                        </a:ln>
                        <a:solidFill>
                          <a:schemeClr val="tx1"/>
                        </a:solidFill>
                        <a:effectLst/>
                        <a:latin typeface="Times New Roman" pitchFamily="18" charset="0"/>
                        <a:ea typeface="DejaVu Sans"/>
                        <a:cs typeface="DejaVu Sans"/>
                      </a:endParaRP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ru-RU" sz="1400" b="0" i="0" u="none" strike="noStrike" cap="none" normalizeH="0" baseline="0" smtClean="0">
                          <a:ln>
                            <a:noFill/>
                          </a:ln>
                          <a:solidFill>
                            <a:schemeClr val="tx1"/>
                          </a:solidFill>
                          <a:effectLst/>
                          <a:latin typeface="Times New Roman" pitchFamily="18" charset="0"/>
                          <a:ea typeface="DejaVu Sans"/>
                          <a:cs typeface="DejaVu Sans"/>
                        </a:rPr>
                        <a:t>101</a:t>
                      </a: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0" lang="kk-KZ" sz="1500" b="0" i="0" u="none" strike="noStrike" cap="none" normalizeH="0" baseline="0" smtClean="0">
                          <a:ln>
                            <a:noFill/>
                          </a:ln>
                          <a:solidFill>
                            <a:schemeClr val="tx1"/>
                          </a:solidFill>
                          <a:effectLst/>
                          <a:latin typeface="Arial" charset="0"/>
                          <a:cs typeface="Arial" charset="0"/>
                        </a:rPr>
                        <a:t>Шұғыл шығындарға арналған облыстық жергілікті атқарушы органының резерві</a:t>
                      </a:r>
                      <a:endParaRPr kumimoji="0" lang="ru-RU" sz="2800" b="0" i="0" u="sng" strike="noStrike" cap="none" normalizeH="0" baseline="0" smtClean="0">
                        <a:ln>
                          <a:noFill/>
                        </a:ln>
                        <a:solidFill>
                          <a:schemeClr val="tx1"/>
                        </a:solidFill>
                        <a:effectLst/>
                        <a:latin typeface="Arial" charset="0"/>
                        <a:cs typeface="Arial" charset="0"/>
                      </a:endParaRP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ru-RU" sz="1400" b="0" i="1" u="none" strike="noStrike" cap="none" normalizeH="0" baseline="0" smtClean="0">
                          <a:ln>
                            <a:noFill/>
                          </a:ln>
                          <a:solidFill>
                            <a:schemeClr val="tx1"/>
                          </a:solidFill>
                          <a:effectLst/>
                          <a:latin typeface="Arial" charset="0"/>
                          <a:ea typeface="DejaVu Sans"/>
                          <a:cs typeface="DejaVu Sans"/>
                        </a:rPr>
                        <a:t>1 223 967,0</a:t>
                      </a: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376238">
                <a:tc>
                  <a:txBody>
                    <a:bodyPr/>
                    <a:lstStyle/>
                    <a:p>
                      <a:pPr marL="0" marR="0" lvl="0" indent="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endParaRPr kumimoji="0" lang="ru-RU" sz="1200" b="1" i="0" u="none" strike="noStrike" cap="none" normalizeH="0" baseline="0" smtClean="0">
                        <a:ln>
                          <a:noFill/>
                        </a:ln>
                        <a:solidFill>
                          <a:schemeClr val="tx1"/>
                        </a:solidFill>
                        <a:effectLst/>
                        <a:latin typeface="Times New Roman" pitchFamily="18" charset="0"/>
                        <a:ea typeface="DejaVu Sans"/>
                        <a:cs typeface="DejaVu Sans"/>
                      </a:endParaRP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
                          <a:schemeClr val="bg2"/>
                        </a:buClr>
                        <a:buSzPct val="75000"/>
                        <a:buFont typeface="Wingdings" pitchFamily="2" charset="2"/>
                        <a:buNone/>
                        <a:tabLst/>
                      </a:pPr>
                      <a:endParaRPr kumimoji="0" lang="ru-RU" sz="1200" b="1" i="0" u="none" strike="noStrike" cap="none" normalizeH="0" baseline="0" smtClean="0">
                        <a:ln>
                          <a:noFill/>
                        </a:ln>
                        <a:solidFill>
                          <a:schemeClr val="tx1"/>
                        </a:solidFill>
                        <a:effectLst/>
                        <a:latin typeface="Times New Roman" pitchFamily="18" charset="0"/>
                        <a:ea typeface="DejaVu Sans"/>
                        <a:cs typeface="DejaVu Sans"/>
                      </a:endParaRP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ru-RU" sz="1400" b="0" i="0" u="none" strike="noStrike" cap="none" normalizeH="0" baseline="0" smtClean="0">
                          <a:ln>
                            <a:noFill/>
                          </a:ln>
                          <a:solidFill>
                            <a:schemeClr val="tx1"/>
                          </a:solidFill>
                          <a:effectLst/>
                          <a:latin typeface="Times New Roman" pitchFamily="18" charset="0"/>
                          <a:ea typeface="DejaVu Sans"/>
                          <a:cs typeface="DejaVu Sans"/>
                        </a:rPr>
                        <a:t>102</a:t>
                      </a: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0" lang="kk-KZ" sz="1500" b="0" i="0" u="none" strike="noStrike" cap="none" normalizeH="0" baseline="0" smtClean="0">
                          <a:ln>
                            <a:noFill/>
                          </a:ln>
                          <a:solidFill>
                            <a:schemeClr val="tx1"/>
                          </a:solidFill>
                          <a:effectLst/>
                          <a:latin typeface="Arial" charset="0"/>
                          <a:cs typeface="Arial" charset="0"/>
                        </a:rPr>
                        <a:t>Соттардың шешімдері бойынша міндеттемелерді орындауға арналған облыстық жергілікті атқарушы органының резерві</a:t>
                      </a:r>
                      <a:r>
                        <a:rPr kumimoji="0" lang="ru-RU" sz="1500" b="0" i="0" u="none" strike="noStrike" cap="none" normalizeH="0" baseline="0" smtClean="0">
                          <a:ln>
                            <a:noFill/>
                          </a:ln>
                          <a:solidFill>
                            <a:schemeClr val="tx1"/>
                          </a:solidFill>
                          <a:effectLst/>
                          <a:latin typeface="Arial" charset="0"/>
                          <a:cs typeface="Arial" charset="0"/>
                        </a:rPr>
                        <a:t> </a:t>
                      </a: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ru-RU" sz="1400" b="0" i="0" u="none" strike="noStrike" cap="none" normalizeH="0" baseline="0" smtClean="0">
                          <a:ln>
                            <a:noFill/>
                          </a:ln>
                          <a:solidFill>
                            <a:schemeClr val="tx1"/>
                          </a:solidFill>
                          <a:effectLst/>
                          <a:latin typeface="Arial" charset="0"/>
                          <a:ea typeface="DejaVu Sans"/>
                          <a:cs typeface="DejaVu Sans"/>
                        </a:rPr>
                        <a:t>150 000,0</a:t>
                      </a: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376238">
                <a:tc>
                  <a:txBody>
                    <a:bodyPr/>
                    <a:lstStyle/>
                    <a:p>
                      <a:pPr marL="0" marR="0" lvl="0" indent="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ru-RU" sz="1200" b="1" i="0" u="none" strike="noStrike" cap="none" normalizeH="0" baseline="0" smtClean="0">
                          <a:ln>
                            <a:noFill/>
                          </a:ln>
                          <a:solidFill>
                            <a:schemeClr val="tx1"/>
                          </a:solidFill>
                          <a:effectLst/>
                          <a:latin typeface="Times New Roman" pitchFamily="18" charset="0"/>
                          <a:ea typeface="DejaVu Sans"/>
                          <a:cs typeface="DejaVu Sans"/>
                        </a:rPr>
                        <a:t>14.</a:t>
                      </a: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
                          <a:schemeClr val="bg2"/>
                        </a:buClr>
                        <a:buSzPct val="75000"/>
                        <a:buFont typeface="Wingdings" pitchFamily="2" charset="2"/>
                        <a:buNone/>
                        <a:tabLst/>
                      </a:pPr>
                      <a:endParaRPr kumimoji="0" lang="ru-RU" sz="1200" b="1" i="0" u="none" strike="noStrike" cap="none" normalizeH="0" baseline="0" smtClean="0">
                        <a:ln>
                          <a:noFill/>
                        </a:ln>
                        <a:solidFill>
                          <a:schemeClr val="tx1"/>
                        </a:solidFill>
                        <a:effectLst/>
                        <a:latin typeface="Times New Roman" pitchFamily="18" charset="0"/>
                        <a:ea typeface="DejaVu Sans"/>
                        <a:cs typeface="DejaVu Sans"/>
                      </a:endParaRP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
                          <a:schemeClr val="bg2"/>
                        </a:buClr>
                        <a:buSzPct val="75000"/>
                        <a:buFont typeface="Wingdings" pitchFamily="2" charset="2"/>
                        <a:buNone/>
                        <a:tabLst/>
                      </a:pPr>
                      <a:endParaRPr kumimoji="0" lang="ru-RU" sz="1200" b="1" i="0" u="none" strike="noStrike" cap="none" normalizeH="0" baseline="0" smtClean="0">
                        <a:ln>
                          <a:noFill/>
                        </a:ln>
                        <a:solidFill>
                          <a:schemeClr val="tx1"/>
                        </a:solidFill>
                        <a:effectLst/>
                        <a:latin typeface="Times New Roman" pitchFamily="18" charset="0"/>
                        <a:ea typeface="DejaVu Sans"/>
                        <a:cs typeface="DejaVu Sans"/>
                      </a:endParaRP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0" lang="ru-RU" sz="1400" b="1" i="0" u="none" strike="noStrike" cap="none" normalizeH="0" baseline="0" smtClean="0">
                          <a:ln>
                            <a:noFill/>
                          </a:ln>
                          <a:solidFill>
                            <a:schemeClr val="tx1"/>
                          </a:solidFill>
                          <a:effectLst/>
                          <a:latin typeface="Arial" charset="0"/>
                          <a:ea typeface="DejaVu Sans"/>
                          <a:cs typeface="DejaVu Sans"/>
                        </a:rPr>
                        <a:t>Борышқа қызмет көрсету</a:t>
                      </a: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ru-RU" sz="1400" b="1" i="0" u="none" strike="noStrike" cap="none" normalizeH="0" baseline="0" smtClean="0">
                          <a:ln>
                            <a:noFill/>
                          </a:ln>
                          <a:solidFill>
                            <a:schemeClr val="tx1"/>
                          </a:solidFill>
                          <a:effectLst/>
                          <a:latin typeface="Arial" charset="0"/>
                          <a:ea typeface="DejaVu Sans"/>
                          <a:cs typeface="DejaVu Sans"/>
                        </a:rPr>
                        <a:t>21 129,0</a:t>
                      </a: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346075">
                <a:tc>
                  <a:txBody>
                    <a:bodyPr/>
                    <a:lstStyle/>
                    <a:p>
                      <a:pPr marL="0" marR="0" lvl="0" indent="0" algn="l"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ru-RU" sz="1200" b="0" i="0" u="none" strike="noStrike" cap="none" normalizeH="0" baseline="0" smtClean="0">
                          <a:ln>
                            <a:noFill/>
                          </a:ln>
                          <a:solidFill>
                            <a:schemeClr val="tx1"/>
                          </a:solidFill>
                          <a:effectLst/>
                          <a:latin typeface="Times New Roman" pitchFamily="18" charset="0"/>
                          <a:ea typeface="DejaVu Sans"/>
                          <a:cs typeface="DejaVu Sans"/>
                        </a:rPr>
                        <a:t> </a:t>
                      </a: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ru-RU" sz="1200" b="0" i="0" u="none" strike="noStrike" cap="none" normalizeH="0" baseline="0" smtClean="0">
                          <a:ln>
                            <a:noFill/>
                          </a:ln>
                          <a:solidFill>
                            <a:schemeClr val="tx1"/>
                          </a:solidFill>
                          <a:effectLst/>
                          <a:latin typeface="Times New Roman" pitchFamily="18" charset="0"/>
                          <a:ea typeface="DejaVu Sans"/>
                          <a:cs typeface="DejaVu Sans"/>
                        </a:rPr>
                        <a:t>004</a:t>
                      </a: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ru-RU" sz="1200" b="0" i="0" u="none" strike="noStrike" cap="none" normalizeH="0" baseline="0" smtClean="0">
                          <a:ln>
                            <a:noFill/>
                          </a:ln>
                          <a:solidFill>
                            <a:schemeClr val="tx1"/>
                          </a:solidFill>
                          <a:effectLst/>
                          <a:latin typeface="Times New Roman" pitchFamily="18" charset="0"/>
                          <a:ea typeface="DejaVu Sans"/>
                          <a:cs typeface="DejaVu Sans"/>
                        </a:rPr>
                        <a:t> </a:t>
                      </a: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0" lang="ru-RU" sz="1400" b="0" i="0" u="none" strike="noStrike" cap="none" normalizeH="0" baseline="0" smtClean="0">
                          <a:ln>
                            <a:noFill/>
                          </a:ln>
                          <a:solidFill>
                            <a:schemeClr val="tx1"/>
                          </a:solidFill>
                          <a:effectLst/>
                          <a:latin typeface="Arial" charset="0"/>
                          <a:ea typeface="DejaVu Sans"/>
                          <a:cs typeface="DejaVu Sans"/>
                        </a:rPr>
                        <a:t>Жергілікті атқарушы  органдардың борышына қызмет көрсету</a:t>
                      </a: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
                          <a:schemeClr val="bg2"/>
                        </a:buClr>
                        <a:buSzPct val="75000"/>
                        <a:buFont typeface="Wingdings" pitchFamily="2" charset="2"/>
                        <a:buNone/>
                        <a:tabLst/>
                      </a:pPr>
                      <a:endParaRPr kumimoji="0" lang="ru-RU" sz="1400" b="0" i="0" u="none" strike="noStrike" cap="none" normalizeH="0" baseline="0" smtClean="0">
                        <a:ln>
                          <a:noFill/>
                        </a:ln>
                        <a:solidFill>
                          <a:schemeClr val="tx1"/>
                        </a:solidFill>
                        <a:effectLst/>
                        <a:latin typeface="Mongolian Baiti" pitchFamily="66" charset="0"/>
                        <a:ea typeface="DejaVu Sans"/>
                        <a:cs typeface="DejaVu Sans"/>
                      </a:endParaRP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344488">
                <a:tc>
                  <a:txBody>
                    <a:bodyPr/>
                    <a:lstStyle/>
                    <a:p>
                      <a:pPr marL="0" marR="0" lvl="0" indent="0" algn="l" defTabSz="914400" rtl="0" eaLnBrk="1" fontAlgn="ctr" latinLnBrk="0" hangingPunct="1">
                        <a:lnSpc>
                          <a:spcPct val="100000"/>
                        </a:lnSpc>
                        <a:spcBef>
                          <a:spcPct val="0"/>
                        </a:spcBef>
                        <a:spcAft>
                          <a:spcPct val="0"/>
                        </a:spcAft>
                        <a:buClr>
                          <a:schemeClr val="bg2"/>
                        </a:buClr>
                        <a:buSzPct val="75000"/>
                        <a:buFont typeface="Wingdings" pitchFamily="2" charset="2"/>
                        <a:buNone/>
                        <a:tabLst/>
                      </a:pPr>
                      <a:endParaRPr kumimoji="0" lang="ru-RU" sz="1200" b="0" i="0" u="none" strike="noStrike" cap="none" normalizeH="0" baseline="0" smtClean="0">
                        <a:ln>
                          <a:noFill/>
                        </a:ln>
                        <a:solidFill>
                          <a:schemeClr val="tx1"/>
                        </a:solidFill>
                        <a:effectLst/>
                        <a:latin typeface="Times New Roman" pitchFamily="18" charset="0"/>
                        <a:ea typeface="DejaVu Sans"/>
                        <a:cs typeface="DejaVu Sans"/>
                      </a:endParaRP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endParaRPr kumimoji="0" lang="ru-RU" sz="1200" b="0" i="0" u="none" strike="noStrike" cap="none" normalizeH="0" baseline="0" smtClean="0">
                        <a:ln>
                          <a:noFill/>
                        </a:ln>
                        <a:solidFill>
                          <a:schemeClr val="tx1"/>
                        </a:solidFill>
                        <a:effectLst/>
                        <a:latin typeface="Times New Roman" pitchFamily="18" charset="0"/>
                        <a:ea typeface="DejaVu Sans"/>
                        <a:cs typeface="DejaVu Sans"/>
                      </a:endParaRP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ru-RU" sz="1200" b="0" i="0" u="none" strike="noStrike" cap="none" normalizeH="0" baseline="0" smtClean="0">
                          <a:ln>
                            <a:noFill/>
                          </a:ln>
                          <a:solidFill>
                            <a:schemeClr val="tx1"/>
                          </a:solidFill>
                          <a:effectLst/>
                          <a:latin typeface="Times New Roman" pitchFamily="18" charset="0"/>
                          <a:ea typeface="DejaVu Sans"/>
                          <a:cs typeface="DejaVu Sans"/>
                        </a:rPr>
                        <a:t>100</a:t>
                      </a: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0" lang="kk-KZ" sz="1500" b="0" i="0" u="none" strike="noStrike" cap="none" normalizeH="0" baseline="0" smtClean="0">
                          <a:ln>
                            <a:noFill/>
                          </a:ln>
                          <a:solidFill>
                            <a:schemeClr val="tx1"/>
                          </a:solidFill>
                          <a:effectLst/>
                          <a:latin typeface="Arial" charset="0"/>
                          <a:cs typeface="Arial" charset="0"/>
                        </a:rPr>
                        <a:t>Қарыздар бойынша сыйақылар, өзге де төлемдерді төлеу»</a:t>
                      </a:r>
                      <a:endParaRPr kumimoji="0" lang="ru-RU" sz="1500" b="0" i="0" u="none" strike="noStrike" cap="none" normalizeH="0" baseline="0" smtClean="0">
                        <a:ln>
                          <a:noFill/>
                        </a:ln>
                        <a:solidFill>
                          <a:schemeClr val="tx1"/>
                        </a:solidFill>
                        <a:effectLst/>
                        <a:latin typeface="Arial" charset="0"/>
                        <a:cs typeface="Arial" charset="0"/>
                      </a:endParaRP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ru-RU" sz="1400" b="0" i="1" u="none" strike="noStrike" cap="none" normalizeH="0" baseline="0" smtClean="0">
                          <a:ln>
                            <a:noFill/>
                          </a:ln>
                          <a:solidFill>
                            <a:schemeClr val="tx1"/>
                          </a:solidFill>
                          <a:effectLst/>
                          <a:latin typeface="Arial" charset="0"/>
                          <a:ea typeface="DejaVu Sans"/>
                          <a:cs typeface="DejaVu Sans"/>
                        </a:rPr>
                        <a:t>17 846,0</a:t>
                      </a: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685800">
                <a:tc>
                  <a:txBody>
                    <a:bodyPr/>
                    <a:lstStyle/>
                    <a:p>
                      <a:pPr marL="0" marR="0" lvl="0" indent="0" algn="l" defTabSz="914400" rtl="0" eaLnBrk="1" fontAlgn="ctr" latinLnBrk="0" hangingPunct="1">
                        <a:lnSpc>
                          <a:spcPct val="100000"/>
                        </a:lnSpc>
                        <a:spcBef>
                          <a:spcPct val="0"/>
                        </a:spcBef>
                        <a:spcAft>
                          <a:spcPct val="0"/>
                        </a:spcAft>
                        <a:buClr>
                          <a:schemeClr val="bg2"/>
                        </a:buClr>
                        <a:buSzPct val="75000"/>
                        <a:buFont typeface="Wingdings" pitchFamily="2" charset="2"/>
                        <a:buNone/>
                        <a:tabLst/>
                      </a:pPr>
                      <a:endParaRPr kumimoji="0" lang="ru-RU" sz="1200" b="0" i="0" u="none" strike="noStrike" cap="none" normalizeH="0" baseline="0" smtClean="0">
                        <a:ln>
                          <a:noFill/>
                        </a:ln>
                        <a:solidFill>
                          <a:schemeClr val="tx1"/>
                        </a:solidFill>
                        <a:effectLst/>
                        <a:latin typeface="Times New Roman" pitchFamily="18" charset="0"/>
                        <a:ea typeface="DejaVu Sans"/>
                        <a:cs typeface="DejaVu Sans"/>
                      </a:endParaRP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ru-RU" sz="1200" b="0" i="0" u="none" strike="noStrike" cap="none" normalizeH="0" baseline="0" smtClean="0">
                          <a:ln>
                            <a:noFill/>
                          </a:ln>
                          <a:solidFill>
                            <a:schemeClr val="tx1"/>
                          </a:solidFill>
                          <a:effectLst/>
                          <a:latin typeface="Times New Roman" pitchFamily="18" charset="0"/>
                          <a:ea typeface="DejaVu Sans"/>
                          <a:cs typeface="DejaVu Sans"/>
                        </a:rPr>
                        <a:t>016</a:t>
                      </a: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endParaRPr kumimoji="0" lang="ru-RU" sz="1200" b="0" i="0" u="none" strike="noStrike" cap="none" normalizeH="0" baseline="0" smtClean="0">
                        <a:ln>
                          <a:noFill/>
                        </a:ln>
                        <a:solidFill>
                          <a:schemeClr val="tx1"/>
                        </a:solidFill>
                        <a:effectLst/>
                        <a:latin typeface="Times New Roman" pitchFamily="18" charset="0"/>
                        <a:ea typeface="DejaVu Sans"/>
                        <a:cs typeface="DejaVu Sans"/>
                      </a:endParaRP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0" lang="kk-KZ" sz="1500" b="0" i="0" u="none" strike="noStrike" cap="none" normalizeH="0" baseline="0" smtClean="0">
                          <a:ln>
                            <a:noFill/>
                          </a:ln>
                          <a:solidFill>
                            <a:schemeClr val="tx1"/>
                          </a:solidFill>
                          <a:effectLst/>
                          <a:latin typeface="Arial" charset="0"/>
                          <a:cs typeface="Arial" charset="0"/>
                        </a:rPr>
                        <a:t>Жергілікті атқарушы органдар-дың республикалық бюджеттен қарыздар бойынша сыйақылар мен өзге де төлемдерді төлеу бойынша борышына қызмет көрсету</a:t>
                      </a:r>
                      <a:r>
                        <a:rPr kumimoji="0" lang="ru-RU" sz="1500" b="0" i="0" u="none" strike="noStrike" cap="none" normalizeH="0" baseline="0" smtClean="0">
                          <a:ln>
                            <a:noFill/>
                          </a:ln>
                          <a:solidFill>
                            <a:schemeClr val="tx1"/>
                          </a:solidFill>
                          <a:effectLst/>
                          <a:latin typeface="Arial" charset="0"/>
                          <a:cs typeface="Arial" charset="0"/>
                        </a:rPr>
                        <a:t> </a:t>
                      </a: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
                          <a:schemeClr val="bg2"/>
                        </a:buClr>
                        <a:buSzPct val="75000"/>
                        <a:buFont typeface="Wingdings" pitchFamily="2" charset="2"/>
                        <a:buNone/>
                        <a:tabLst/>
                      </a:pPr>
                      <a:endParaRPr kumimoji="0" lang="ru-RU" sz="1400" b="0" i="0" u="none" strike="noStrike" cap="none" normalizeH="0" baseline="0" smtClean="0">
                        <a:ln>
                          <a:noFill/>
                        </a:ln>
                        <a:solidFill>
                          <a:schemeClr val="tx1"/>
                        </a:solidFill>
                        <a:effectLst/>
                        <a:latin typeface="Arial" charset="0"/>
                        <a:ea typeface="DejaVu Sans"/>
                        <a:cs typeface="DejaVu Sans"/>
                      </a:endParaRP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344488">
                <a:tc>
                  <a:txBody>
                    <a:bodyPr/>
                    <a:lstStyle/>
                    <a:p>
                      <a:pPr marL="0" marR="0" lvl="0" indent="0" algn="l" defTabSz="914400" rtl="0" eaLnBrk="1" fontAlgn="ctr" latinLnBrk="0" hangingPunct="1">
                        <a:lnSpc>
                          <a:spcPct val="100000"/>
                        </a:lnSpc>
                        <a:spcBef>
                          <a:spcPct val="0"/>
                        </a:spcBef>
                        <a:spcAft>
                          <a:spcPct val="0"/>
                        </a:spcAft>
                        <a:buClr>
                          <a:schemeClr val="bg2"/>
                        </a:buClr>
                        <a:buSzPct val="75000"/>
                        <a:buFont typeface="Wingdings" pitchFamily="2" charset="2"/>
                        <a:buNone/>
                        <a:tabLst/>
                      </a:pPr>
                      <a:endParaRPr kumimoji="0" lang="ru-RU" sz="1200" b="1" i="0" u="none" strike="noStrike" cap="none" normalizeH="0" baseline="0" smtClean="0">
                        <a:ln>
                          <a:noFill/>
                        </a:ln>
                        <a:solidFill>
                          <a:schemeClr val="tx1"/>
                        </a:solidFill>
                        <a:effectLst/>
                        <a:latin typeface="Times New Roman" pitchFamily="18" charset="0"/>
                        <a:ea typeface="DejaVu Sans"/>
                        <a:cs typeface="DejaVu Sans"/>
                      </a:endParaRP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endParaRPr kumimoji="0" lang="ru-RU" sz="1200" b="1" i="0" u="none" strike="noStrike" cap="none" normalizeH="0" baseline="0" smtClean="0">
                        <a:ln>
                          <a:noFill/>
                        </a:ln>
                        <a:solidFill>
                          <a:schemeClr val="tx1"/>
                        </a:solidFill>
                        <a:effectLst/>
                        <a:latin typeface="Times New Roman" pitchFamily="18" charset="0"/>
                        <a:ea typeface="DejaVu Sans"/>
                        <a:cs typeface="DejaVu Sans"/>
                      </a:endParaRP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ru-RU" sz="1200" b="0" i="0" u="none" strike="noStrike" cap="none" normalizeH="0" baseline="0" smtClean="0">
                          <a:ln>
                            <a:noFill/>
                          </a:ln>
                          <a:solidFill>
                            <a:schemeClr val="tx1"/>
                          </a:solidFill>
                          <a:effectLst/>
                          <a:latin typeface="Times New Roman" pitchFamily="18" charset="0"/>
                          <a:ea typeface="DejaVu Sans"/>
                          <a:cs typeface="DejaVu Sans"/>
                        </a:rPr>
                        <a:t>015</a:t>
                      </a: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ru-RU" sz="1400" b="0" i="0" u="none" strike="noStrike" cap="none" normalizeH="0" baseline="0" smtClean="0">
                          <a:ln>
                            <a:noFill/>
                          </a:ln>
                          <a:solidFill>
                            <a:schemeClr val="tx1"/>
                          </a:solidFill>
                          <a:effectLst/>
                          <a:latin typeface="Times New Roman" pitchFamily="18" charset="0"/>
                          <a:ea typeface="DejaVu Sans"/>
                          <a:cs typeface="DejaVu Sans"/>
                        </a:rPr>
                        <a:t>Жергілікті бюджет қаражаты есебінен</a:t>
                      </a: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ru-RU" sz="1400" b="0" i="0" u="none" strike="noStrike" cap="none" normalizeH="0" baseline="0" smtClean="0">
                          <a:ln>
                            <a:noFill/>
                          </a:ln>
                          <a:solidFill>
                            <a:schemeClr val="tx1"/>
                          </a:solidFill>
                          <a:effectLst/>
                          <a:latin typeface="Arial" charset="0"/>
                          <a:ea typeface="DejaVu Sans"/>
                          <a:cs typeface="DejaVu Sans"/>
                        </a:rPr>
                        <a:t>3 283,0</a:t>
                      </a: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344488">
                <a:tc>
                  <a:txBody>
                    <a:bodyPr/>
                    <a:lstStyle/>
                    <a:p>
                      <a:pPr marL="0" marR="0" lvl="0" indent="0" algn="l"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ru-RU" sz="1200" b="1" i="0" u="none" strike="noStrike" cap="none" normalizeH="0" baseline="0" smtClean="0">
                          <a:ln>
                            <a:noFill/>
                          </a:ln>
                          <a:solidFill>
                            <a:schemeClr val="tx1"/>
                          </a:solidFill>
                          <a:effectLst/>
                          <a:latin typeface="Times New Roman" pitchFamily="18" charset="0"/>
                          <a:ea typeface="DejaVu Sans"/>
                          <a:cs typeface="DejaVu Sans"/>
                        </a:rPr>
                        <a:t> 15.</a:t>
                      </a: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endParaRPr kumimoji="0" lang="ru-RU" sz="1200" b="1" i="0" u="none" strike="noStrike" cap="none" normalizeH="0" baseline="0" smtClean="0">
                        <a:ln>
                          <a:noFill/>
                        </a:ln>
                        <a:solidFill>
                          <a:schemeClr val="tx1"/>
                        </a:solidFill>
                        <a:effectLst/>
                        <a:latin typeface="Times New Roman" pitchFamily="18" charset="0"/>
                        <a:ea typeface="DejaVu Sans"/>
                        <a:cs typeface="DejaVu Sans"/>
                      </a:endParaRP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ru-RU" sz="1200" b="1" i="0" u="none" strike="noStrike" cap="none" normalizeH="0" baseline="0" smtClean="0">
                          <a:ln>
                            <a:noFill/>
                          </a:ln>
                          <a:solidFill>
                            <a:schemeClr val="tx1"/>
                          </a:solidFill>
                          <a:effectLst/>
                          <a:latin typeface="Times New Roman" pitchFamily="18" charset="0"/>
                          <a:ea typeface="DejaVu Sans"/>
                          <a:cs typeface="DejaVu Sans"/>
                        </a:rPr>
                        <a:t> </a:t>
                      </a: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ru-RU" sz="1400" b="1" i="0" u="none" strike="noStrike" cap="none" normalizeH="0" baseline="0" smtClean="0">
                          <a:ln>
                            <a:noFill/>
                          </a:ln>
                          <a:solidFill>
                            <a:schemeClr val="tx1"/>
                          </a:solidFill>
                          <a:effectLst/>
                          <a:latin typeface="Times New Roman" pitchFamily="18" charset="0"/>
                          <a:ea typeface="DejaVu Sans"/>
                          <a:cs typeface="DejaVu Sans"/>
                        </a:rPr>
                        <a:t>Трансферттер</a:t>
                      </a: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ru-RU" sz="1400" b="1" i="0" u="none" strike="noStrike" cap="none" normalizeH="0" baseline="0" smtClean="0">
                          <a:ln>
                            <a:noFill/>
                          </a:ln>
                          <a:solidFill>
                            <a:schemeClr val="tx1"/>
                          </a:solidFill>
                          <a:effectLst/>
                          <a:latin typeface="Arial" charset="0"/>
                          <a:ea typeface="DejaVu Sans"/>
                          <a:cs typeface="DejaVu Sans"/>
                        </a:rPr>
                        <a:t>120 800 187,0</a:t>
                      </a: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344488">
                <a:tc>
                  <a:txBody>
                    <a:bodyPr/>
                    <a:lstStyle/>
                    <a:p>
                      <a:pPr marL="0" marR="0" lvl="0" indent="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endParaRPr kumimoji="0" lang="ru-RU" sz="1200" b="1" i="0" u="none" strike="noStrike" cap="none" normalizeH="0" baseline="0" smtClean="0">
                        <a:ln>
                          <a:noFill/>
                        </a:ln>
                        <a:solidFill>
                          <a:schemeClr val="tx1"/>
                        </a:solidFill>
                        <a:effectLst/>
                        <a:latin typeface="Times New Roman" pitchFamily="18" charset="0"/>
                        <a:ea typeface="DejaVu Sans"/>
                        <a:cs typeface="DejaVu Sans"/>
                      </a:endParaRP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ru-RU" sz="1200" b="0" i="0" u="none" strike="noStrike" cap="none" normalizeH="0" baseline="0" smtClean="0">
                          <a:ln>
                            <a:noFill/>
                          </a:ln>
                          <a:solidFill>
                            <a:schemeClr val="tx1"/>
                          </a:solidFill>
                          <a:effectLst/>
                          <a:latin typeface="Times New Roman" pitchFamily="18" charset="0"/>
                          <a:ea typeface="DejaVu Sans"/>
                          <a:cs typeface="DejaVu Sans"/>
                        </a:rPr>
                        <a:t>007</a:t>
                      </a: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endParaRPr kumimoji="0" lang="ru-RU" sz="1200" b="0" i="0" u="none" strike="noStrike" cap="none" normalizeH="0" baseline="0" smtClean="0">
                        <a:ln>
                          <a:noFill/>
                        </a:ln>
                        <a:solidFill>
                          <a:schemeClr val="tx1"/>
                        </a:solidFill>
                        <a:effectLst/>
                        <a:latin typeface="Times New Roman" pitchFamily="18" charset="0"/>
                        <a:ea typeface="DejaVu Sans"/>
                        <a:cs typeface="DejaVu Sans"/>
                      </a:endParaRP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0" lang="ru-RU" sz="1400" b="0" i="0" u="none" strike="noStrike" cap="none" normalizeH="0" baseline="0" smtClean="0">
                          <a:ln>
                            <a:noFill/>
                          </a:ln>
                          <a:solidFill>
                            <a:schemeClr val="tx1"/>
                          </a:solidFill>
                          <a:effectLst/>
                          <a:latin typeface="Times New Roman" pitchFamily="18" charset="0"/>
                          <a:ea typeface="DejaVu Sans"/>
                          <a:cs typeface="DejaVu Sans"/>
                        </a:rPr>
                        <a:t>Субвенциялар</a:t>
                      </a: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
                          <a:schemeClr val="bg2"/>
                        </a:buClr>
                        <a:buSzPct val="75000"/>
                        <a:buFont typeface="Wingdings" pitchFamily="2" charset="2"/>
                        <a:buNone/>
                        <a:tabLst/>
                      </a:pPr>
                      <a:endParaRPr kumimoji="0" lang="ru-RU" sz="1400" b="0" i="0" u="none" strike="noStrike" cap="none" normalizeH="0" baseline="0" smtClean="0">
                        <a:ln>
                          <a:noFill/>
                        </a:ln>
                        <a:solidFill>
                          <a:schemeClr val="tx1"/>
                        </a:solidFill>
                        <a:effectLst/>
                        <a:latin typeface="Arial" charset="0"/>
                        <a:ea typeface="DejaVu Sans"/>
                        <a:cs typeface="DejaVu Sans"/>
                      </a:endParaRP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346075">
                <a:tc>
                  <a:txBody>
                    <a:bodyPr/>
                    <a:lstStyle/>
                    <a:p>
                      <a:pPr marL="0" marR="0" lvl="0" indent="0" algn="l" defTabSz="914400" rtl="0" eaLnBrk="1" fontAlgn="ctr" latinLnBrk="0" hangingPunct="1">
                        <a:lnSpc>
                          <a:spcPct val="100000"/>
                        </a:lnSpc>
                        <a:spcBef>
                          <a:spcPct val="0"/>
                        </a:spcBef>
                        <a:spcAft>
                          <a:spcPct val="0"/>
                        </a:spcAft>
                        <a:buClr>
                          <a:schemeClr val="bg2"/>
                        </a:buClr>
                        <a:buSzPct val="75000"/>
                        <a:buFont typeface="Wingdings" pitchFamily="2" charset="2"/>
                        <a:buNone/>
                        <a:tabLst/>
                      </a:pPr>
                      <a:endParaRPr kumimoji="0" lang="ru-RU" sz="1200" b="0" i="0" u="none" strike="noStrike" cap="none" normalizeH="0" baseline="0" smtClean="0">
                        <a:ln>
                          <a:noFill/>
                        </a:ln>
                        <a:solidFill>
                          <a:schemeClr val="tx1"/>
                        </a:solidFill>
                        <a:effectLst/>
                        <a:latin typeface="Times New Roman" pitchFamily="18" charset="0"/>
                        <a:ea typeface="DejaVu Sans"/>
                        <a:cs typeface="DejaVu Sans"/>
                      </a:endParaRP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endParaRPr kumimoji="0" lang="ru-RU" sz="1200" b="0" i="0" u="none" strike="noStrike" cap="none" normalizeH="0" baseline="0" smtClean="0">
                        <a:ln>
                          <a:noFill/>
                        </a:ln>
                        <a:solidFill>
                          <a:schemeClr val="tx1"/>
                        </a:solidFill>
                        <a:effectLst/>
                        <a:latin typeface="Times New Roman" pitchFamily="18" charset="0"/>
                        <a:ea typeface="DejaVu Sans"/>
                        <a:cs typeface="DejaVu Sans"/>
                      </a:endParaRP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ru-RU" sz="1200" b="0" i="0" u="none" strike="noStrike" cap="none" normalizeH="0" baseline="0" smtClean="0">
                          <a:ln>
                            <a:noFill/>
                          </a:ln>
                          <a:solidFill>
                            <a:schemeClr val="tx1"/>
                          </a:solidFill>
                          <a:effectLst/>
                          <a:latin typeface="Times New Roman" pitchFamily="18" charset="0"/>
                          <a:ea typeface="DejaVu Sans"/>
                          <a:cs typeface="DejaVu Sans"/>
                        </a:rPr>
                        <a:t>015</a:t>
                      </a: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ru-RU" sz="1400" b="0" i="0" u="none" strike="noStrike" cap="none" normalizeH="0" baseline="0" smtClean="0">
                          <a:ln>
                            <a:noFill/>
                          </a:ln>
                          <a:solidFill>
                            <a:schemeClr val="tx1"/>
                          </a:solidFill>
                          <a:effectLst/>
                          <a:latin typeface="Times New Roman" pitchFamily="18" charset="0"/>
                          <a:ea typeface="DejaVu Sans"/>
                          <a:cs typeface="DejaVu Sans"/>
                        </a:rPr>
                        <a:t>Жергілікті бюджет қаражаты есебінен</a:t>
                      </a: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ru-RU" sz="1400" b="0" i="0" u="none" strike="noStrike" cap="none" normalizeH="0" baseline="0" smtClean="0">
                          <a:ln>
                            <a:noFill/>
                          </a:ln>
                          <a:solidFill>
                            <a:schemeClr val="tx1"/>
                          </a:solidFill>
                          <a:effectLst/>
                          <a:latin typeface="Arial" charset="0"/>
                          <a:ea typeface="DejaVu Sans"/>
                          <a:cs typeface="DejaVu Sans"/>
                        </a:rPr>
                        <a:t>110 686 334,0</a:t>
                      </a: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344488">
                <a:tc>
                  <a:txBody>
                    <a:bodyPr/>
                    <a:lstStyle/>
                    <a:p>
                      <a:pPr marL="0" marR="0" lvl="0" indent="0" algn="l" defTabSz="914400" rtl="0" eaLnBrk="1" fontAlgn="ctr" latinLnBrk="0" hangingPunct="1">
                        <a:lnSpc>
                          <a:spcPct val="100000"/>
                        </a:lnSpc>
                        <a:spcBef>
                          <a:spcPct val="0"/>
                        </a:spcBef>
                        <a:spcAft>
                          <a:spcPct val="0"/>
                        </a:spcAft>
                        <a:buClr>
                          <a:schemeClr val="bg2"/>
                        </a:buClr>
                        <a:buSzPct val="75000"/>
                        <a:buFont typeface="Wingdings" pitchFamily="2" charset="2"/>
                        <a:buNone/>
                        <a:tabLst/>
                      </a:pPr>
                      <a:endParaRPr kumimoji="0" lang="ru-RU" sz="1200" b="0" i="0" u="none" strike="noStrike" cap="none" normalizeH="0" baseline="0" smtClean="0">
                        <a:ln>
                          <a:noFill/>
                        </a:ln>
                        <a:solidFill>
                          <a:schemeClr val="tx1"/>
                        </a:solidFill>
                        <a:effectLst/>
                        <a:latin typeface="Times New Roman" pitchFamily="18" charset="0"/>
                        <a:ea typeface="DejaVu Sans"/>
                        <a:cs typeface="DejaVu Sans"/>
                      </a:endParaRP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ru-RU" sz="1200" b="0" i="0" u="none" strike="noStrike" cap="none" normalizeH="0" baseline="0" smtClean="0">
                          <a:ln>
                            <a:noFill/>
                          </a:ln>
                          <a:solidFill>
                            <a:schemeClr val="tx1"/>
                          </a:solidFill>
                          <a:effectLst/>
                          <a:latin typeface="Times New Roman" pitchFamily="18" charset="0"/>
                          <a:ea typeface="DejaVu Sans"/>
                          <a:cs typeface="DejaVu Sans"/>
                        </a:rPr>
                        <a:t>011</a:t>
                      </a: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endParaRPr kumimoji="0" lang="ru-RU" sz="1200" b="0" i="0" u="none" strike="noStrike" cap="none" normalizeH="0" baseline="0" smtClean="0">
                        <a:ln>
                          <a:noFill/>
                        </a:ln>
                        <a:solidFill>
                          <a:schemeClr val="tx1"/>
                        </a:solidFill>
                        <a:effectLst/>
                        <a:latin typeface="Times New Roman" pitchFamily="18" charset="0"/>
                        <a:ea typeface="DejaVu Sans"/>
                        <a:cs typeface="DejaVu Sans"/>
                      </a:endParaRP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0" lang="kk-KZ" sz="1500" b="0" i="0" u="none" strike="noStrike" cap="none" normalizeH="0" baseline="0" smtClean="0">
                          <a:ln>
                            <a:noFill/>
                          </a:ln>
                          <a:solidFill>
                            <a:schemeClr val="tx1"/>
                          </a:solidFill>
                          <a:effectLst/>
                          <a:latin typeface="Arial" charset="0"/>
                          <a:cs typeface="Arial" charset="0"/>
                        </a:rPr>
                        <a:t>Пайдаланылмаған (толық пайдаланылмаған)  нысаналы трансферттерді қайтару</a:t>
                      </a:r>
                      <a:endParaRPr kumimoji="0" lang="ru-RU" sz="2800" b="0" i="0" u="sng" strike="noStrike" cap="none" normalizeH="0" baseline="0" smtClean="0">
                        <a:ln>
                          <a:noFill/>
                        </a:ln>
                        <a:solidFill>
                          <a:schemeClr val="tx1"/>
                        </a:solidFill>
                        <a:effectLst/>
                        <a:latin typeface="Arial" charset="0"/>
                        <a:cs typeface="Arial" charset="0"/>
                      </a:endParaRP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
                          <a:schemeClr val="bg2"/>
                        </a:buClr>
                        <a:buSzPct val="75000"/>
                        <a:buFont typeface="Wingdings" pitchFamily="2" charset="2"/>
                        <a:buNone/>
                        <a:tabLst/>
                      </a:pPr>
                      <a:endParaRPr kumimoji="0" lang="ru-RU" sz="1400" b="0" i="0" u="none" strike="noStrike" cap="none" normalizeH="0" baseline="0" smtClean="0">
                        <a:ln>
                          <a:noFill/>
                        </a:ln>
                        <a:solidFill>
                          <a:schemeClr val="tx1"/>
                        </a:solidFill>
                        <a:effectLst/>
                        <a:latin typeface="Arial" charset="0"/>
                        <a:ea typeface="DejaVu Sans"/>
                        <a:cs typeface="DejaVu Sans"/>
                      </a:endParaRP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344488">
                <a:tc>
                  <a:txBody>
                    <a:bodyPr/>
                    <a:lstStyle/>
                    <a:p>
                      <a:pPr marL="0" marR="0" lvl="0" indent="0" algn="l" defTabSz="914400" rtl="0" eaLnBrk="1" fontAlgn="ctr" latinLnBrk="0" hangingPunct="1">
                        <a:lnSpc>
                          <a:spcPct val="100000"/>
                        </a:lnSpc>
                        <a:spcBef>
                          <a:spcPct val="0"/>
                        </a:spcBef>
                        <a:spcAft>
                          <a:spcPct val="0"/>
                        </a:spcAft>
                        <a:buClr>
                          <a:schemeClr val="bg2"/>
                        </a:buClr>
                        <a:buSzPct val="75000"/>
                        <a:buFont typeface="Wingdings" pitchFamily="2" charset="2"/>
                        <a:buNone/>
                        <a:tabLst/>
                      </a:pPr>
                      <a:endParaRPr kumimoji="0" lang="ru-RU" sz="1200" b="0" i="0" u="none" strike="noStrike" cap="none" normalizeH="0" baseline="0" smtClean="0">
                        <a:ln>
                          <a:noFill/>
                        </a:ln>
                        <a:solidFill>
                          <a:schemeClr val="tx1"/>
                        </a:solidFill>
                        <a:effectLst/>
                        <a:latin typeface="Times New Roman" pitchFamily="18" charset="0"/>
                        <a:ea typeface="DejaVu Sans"/>
                        <a:cs typeface="DejaVu Sans"/>
                      </a:endParaRP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endParaRPr kumimoji="0" lang="ru-RU" sz="1200" b="0" i="0" u="none" strike="noStrike" cap="none" normalizeH="0" baseline="0" smtClean="0">
                        <a:ln>
                          <a:noFill/>
                        </a:ln>
                        <a:solidFill>
                          <a:schemeClr val="tx1"/>
                        </a:solidFill>
                        <a:effectLst/>
                        <a:latin typeface="Times New Roman" pitchFamily="18" charset="0"/>
                        <a:ea typeface="DejaVu Sans"/>
                        <a:cs typeface="DejaVu Sans"/>
                      </a:endParaRP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ru-RU" sz="1200" b="0" i="0" u="none" strike="noStrike" cap="none" normalizeH="0" baseline="0" smtClean="0">
                          <a:ln>
                            <a:noFill/>
                          </a:ln>
                          <a:solidFill>
                            <a:schemeClr val="tx1"/>
                          </a:solidFill>
                          <a:effectLst/>
                          <a:latin typeface="Times New Roman" pitchFamily="18" charset="0"/>
                          <a:ea typeface="DejaVu Sans"/>
                          <a:cs typeface="DejaVu Sans"/>
                        </a:rPr>
                        <a:t>015</a:t>
                      </a: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ru-RU" sz="1400" b="0" i="0" u="none" strike="noStrike" cap="none" normalizeH="0" baseline="0" smtClean="0">
                          <a:ln>
                            <a:noFill/>
                          </a:ln>
                          <a:solidFill>
                            <a:schemeClr val="tx1"/>
                          </a:solidFill>
                          <a:effectLst/>
                          <a:latin typeface="Times New Roman" pitchFamily="18" charset="0"/>
                          <a:ea typeface="DejaVu Sans"/>
                          <a:cs typeface="DejaVu Sans"/>
                        </a:rPr>
                        <a:t>Жергілікті бюджет қаражаты есебінен</a:t>
                      </a: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ru-RU" sz="1400" b="0" i="0" u="none" strike="noStrike" cap="none" normalizeH="0" baseline="0" smtClean="0">
                          <a:ln>
                            <a:noFill/>
                          </a:ln>
                          <a:solidFill>
                            <a:schemeClr val="tx1"/>
                          </a:solidFill>
                          <a:effectLst/>
                          <a:latin typeface="Arial" charset="0"/>
                          <a:ea typeface="DejaVu Sans"/>
                          <a:cs typeface="DejaVu Sans"/>
                        </a:rPr>
                        <a:t>122 938,0</a:t>
                      </a: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spd="slow"/>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4" name="CustomShape 2"/>
          <p:cNvSpPr/>
          <p:nvPr/>
        </p:nvSpPr>
        <p:spPr>
          <a:xfrm>
            <a:off x="6267450" y="6184900"/>
            <a:ext cx="2876550" cy="714375"/>
          </a:xfrm>
          <a:custGeom>
            <a:avLst/>
            <a:gdLst/>
            <a:ahLst/>
            <a:cxnLst/>
            <a:rect l="l" t="t" r="r" b="b"/>
            <a:pathLst>
              <a:path w="2876550" h="714375">
                <a:moveTo>
                  <a:pt x="2876410" y="0"/>
                </a:moveTo>
                <a:lnTo>
                  <a:pt x="2870034" y="0"/>
                </a:lnTo>
                <a:lnTo>
                  <a:pt x="2748851" y="20091"/>
                </a:lnTo>
                <a:lnTo>
                  <a:pt x="2625547" y="42405"/>
                </a:lnTo>
                <a:lnTo>
                  <a:pt x="2370442" y="91516"/>
                </a:lnTo>
                <a:lnTo>
                  <a:pt x="2102561" y="149555"/>
                </a:lnTo>
                <a:lnTo>
                  <a:pt x="1821941" y="216509"/>
                </a:lnTo>
                <a:lnTo>
                  <a:pt x="1564703" y="281241"/>
                </a:lnTo>
                <a:lnTo>
                  <a:pt x="841882" y="444182"/>
                </a:lnTo>
                <a:lnTo>
                  <a:pt x="620775" y="488823"/>
                </a:lnTo>
                <a:lnTo>
                  <a:pt x="199847" y="566953"/>
                </a:lnTo>
                <a:lnTo>
                  <a:pt x="0" y="600430"/>
                </a:lnTo>
                <a:lnTo>
                  <a:pt x="270001" y="638378"/>
                </a:lnTo>
                <a:lnTo>
                  <a:pt x="397560" y="653999"/>
                </a:lnTo>
                <a:lnTo>
                  <a:pt x="644169" y="680783"/>
                </a:lnTo>
                <a:lnTo>
                  <a:pt x="873772" y="698639"/>
                </a:lnTo>
                <a:lnTo>
                  <a:pt x="984313" y="705345"/>
                </a:lnTo>
                <a:lnTo>
                  <a:pt x="1092746" y="709803"/>
                </a:lnTo>
                <a:lnTo>
                  <a:pt x="1296835" y="714273"/>
                </a:lnTo>
                <a:lnTo>
                  <a:pt x="1394625" y="714273"/>
                </a:lnTo>
                <a:lnTo>
                  <a:pt x="1583829" y="709803"/>
                </a:lnTo>
                <a:lnTo>
                  <a:pt x="1673123" y="705345"/>
                </a:lnTo>
                <a:lnTo>
                  <a:pt x="1843201" y="691946"/>
                </a:lnTo>
                <a:lnTo>
                  <a:pt x="1926107" y="683018"/>
                </a:lnTo>
                <a:lnTo>
                  <a:pt x="2083434" y="660692"/>
                </a:lnTo>
                <a:lnTo>
                  <a:pt x="2232253" y="633907"/>
                </a:lnTo>
                <a:lnTo>
                  <a:pt x="2372563" y="602665"/>
                </a:lnTo>
                <a:lnTo>
                  <a:pt x="2506497" y="566953"/>
                </a:lnTo>
                <a:lnTo>
                  <a:pt x="2634056" y="526770"/>
                </a:lnTo>
                <a:lnTo>
                  <a:pt x="2755239" y="482130"/>
                </a:lnTo>
                <a:lnTo>
                  <a:pt x="2872155" y="435254"/>
                </a:lnTo>
                <a:lnTo>
                  <a:pt x="2876410" y="433019"/>
                </a:lnTo>
                <a:lnTo>
                  <a:pt x="2876410" y="0"/>
                </a:lnTo>
                <a:close/>
              </a:path>
            </a:pathLst>
          </a:custGeom>
          <a:solidFill>
            <a:srgbClr val="C6E7FC">
              <a:alpha val="30000"/>
            </a:srgbClr>
          </a:solidFill>
          <a:ln>
            <a:noFill/>
          </a:ln>
        </p:spPr>
        <p:style>
          <a:lnRef idx="0">
            <a:scrgbClr r="0" g="0" b="0"/>
          </a:lnRef>
          <a:fillRef idx="0">
            <a:scrgbClr r="0" g="0" b="0"/>
          </a:fillRef>
          <a:effectRef idx="0">
            <a:scrgbClr r="0" g="0" b="0"/>
          </a:effectRef>
          <a:fontRef idx="minor"/>
        </p:style>
      </p:sp>
      <p:graphicFrame>
        <p:nvGraphicFramePr>
          <p:cNvPr id="45176" name="Group 120"/>
          <p:cNvGraphicFramePr>
            <a:graphicFrameLocks noGrp="1"/>
          </p:cNvGraphicFramePr>
          <p:nvPr/>
        </p:nvGraphicFramePr>
        <p:xfrm>
          <a:off x="0" y="333375"/>
          <a:ext cx="8701088" cy="5757863"/>
        </p:xfrm>
        <a:graphic>
          <a:graphicData uri="http://schemas.openxmlformats.org/drawingml/2006/table">
            <a:tbl>
              <a:tblPr/>
              <a:tblGrid>
                <a:gridCol w="420688"/>
                <a:gridCol w="585787"/>
                <a:gridCol w="431800"/>
                <a:gridCol w="5761038"/>
                <a:gridCol w="1501775"/>
              </a:tblGrid>
              <a:tr h="207963">
                <a:tc>
                  <a:txBody>
                    <a:bodyPr/>
                    <a:lstStyle/>
                    <a:p>
                      <a:pPr marL="0" marR="0" lvl="0" indent="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ru-RU" sz="1200" b="1" i="0" u="none" strike="noStrike" cap="none" normalizeH="0" baseline="0" smtClean="0">
                          <a:ln>
                            <a:noFill/>
                          </a:ln>
                          <a:solidFill>
                            <a:schemeClr val="tx1"/>
                          </a:solidFill>
                          <a:effectLst/>
                          <a:latin typeface="Times New Roman" pitchFamily="18" charset="0"/>
                          <a:ea typeface="DejaVu Sans"/>
                          <a:cs typeface="DejaVu Sans"/>
                        </a:rPr>
                        <a:t>1</a:t>
                      </a:r>
                    </a:p>
                  </a:txBody>
                  <a:tcPr anchor="ctr" horzOverflow="overflow">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3399FF"/>
                    </a:solidFill>
                  </a:tcPr>
                </a:tc>
                <a:tc>
                  <a:txBody>
                    <a:bodyPr/>
                    <a:lstStyle/>
                    <a:p>
                      <a:pPr marL="0" marR="0" lvl="0" indent="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ru-RU" sz="1200" b="1" i="0" u="none" strike="noStrike" cap="none" normalizeH="0" baseline="0" smtClean="0">
                          <a:ln>
                            <a:noFill/>
                          </a:ln>
                          <a:solidFill>
                            <a:schemeClr val="tx1"/>
                          </a:solidFill>
                          <a:effectLst/>
                          <a:latin typeface="Times New Roman" pitchFamily="18" charset="0"/>
                          <a:ea typeface="DejaVu Sans"/>
                          <a:cs typeface="DejaVu Sans"/>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3399FF"/>
                    </a:solidFill>
                  </a:tcPr>
                </a:tc>
                <a:tc>
                  <a:txBody>
                    <a:bodyPr/>
                    <a:lstStyle/>
                    <a:p>
                      <a:pPr marL="0" marR="0" lvl="0" indent="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ru-RU" sz="1200" b="1" i="0" u="none" strike="noStrike" cap="none" normalizeH="0" baseline="0" smtClean="0">
                          <a:ln>
                            <a:noFill/>
                          </a:ln>
                          <a:solidFill>
                            <a:schemeClr val="tx1"/>
                          </a:solidFill>
                          <a:effectLst/>
                          <a:latin typeface="Times New Roman" pitchFamily="18" charset="0"/>
                          <a:ea typeface="DejaVu Sans"/>
                          <a:cs typeface="DejaVu Sans"/>
                        </a:rPr>
                        <a:t>3</a:t>
                      </a:r>
                    </a:p>
                  </a:txBody>
                  <a:tcPr anchor="ctr" horzOverflow="overflow">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3399FF"/>
                    </a:solidFill>
                  </a:tcPr>
                </a:tc>
                <a:tc>
                  <a:txBody>
                    <a:bodyPr/>
                    <a:lstStyle/>
                    <a:p>
                      <a:pPr marL="0" marR="0" lvl="0" indent="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ru-RU" sz="1200" b="1" i="0" u="none" strike="noStrike" cap="none" normalizeH="0" baseline="0" smtClean="0">
                          <a:ln>
                            <a:noFill/>
                          </a:ln>
                          <a:solidFill>
                            <a:schemeClr val="tx1"/>
                          </a:solidFill>
                          <a:effectLst/>
                          <a:latin typeface="Times New Roman" pitchFamily="18" charset="0"/>
                          <a:ea typeface="DejaVu Sans"/>
                          <a:cs typeface="DejaVu Sans"/>
                        </a:rPr>
                        <a:t>4</a:t>
                      </a: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3399FF"/>
                    </a:solidFill>
                  </a:tcPr>
                </a:tc>
                <a:tc>
                  <a:txBody>
                    <a:bodyPr/>
                    <a:lstStyle/>
                    <a:p>
                      <a:pPr marL="0" marR="0" lvl="0" indent="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ru-RU" sz="1000" b="1" i="0" u="none" strike="noStrike" cap="none" normalizeH="0" baseline="0" smtClean="0">
                          <a:ln>
                            <a:noFill/>
                          </a:ln>
                          <a:solidFill>
                            <a:schemeClr val="tx1"/>
                          </a:solidFill>
                          <a:effectLst/>
                          <a:latin typeface="Times New Roman" pitchFamily="18" charset="0"/>
                          <a:ea typeface="DejaVu Sans"/>
                          <a:cs typeface="DejaVu Sans"/>
                        </a:rPr>
                        <a:t>5</a:t>
                      </a: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solidFill>
                      <a:srgbClr val="3399FF"/>
                    </a:solidFill>
                  </a:tcPr>
                </a:tc>
              </a:tr>
              <a:tr h="590550">
                <a:tc>
                  <a:txBody>
                    <a:bodyPr/>
                    <a:lstStyle/>
                    <a:p>
                      <a:pPr marL="0" marR="0" lvl="0" indent="0" algn="l" defTabSz="914400" rtl="0" eaLnBrk="1" fontAlgn="ctr" latinLnBrk="0" hangingPunct="1">
                        <a:lnSpc>
                          <a:spcPct val="100000"/>
                        </a:lnSpc>
                        <a:spcBef>
                          <a:spcPct val="0"/>
                        </a:spcBef>
                        <a:spcAft>
                          <a:spcPct val="0"/>
                        </a:spcAft>
                        <a:buClr>
                          <a:schemeClr val="bg2"/>
                        </a:buClr>
                        <a:buSzPct val="75000"/>
                        <a:buFont typeface="Wingdings" pitchFamily="2" charset="2"/>
                        <a:buNone/>
                        <a:tabLst/>
                      </a:pPr>
                      <a:endParaRPr kumimoji="0" lang="ru-RU" sz="1200" b="1" i="0" u="none" strike="noStrike" cap="none" normalizeH="0" baseline="0" smtClean="0">
                        <a:ln>
                          <a:noFill/>
                        </a:ln>
                        <a:solidFill>
                          <a:schemeClr val="tx1"/>
                        </a:solidFill>
                        <a:effectLst/>
                        <a:latin typeface="Times New Roman" pitchFamily="18" charset="0"/>
                        <a:ea typeface="DejaVu Sans"/>
                        <a:cs typeface="DejaVu Sans"/>
                      </a:endParaRP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ru-RU" sz="1200" b="0" i="0" u="none" strike="noStrike" cap="none" normalizeH="0" baseline="0" smtClean="0">
                          <a:ln>
                            <a:noFill/>
                          </a:ln>
                          <a:solidFill>
                            <a:schemeClr val="tx1"/>
                          </a:solidFill>
                          <a:effectLst/>
                          <a:latin typeface="Times New Roman" pitchFamily="18" charset="0"/>
                          <a:ea typeface="DejaVu Sans"/>
                          <a:cs typeface="DejaVu Sans"/>
                        </a:rPr>
                        <a:t>024</a:t>
                      </a: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endParaRPr kumimoji="0" lang="ru-RU" sz="1200" b="0" i="0" u="none" strike="noStrike" cap="none" normalizeH="0" baseline="0" smtClean="0">
                        <a:ln>
                          <a:noFill/>
                        </a:ln>
                        <a:solidFill>
                          <a:schemeClr val="tx1"/>
                        </a:solidFill>
                        <a:effectLst/>
                        <a:latin typeface="Times New Roman" pitchFamily="18" charset="0"/>
                        <a:ea typeface="DejaVu Sans"/>
                        <a:cs typeface="DejaVu Sans"/>
                      </a:endParaRP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0" lang="kk-KZ" sz="1500" b="0" i="0" u="none" strike="noStrike" cap="none" normalizeH="0" baseline="0" smtClean="0">
                          <a:ln>
                            <a:noFill/>
                          </a:ln>
                          <a:solidFill>
                            <a:schemeClr val="tx1"/>
                          </a:solidFill>
                          <a:effectLst/>
                          <a:latin typeface="Arial" charset="0"/>
                          <a:cs typeface="Arial" charset="0"/>
                        </a:rPr>
                        <a:t>Заңнаманы өзгертуге байланысты жоғары тұрған бюджеттің шығындарын өтеуге  төменгі тұрған бюджеттен ағымдағы нысаналы трансферттер</a:t>
                      </a:r>
                      <a:endParaRPr kumimoji="0" lang="ru-RU" sz="1500" b="0" i="0" u="none" strike="noStrike" cap="none" normalizeH="0" baseline="0" smtClean="0">
                        <a:ln>
                          <a:noFill/>
                        </a:ln>
                        <a:solidFill>
                          <a:schemeClr val="tx1"/>
                        </a:solidFill>
                        <a:effectLst/>
                        <a:latin typeface="Arial" charset="0"/>
                        <a:cs typeface="Arial" charset="0"/>
                      </a:endParaRP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
                          <a:schemeClr val="bg2"/>
                        </a:buClr>
                        <a:buSzPct val="75000"/>
                        <a:buFont typeface="Wingdings" pitchFamily="2" charset="2"/>
                        <a:buNone/>
                        <a:tabLst/>
                      </a:pPr>
                      <a:endParaRPr kumimoji="0" lang="ru-RU" sz="1400" b="0" i="0" u="none" strike="noStrike" cap="none" normalizeH="0" baseline="0" smtClean="0">
                        <a:ln>
                          <a:noFill/>
                        </a:ln>
                        <a:solidFill>
                          <a:schemeClr val="tx1"/>
                        </a:solidFill>
                        <a:effectLst/>
                        <a:latin typeface="Arial" charset="0"/>
                        <a:ea typeface="DejaVu Sans"/>
                        <a:cs typeface="DejaVu Sans"/>
                      </a:endParaRP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317500">
                <a:tc>
                  <a:txBody>
                    <a:bodyPr/>
                    <a:lstStyle/>
                    <a:p>
                      <a:pPr marL="0" marR="0" lvl="0" indent="0" algn="l" defTabSz="914400" rtl="0" eaLnBrk="1" fontAlgn="ctr" latinLnBrk="0" hangingPunct="1">
                        <a:lnSpc>
                          <a:spcPct val="100000"/>
                        </a:lnSpc>
                        <a:spcBef>
                          <a:spcPct val="0"/>
                        </a:spcBef>
                        <a:spcAft>
                          <a:spcPct val="0"/>
                        </a:spcAft>
                        <a:buClr>
                          <a:schemeClr val="bg2"/>
                        </a:buClr>
                        <a:buSzPct val="75000"/>
                        <a:buFont typeface="Wingdings" pitchFamily="2" charset="2"/>
                        <a:buNone/>
                        <a:tabLst/>
                      </a:pPr>
                      <a:endParaRPr kumimoji="0" lang="ru-RU" sz="1200" b="1" i="0" u="none" strike="noStrike" cap="none" normalizeH="0" baseline="0" smtClean="0">
                        <a:ln>
                          <a:noFill/>
                        </a:ln>
                        <a:solidFill>
                          <a:schemeClr val="tx1"/>
                        </a:solidFill>
                        <a:effectLst/>
                        <a:latin typeface="Times New Roman" pitchFamily="18" charset="0"/>
                        <a:ea typeface="DejaVu Sans"/>
                        <a:cs typeface="DejaVu Sans"/>
                      </a:endParaRP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endParaRPr kumimoji="0" lang="ru-RU" sz="1200" b="0" i="0" u="none" strike="noStrike" cap="none" normalizeH="0" baseline="0" smtClean="0">
                        <a:ln>
                          <a:noFill/>
                        </a:ln>
                        <a:solidFill>
                          <a:schemeClr val="tx1"/>
                        </a:solidFill>
                        <a:effectLst/>
                        <a:latin typeface="Times New Roman" pitchFamily="18" charset="0"/>
                        <a:ea typeface="DejaVu Sans"/>
                        <a:cs typeface="DejaVu Sans"/>
                      </a:endParaRP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ru-RU" sz="1200" b="0" i="0" u="none" strike="noStrike" cap="none" normalizeH="0" baseline="0" smtClean="0">
                          <a:ln>
                            <a:noFill/>
                          </a:ln>
                          <a:solidFill>
                            <a:schemeClr val="tx1"/>
                          </a:solidFill>
                          <a:effectLst/>
                          <a:latin typeface="Times New Roman" pitchFamily="18" charset="0"/>
                          <a:ea typeface="DejaVu Sans"/>
                          <a:cs typeface="DejaVu Sans"/>
                        </a:rPr>
                        <a:t>015</a:t>
                      </a: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ru-RU" sz="1400" b="0" i="0" u="none" strike="noStrike" cap="none" normalizeH="0" baseline="0" smtClean="0">
                          <a:ln>
                            <a:noFill/>
                          </a:ln>
                          <a:solidFill>
                            <a:schemeClr val="tx1"/>
                          </a:solidFill>
                          <a:effectLst/>
                          <a:latin typeface="Times New Roman" pitchFamily="18" charset="0"/>
                          <a:ea typeface="DejaVu Sans"/>
                          <a:cs typeface="DejaVu Sans"/>
                        </a:rPr>
                        <a:t>Жергілікті бюджет қаражаты есебінен</a:t>
                      </a: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ru-RU" sz="1400" b="0" i="0" u="none" strike="noStrike" cap="none" normalizeH="0" baseline="0" smtClean="0">
                          <a:ln>
                            <a:noFill/>
                          </a:ln>
                          <a:solidFill>
                            <a:schemeClr val="tx1"/>
                          </a:solidFill>
                          <a:effectLst/>
                          <a:latin typeface="Arial" charset="0"/>
                          <a:ea typeface="DejaVu Sans"/>
                          <a:cs typeface="DejaVu Sans"/>
                        </a:rPr>
                        <a:t>9 596 561,0</a:t>
                      </a: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446088">
                <a:tc>
                  <a:txBody>
                    <a:bodyPr/>
                    <a:lstStyle/>
                    <a:p>
                      <a:pPr marL="0" marR="0" lvl="0" indent="0" algn="l" defTabSz="914400" rtl="0" eaLnBrk="1" fontAlgn="ctr" latinLnBrk="0" hangingPunct="1">
                        <a:lnSpc>
                          <a:spcPct val="100000"/>
                        </a:lnSpc>
                        <a:spcBef>
                          <a:spcPct val="0"/>
                        </a:spcBef>
                        <a:spcAft>
                          <a:spcPct val="0"/>
                        </a:spcAft>
                        <a:buClr>
                          <a:schemeClr val="bg2"/>
                        </a:buClr>
                        <a:buSzPct val="75000"/>
                        <a:buFont typeface="Wingdings" pitchFamily="2" charset="2"/>
                        <a:buNone/>
                        <a:tabLst/>
                      </a:pPr>
                      <a:endParaRPr kumimoji="0" lang="ru-RU" sz="1200" b="1" i="0" u="none" strike="noStrike" cap="none" normalizeH="0" baseline="0" smtClean="0">
                        <a:ln>
                          <a:noFill/>
                        </a:ln>
                        <a:solidFill>
                          <a:schemeClr val="tx1"/>
                        </a:solidFill>
                        <a:effectLst/>
                        <a:latin typeface="Times New Roman" pitchFamily="18" charset="0"/>
                        <a:ea typeface="DejaVu Sans"/>
                        <a:cs typeface="DejaVu Sans"/>
                      </a:endParaRP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ru-RU" sz="1200" b="0" i="0" u="none" strike="noStrike" cap="none" normalizeH="0" baseline="0" smtClean="0">
                          <a:ln>
                            <a:noFill/>
                          </a:ln>
                          <a:solidFill>
                            <a:schemeClr val="tx1"/>
                          </a:solidFill>
                          <a:effectLst/>
                          <a:latin typeface="Times New Roman" pitchFamily="18" charset="0"/>
                          <a:ea typeface="DejaVu Sans"/>
                          <a:cs typeface="DejaVu Sans"/>
                        </a:rPr>
                        <a:t>053</a:t>
                      </a: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endParaRPr kumimoji="0" lang="ru-RU" sz="1200" b="0" i="0" u="none" strike="noStrike" cap="none" normalizeH="0" baseline="0" smtClean="0">
                        <a:ln>
                          <a:noFill/>
                        </a:ln>
                        <a:solidFill>
                          <a:schemeClr val="tx1"/>
                        </a:solidFill>
                        <a:effectLst/>
                        <a:latin typeface="Times New Roman" pitchFamily="18" charset="0"/>
                        <a:ea typeface="DejaVu Sans"/>
                        <a:cs typeface="DejaVu Sans"/>
                      </a:endParaRP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0" lang="kk-KZ" sz="1400" b="0" i="0" u="none" strike="noStrike" cap="none" normalizeH="0" baseline="0" smtClean="0">
                          <a:ln>
                            <a:noFill/>
                          </a:ln>
                          <a:solidFill>
                            <a:schemeClr val="tx1"/>
                          </a:solidFill>
                          <a:effectLst/>
                          <a:latin typeface="Arial" charset="0"/>
                          <a:cs typeface="Arial" charset="0"/>
                        </a:rPr>
                        <a:t>Қазақстан Республикасының Ұлттық қорынан берілетін нысаналы трансферттер есебінен республикалық бюджеттен бөлінген нысаналы пайдаланылмаған (түгел пайдаланылмаған) нысаналы трансферттердің сомасын қайтару</a:t>
                      </a:r>
                      <a:endParaRPr kumimoji="0" lang="ru-RU" sz="2800" b="0" i="0" u="sng" strike="noStrike" cap="none" normalizeH="0" baseline="0" smtClean="0">
                        <a:ln>
                          <a:noFill/>
                        </a:ln>
                        <a:solidFill>
                          <a:schemeClr val="tx1"/>
                        </a:solidFill>
                        <a:effectLst/>
                        <a:latin typeface="Arial" charset="0"/>
                        <a:cs typeface="Arial" charset="0"/>
                      </a:endParaRP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
                          <a:schemeClr val="bg2"/>
                        </a:buClr>
                        <a:buSzPct val="75000"/>
                        <a:buFont typeface="Wingdings" pitchFamily="2" charset="2"/>
                        <a:buNone/>
                        <a:tabLst/>
                      </a:pPr>
                      <a:endParaRPr kumimoji="0" lang="ru-RU" sz="1400" b="0" i="0" u="none" strike="noStrike" cap="none" normalizeH="0" baseline="0" smtClean="0">
                        <a:ln>
                          <a:noFill/>
                        </a:ln>
                        <a:solidFill>
                          <a:schemeClr val="tx1"/>
                        </a:solidFill>
                        <a:effectLst/>
                        <a:latin typeface="Arial" charset="0"/>
                        <a:ea typeface="DejaVu Sans"/>
                        <a:cs typeface="DejaVu Sans"/>
                      </a:endParaRP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277813">
                <a:tc>
                  <a:txBody>
                    <a:bodyPr/>
                    <a:lstStyle/>
                    <a:p>
                      <a:pPr marL="0" marR="0" lvl="0" indent="0" algn="l" defTabSz="914400" rtl="0" eaLnBrk="1" fontAlgn="ctr" latinLnBrk="0" hangingPunct="1">
                        <a:lnSpc>
                          <a:spcPct val="100000"/>
                        </a:lnSpc>
                        <a:spcBef>
                          <a:spcPct val="0"/>
                        </a:spcBef>
                        <a:spcAft>
                          <a:spcPct val="0"/>
                        </a:spcAft>
                        <a:buClr>
                          <a:schemeClr val="bg2"/>
                        </a:buClr>
                        <a:buSzPct val="75000"/>
                        <a:buFont typeface="Wingdings" pitchFamily="2" charset="2"/>
                        <a:buNone/>
                        <a:tabLst/>
                      </a:pPr>
                      <a:endParaRPr kumimoji="0" lang="ru-RU" sz="1200" b="1" i="0" u="none" strike="noStrike" cap="none" normalizeH="0" baseline="0" smtClean="0">
                        <a:ln>
                          <a:noFill/>
                        </a:ln>
                        <a:solidFill>
                          <a:schemeClr val="tx1"/>
                        </a:solidFill>
                        <a:effectLst/>
                        <a:latin typeface="Times New Roman" pitchFamily="18" charset="0"/>
                        <a:ea typeface="DejaVu Sans"/>
                        <a:cs typeface="DejaVu Sans"/>
                      </a:endParaRP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endParaRPr kumimoji="0" lang="ru-RU" sz="1200" b="1" i="0" u="none" strike="noStrike" cap="none" normalizeH="0" baseline="0" smtClean="0">
                        <a:ln>
                          <a:noFill/>
                        </a:ln>
                        <a:solidFill>
                          <a:schemeClr val="tx1"/>
                        </a:solidFill>
                        <a:effectLst/>
                        <a:latin typeface="Times New Roman" pitchFamily="18" charset="0"/>
                        <a:ea typeface="DejaVu Sans"/>
                        <a:cs typeface="DejaVu Sans"/>
                      </a:endParaRP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ru-RU" sz="1200" b="0" i="0" u="none" strike="noStrike" cap="none" normalizeH="0" baseline="0" smtClean="0">
                          <a:ln>
                            <a:noFill/>
                          </a:ln>
                          <a:solidFill>
                            <a:schemeClr val="tx1"/>
                          </a:solidFill>
                          <a:effectLst/>
                          <a:latin typeface="Times New Roman" pitchFamily="18" charset="0"/>
                          <a:ea typeface="DejaVu Sans"/>
                          <a:cs typeface="DejaVu Sans"/>
                        </a:rPr>
                        <a:t>015</a:t>
                      </a: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ru-RU" sz="1400" b="0" i="0" u="none" strike="noStrike" cap="none" normalizeH="0" baseline="0" smtClean="0">
                          <a:ln>
                            <a:noFill/>
                          </a:ln>
                          <a:solidFill>
                            <a:schemeClr val="tx1"/>
                          </a:solidFill>
                          <a:effectLst/>
                          <a:latin typeface="Times New Roman" pitchFamily="18" charset="0"/>
                          <a:ea typeface="DejaVu Sans"/>
                          <a:cs typeface="DejaVu Sans"/>
                        </a:rPr>
                        <a:t>Жергілікті бюджет қаражаты есебінен</a:t>
                      </a: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ru-RU" sz="1400" b="0" i="1" u="none" strike="noStrike" cap="none" normalizeH="0" baseline="0" smtClean="0">
                          <a:ln>
                            <a:noFill/>
                          </a:ln>
                          <a:solidFill>
                            <a:schemeClr val="tx1"/>
                          </a:solidFill>
                          <a:effectLst/>
                          <a:latin typeface="Arial" charset="0"/>
                          <a:ea typeface="DejaVu Sans"/>
                          <a:cs typeface="DejaVu Sans"/>
                        </a:rPr>
                        <a:t>394 354,0</a:t>
                      </a: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277813">
                <a:tc>
                  <a:txBody>
                    <a:bodyPr/>
                    <a:lstStyle/>
                    <a:p>
                      <a:pPr marL="0" marR="0" lvl="0" indent="0" algn="l"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ru-RU" sz="1200" b="1" i="0" u="none" strike="noStrike" cap="none" normalizeH="0" baseline="0" smtClean="0">
                          <a:ln>
                            <a:noFill/>
                          </a:ln>
                          <a:solidFill>
                            <a:schemeClr val="tx1"/>
                          </a:solidFill>
                          <a:effectLst/>
                          <a:latin typeface="Times New Roman" pitchFamily="18" charset="0"/>
                          <a:ea typeface="DejaVu Sans"/>
                          <a:cs typeface="DejaVu Sans"/>
                        </a:rPr>
                        <a:t>16.</a:t>
                      </a: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endParaRPr kumimoji="0" lang="ru-RU" sz="1200" b="1" i="0" u="none" strike="noStrike" cap="none" normalizeH="0" baseline="0" smtClean="0">
                        <a:ln>
                          <a:noFill/>
                        </a:ln>
                        <a:solidFill>
                          <a:schemeClr val="tx1"/>
                        </a:solidFill>
                        <a:effectLst/>
                        <a:latin typeface="Times New Roman" pitchFamily="18" charset="0"/>
                        <a:ea typeface="DejaVu Sans"/>
                        <a:cs typeface="DejaVu Sans"/>
                      </a:endParaRP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endParaRPr kumimoji="0" lang="ru-RU" sz="1200" b="1" i="0" u="none" strike="noStrike" cap="none" normalizeH="0" baseline="0" smtClean="0">
                        <a:ln>
                          <a:noFill/>
                        </a:ln>
                        <a:solidFill>
                          <a:schemeClr val="tx1"/>
                        </a:solidFill>
                        <a:effectLst/>
                        <a:latin typeface="Times New Roman" pitchFamily="18" charset="0"/>
                        <a:ea typeface="DejaVu Sans"/>
                        <a:cs typeface="DejaVu Sans"/>
                      </a:endParaRP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0" lang="ru-RU" sz="1400" b="1" i="0" u="none" strike="noStrike" cap="none" normalizeH="0" baseline="0" smtClean="0">
                          <a:ln>
                            <a:noFill/>
                          </a:ln>
                          <a:solidFill>
                            <a:schemeClr val="tx1"/>
                          </a:solidFill>
                          <a:effectLst/>
                          <a:latin typeface="Arial" charset="0"/>
                          <a:ea typeface="DejaVu Sans"/>
                          <a:cs typeface="DejaVu Sans"/>
                        </a:rPr>
                        <a:t>Қарыздарды өтеу</a:t>
                      </a: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ru-RU" sz="1400" b="1" i="1" u="none" strike="noStrike" cap="none" normalizeH="0" baseline="0" smtClean="0">
                          <a:ln>
                            <a:noFill/>
                          </a:ln>
                          <a:solidFill>
                            <a:schemeClr val="tx1"/>
                          </a:solidFill>
                          <a:effectLst/>
                          <a:latin typeface="Arial" charset="0"/>
                          <a:ea typeface="DejaVu Sans"/>
                          <a:cs typeface="DejaVu Sans"/>
                        </a:rPr>
                        <a:t>5 613 727,0</a:t>
                      </a: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325438">
                <a:tc>
                  <a:txBody>
                    <a:bodyPr/>
                    <a:lstStyle/>
                    <a:p>
                      <a:pPr marL="0" marR="0" lvl="0" indent="0" algn="l" defTabSz="914400" rtl="0" eaLnBrk="1" fontAlgn="ctr" latinLnBrk="0" hangingPunct="1">
                        <a:lnSpc>
                          <a:spcPct val="100000"/>
                        </a:lnSpc>
                        <a:spcBef>
                          <a:spcPct val="0"/>
                        </a:spcBef>
                        <a:spcAft>
                          <a:spcPct val="0"/>
                        </a:spcAft>
                        <a:buClr>
                          <a:schemeClr val="bg2"/>
                        </a:buClr>
                        <a:buSzPct val="75000"/>
                        <a:buFont typeface="Wingdings" pitchFamily="2" charset="2"/>
                        <a:buNone/>
                        <a:tabLst/>
                      </a:pPr>
                      <a:endParaRPr kumimoji="0" lang="ru-RU" sz="1200" b="0" i="0" u="none" strike="noStrike" cap="none" normalizeH="0" baseline="0" smtClean="0">
                        <a:ln>
                          <a:noFill/>
                        </a:ln>
                        <a:solidFill>
                          <a:schemeClr val="tx1"/>
                        </a:solidFill>
                        <a:effectLst/>
                        <a:latin typeface="Times New Roman" pitchFamily="18" charset="0"/>
                        <a:ea typeface="DejaVu Sans"/>
                        <a:cs typeface="DejaVu Sans"/>
                      </a:endParaRP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ru-RU" sz="1200" b="0" i="0" u="none" strike="noStrike" cap="none" normalizeH="0" baseline="0" smtClean="0">
                          <a:ln>
                            <a:noFill/>
                          </a:ln>
                          <a:solidFill>
                            <a:schemeClr val="tx1"/>
                          </a:solidFill>
                          <a:effectLst/>
                          <a:latin typeface="Times New Roman" pitchFamily="18" charset="0"/>
                          <a:ea typeface="DejaVu Sans"/>
                          <a:cs typeface="DejaVu Sans"/>
                        </a:rPr>
                        <a:t>008</a:t>
                      </a: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endParaRPr kumimoji="0" lang="ru-RU" sz="1200" b="0" i="0" u="none" strike="noStrike" cap="none" normalizeH="0" baseline="0" smtClean="0">
                        <a:ln>
                          <a:noFill/>
                        </a:ln>
                        <a:solidFill>
                          <a:schemeClr val="tx1"/>
                        </a:solidFill>
                        <a:effectLst/>
                        <a:latin typeface="Times New Roman" pitchFamily="18" charset="0"/>
                        <a:ea typeface="DejaVu Sans"/>
                        <a:cs typeface="DejaVu Sans"/>
                      </a:endParaRP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kk-KZ" sz="1500" b="0" i="0" u="none" strike="noStrike" cap="none" normalizeH="0" baseline="0" smtClean="0">
                          <a:ln>
                            <a:noFill/>
                          </a:ln>
                          <a:solidFill>
                            <a:schemeClr val="tx1"/>
                          </a:solidFill>
                          <a:effectLst/>
                          <a:latin typeface="Arial" charset="0"/>
                          <a:cs typeface="Arial" charset="0"/>
                        </a:rPr>
                        <a:t>Жергілікті атқарушы органның  борышын өтеу»</a:t>
                      </a:r>
                      <a:r>
                        <a:rPr kumimoji="0" lang="ru-RU" sz="1500" b="0" i="0" u="none" strike="noStrike" cap="none" normalizeH="0" baseline="0" smtClean="0">
                          <a:ln>
                            <a:noFill/>
                          </a:ln>
                          <a:solidFill>
                            <a:schemeClr val="tx1"/>
                          </a:solidFill>
                          <a:effectLst/>
                          <a:latin typeface="Arial" charset="0"/>
                          <a:cs typeface="Arial" charset="0"/>
                        </a:rPr>
                        <a:t> </a:t>
                      </a: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
                          <a:schemeClr val="bg2"/>
                        </a:buClr>
                        <a:buSzPct val="75000"/>
                        <a:buFont typeface="Wingdings" pitchFamily="2" charset="2"/>
                        <a:buNone/>
                        <a:tabLst/>
                      </a:pPr>
                      <a:endParaRPr kumimoji="0" lang="ru-RU" sz="1400" b="0" i="0" u="none" strike="noStrike" cap="none" normalizeH="0" baseline="0" smtClean="0">
                        <a:ln>
                          <a:noFill/>
                        </a:ln>
                        <a:solidFill>
                          <a:schemeClr val="tx1"/>
                        </a:solidFill>
                        <a:effectLst/>
                        <a:latin typeface="Arial" charset="0"/>
                        <a:ea typeface="DejaVu Sans"/>
                        <a:cs typeface="DejaVu Sans"/>
                      </a:endParaRP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503238">
                <a:tc>
                  <a:txBody>
                    <a:bodyPr/>
                    <a:lstStyle/>
                    <a:p>
                      <a:pPr marL="0" marR="0" lvl="0" indent="0" algn="l" defTabSz="914400" rtl="0" eaLnBrk="1" fontAlgn="ctr" latinLnBrk="0" hangingPunct="1">
                        <a:lnSpc>
                          <a:spcPct val="100000"/>
                        </a:lnSpc>
                        <a:spcBef>
                          <a:spcPct val="0"/>
                        </a:spcBef>
                        <a:spcAft>
                          <a:spcPct val="0"/>
                        </a:spcAft>
                        <a:buClr>
                          <a:schemeClr val="bg2"/>
                        </a:buClr>
                        <a:buSzPct val="75000"/>
                        <a:buFont typeface="Wingdings" pitchFamily="2" charset="2"/>
                        <a:buNone/>
                        <a:tabLst/>
                      </a:pPr>
                      <a:endParaRPr kumimoji="0" lang="ru-RU" sz="1200" b="0" i="0" u="none" strike="noStrike" cap="none" normalizeH="0" baseline="0" smtClean="0">
                        <a:ln>
                          <a:noFill/>
                        </a:ln>
                        <a:solidFill>
                          <a:schemeClr val="tx1"/>
                        </a:solidFill>
                        <a:effectLst/>
                        <a:latin typeface="Times New Roman" pitchFamily="18" charset="0"/>
                        <a:ea typeface="DejaVu Sans"/>
                        <a:cs typeface="DejaVu Sans"/>
                      </a:endParaRP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endParaRPr kumimoji="0" lang="ru-RU" sz="1200" b="0" i="0" u="none" strike="noStrike" cap="none" normalizeH="0" baseline="0" smtClean="0">
                        <a:ln>
                          <a:noFill/>
                        </a:ln>
                        <a:solidFill>
                          <a:schemeClr val="tx1"/>
                        </a:solidFill>
                        <a:effectLst/>
                        <a:latin typeface="Times New Roman" pitchFamily="18" charset="0"/>
                        <a:ea typeface="DejaVu Sans"/>
                        <a:cs typeface="DejaVu Sans"/>
                      </a:endParaRP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ru-RU" sz="1200" b="0" i="0" u="none" strike="noStrike" cap="none" normalizeH="0" baseline="0" smtClean="0">
                          <a:ln>
                            <a:noFill/>
                          </a:ln>
                          <a:solidFill>
                            <a:schemeClr val="tx1"/>
                          </a:solidFill>
                          <a:effectLst/>
                          <a:latin typeface="Times New Roman" pitchFamily="18" charset="0"/>
                          <a:ea typeface="DejaVu Sans"/>
                          <a:cs typeface="DejaVu Sans"/>
                        </a:rPr>
                        <a:t>025</a:t>
                      </a: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0" lang="kk-KZ" sz="1500" b="0" i="0" u="none" strike="noStrike" cap="none" normalizeH="0" baseline="0" smtClean="0">
                          <a:ln>
                            <a:noFill/>
                          </a:ln>
                          <a:solidFill>
                            <a:schemeClr val="tx1"/>
                          </a:solidFill>
                          <a:effectLst/>
                          <a:latin typeface="Arial" charset="0"/>
                          <a:cs typeface="Arial" charset="0"/>
                        </a:rPr>
                        <a:t>Мемлекеттік эмиссиялық бағалы қағаздар бойынша жергілікті атқарушы органның борышын өтеу</a:t>
                      </a:r>
                      <a:r>
                        <a:rPr kumimoji="0" lang="ru-RU" sz="1500" b="0" i="0" u="none" strike="noStrike" cap="none" normalizeH="0" baseline="0" smtClean="0">
                          <a:ln>
                            <a:noFill/>
                          </a:ln>
                          <a:solidFill>
                            <a:schemeClr val="tx1"/>
                          </a:solidFill>
                          <a:effectLst/>
                          <a:latin typeface="Arial" charset="0"/>
                          <a:cs typeface="Arial" charset="0"/>
                        </a:rPr>
                        <a:t> </a:t>
                      </a: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ru-RU" sz="1400" b="0" i="1" u="none" strike="noStrike" cap="none" normalizeH="0" baseline="0" smtClean="0">
                          <a:ln>
                            <a:noFill/>
                          </a:ln>
                          <a:solidFill>
                            <a:schemeClr val="tx1"/>
                          </a:solidFill>
                          <a:effectLst/>
                          <a:latin typeface="Arial" charset="0"/>
                          <a:ea typeface="DejaVu Sans"/>
                          <a:cs typeface="DejaVu Sans"/>
                        </a:rPr>
                        <a:t>3 157 447,0</a:t>
                      </a: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460375">
                <a:tc>
                  <a:txBody>
                    <a:bodyPr/>
                    <a:lstStyle/>
                    <a:p>
                      <a:pPr marL="0" marR="0" lvl="0" indent="0" algn="l" defTabSz="914400" rtl="0" eaLnBrk="1" fontAlgn="ctr" latinLnBrk="0" hangingPunct="1">
                        <a:lnSpc>
                          <a:spcPct val="100000"/>
                        </a:lnSpc>
                        <a:spcBef>
                          <a:spcPct val="0"/>
                        </a:spcBef>
                        <a:spcAft>
                          <a:spcPct val="0"/>
                        </a:spcAft>
                        <a:buClr>
                          <a:schemeClr val="bg2"/>
                        </a:buClr>
                        <a:buSzPct val="75000"/>
                        <a:buFont typeface="Wingdings" pitchFamily="2" charset="2"/>
                        <a:buNone/>
                        <a:tabLst/>
                      </a:pPr>
                      <a:endParaRPr kumimoji="0" lang="ru-RU" sz="1200" b="0" i="0" u="none" strike="noStrike" cap="none" normalizeH="0" baseline="0" smtClean="0">
                        <a:ln>
                          <a:noFill/>
                        </a:ln>
                        <a:solidFill>
                          <a:schemeClr val="tx1"/>
                        </a:solidFill>
                        <a:effectLst/>
                        <a:latin typeface="Times New Roman" pitchFamily="18" charset="0"/>
                        <a:ea typeface="DejaVu Sans"/>
                        <a:cs typeface="DejaVu Sans"/>
                      </a:endParaRP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ru-RU" sz="1200" b="0" i="0" u="none" strike="noStrike" cap="none" normalizeH="0" baseline="0" smtClean="0">
                          <a:ln>
                            <a:noFill/>
                          </a:ln>
                          <a:solidFill>
                            <a:schemeClr val="tx1"/>
                          </a:solidFill>
                          <a:effectLst/>
                          <a:latin typeface="Times New Roman" pitchFamily="18" charset="0"/>
                          <a:ea typeface="DejaVu Sans"/>
                          <a:cs typeface="DejaVu Sans"/>
                        </a:rPr>
                        <a:t>015</a:t>
                      </a: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endParaRPr kumimoji="0" lang="ru-RU" sz="1200" b="0" i="0" u="none" strike="noStrike" cap="none" normalizeH="0" baseline="0" smtClean="0">
                        <a:ln>
                          <a:noFill/>
                        </a:ln>
                        <a:solidFill>
                          <a:schemeClr val="tx1"/>
                        </a:solidFill>
                        <a:effectLst/>
                        <a:latin typeface="Times New Roman" pitchFamily="18" charset="0"/>
                        <a:ea typeface="DejaVu Sans"/>
                        <a:cs typeface="DejaVu Sans"/>
                      </a:endParaRP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0" lang="kk-KZ" sz="1500" b="0" i="0" u="none" strike="noStrike" cap="none" normalizeH="0" baseline="0" smtClean="0">
                          <a:ln>
                            <a:noFill/>
                          </a:ln>
                          <a:solidFill>
                            <a:schemeClr val="tx1"/>
                          </a:solidFill>
                          <a:effectLst/>
                          <a:latin typeface="Arial" charset="0"/>
                          <a:cs typeface="Arial" charset="0"/>
                        </a:rPr>
                        <a:t>Жергілікті атқарушы органның жоғары тұрған бюджет алдындағы борышын өтеу</a:t>
                      </a:r>
                      <a:endParaRPr kumimoji="0" lang="ru-RU" sz="1500" b="0" i="0" u="none" strike="noStrike" cap="none" normalizeH="0" baseline="0" smtClean="0">
                        <a:ln>
                          <a:noFill/>
                        </a:ln>
                        <a:solidFill>
                          <a:schemeClr val="tx1"/>
                        </a:solidFill>
                        <a:effectLst/>
                        <a:latin typeface="Arial" charset="0"/>
                        <a:cs typeface="Arial" charset="0"/>
                      </a:endParaRP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
                          <a:schemeClr val="bg2"/>
                        </a:buClr>
                        <a:buSzPct val="75000"/>
                        <a:buFont typeface="Wingdings" pitchFamily="2" charset="2"/>
                        <a:buNone/>
                        <a:tabLst/>
                      </a:pPr>
                      <a:endParaRPr kumimoji="0" lang="ru-RU" sz="1400" b="0" i="0" u="none" strike="noStrike" cap="none" normalizeH="0" baseline="0" smtClean="0">
                        <a:ln>
                          <a:noFill/>
                        </a:ln>
                        <a:solidFill>
                          <a:schemeClr val="tx1"/>
                        </a:solidFill>
                        <a:effectLst/>
                        <a:latin typeface="Arial" charset="0"/>
                        <a:ea typeface="DejaVu Sans"/>
                        <a:cs typeface="DejaVu Sans"/>
                      </a:endParaRP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431800">
                <a:tc>
                  <a:txBody>
                    <a:bodyPr/>
                    <a:lstStyle/>
                    <a:p>
                      <a:pPr marL="0" marR="0" lvl="0" indent="0" algn="l" defTabSz="914400" rtl="0" eaLnBrk="1" fontAlgn="ctr" latinLnBrk="0" hangingPunct="1">
                        <a:lnSpc>
                          <a:spcPct val="100000"/>
                        </a:lnSpc>
                        <a:spcBef>
                          <a:spcPct val="0"/>
                        </a:spcBef>
                        <a:spcAft>
                          <a:spcPct val="0"/>
                        </a:spcAft>
                        <a:buClr>
                          <a:schemeClr val="bg2"/>
                        </a:buClr>
                        <a:buSzPct val="75000"/>
                        <a:buFont typeface="Wingdings" pitchFamily="2" charset="2"/>
                        <a:buNone/>
                        <a:tabLst/>
                      </a:pPr>
                      <a:endParaRPr kumimoji="0" lang="ru-RU" sz="1200" b="0" i="0" u="none" strike="noStrike" cap="none" normalizeH="0" baseline="0" smtClean="0">
                        <a:ln>
                          <a:noFill/>
                        </a:ln>
                        <a:solidFill>
                          <a:schemeClr val="tx1"/>
                        </a:solidFill>
                        <a:effectLst/>
                        <a:latin typeface="Times New Roman" pitchFamily="18" charset="0"/>
                        <a:ea typeface="DejaVu Sans"/>
                        <a:cs typeface="DejaVu Sans"/>
                      </a:endParaRP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endParaRPr kumimoji="0" lang="ru-RU" sz="1200" b="0" i="0" u="none" strike="noStrike" cap="none" normalizeH="0" baseline="0" smtClean="0">
                        <a:ln>
                          <a:noFill/>
                        </a:ln>
                        <a:solidFill>
                          <a:schemeClr val="tx1"/>
                        </a:solidFill>
                        <a:effectLst/>
                        <a:latin typeface="Times New Roman" pitchFamily="18" charset="0"/>
                        <a:ea typeface="DejaVu Sans"/>
                        <a:cs typeface="DejaVu Sans"/>
                      </a:endParaRP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ru-RU" sz="1200" b="0" i="0" u="none" strike="noStrike" cap="none" normalizeH="0" baseline="0" smtClean="0">
                          <a:ln>
                            <a:noFill/>
                          </a:ln>
                          <a:solidFill>
                            <a:schemeClr val="tx1"/>
                          </a:solidFill>
                          <a:effectLst/>
                          <a:latin typeface="Times New Roman" pitchFamily="18" charset="0"/>
                          <a:ea typeface="DejaVu Sans"/>
                          <a:cs typeface="DejaVu Sans"/>
                        </a:rPr>
                        <a:t>015</a:t>
                      </a: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ru-RU" sz="1400" b="0" i="0" u="none" strike="noStrike" cap="none" normalizeH="0" baseline="0" smtClean="0">
                          <a:ln>
                            <a:noFill/>
                          </a:ln>
                          <a:solidFill>
                            <a:schemeClr val="tx1"/>
                          </a:solidFill>
                          <a:effectLst/>
                          <a:latin typeface="Times New Roman" pitchFamily="18" charset="0"/>
                          <a:ea typeface="DejaVu Sans"/>
                          <a:cs typeface="DejaVu Sans"/>
                        </a:rPr>
                        <a:t>Жергілікті бюджет қаражаты есебінен</a:t>
                      </a: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ru-RU" sz="1400" b="0" i="0" u="none" strike="noStrike" cap="none" normalizeH="0" baseline="0" smtClean="0">
                          <a:ln>
                            <a:noFill/>
                          </a:ln>
                          <a:solidFill>
                            <a:schemeClr val="tx1"/>
                          </a:solidFill>
                          <a:effectLst/>
                          <a:latin typeface="Arial" charset="0"/>
                          <a:ea typeface="DejaVu Sans"/>
                          <a:cs typeface="DejaVu Sans"/>
                        </a:rPr>
                        <a:t>2 456 242,0 </a:t>
                      </a: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431800">
                <a:tc>
                  <a:txBody>
                    <a:bodyPr/>
                    <a:lstStyle/>
                    <a:p>
                      <a:pPr marL="0" marR="0" lvl="0" indent="0" algn="l" defTabSz="914400" rtl="0" eaLnBrk="1" fontAlgn="ctr" latinLnBrk="0" hangingPunct="1">
                        <a:lnSpc>
                          <a:spcPct val="100000"/>
                        </a:lnSpc>
                        <a:spcBef>
                          <a:spcPct val="0"/>
                        </a:spcBef>
                        <a:spcAft>
                          <a:spcPct val="0"/>
                        </a:spcAft>
                        <a:buClr>
                          <a:schemeClr val="bg2"/>
                        </a:buClr>
                        <a:buSzPct val="75000"/>
                        <a:buFont typeface="Wingdings" pitchFamily="2" charset="2"/>
                        <a:buNone/>
                        <a:tabLst/>
                      </a:pPr>
                      <a:endParaRPr kumimoji="0" lang="ru-RU" sz="1200" b="0" i="0" u="none" strike="noStrike" cap="none" normalizeH="0" baseline="0" smtClean="0">
                        <a:ln>
                          <a:noFill/>
                        </a:ln>
                        <a:solidFill>
                          <a:schemeClr val="tx1"/>
                        </a:solidFill>
                        <a:effectLst/>
                        <a:latin typeface="Times New Roman" pitchFamily="18" charset="0"/>
                        <a:ea typeface="DejaVu Sans"/>
                        <a:cs typeface="DejaVu Sans"/>
                      </a:endParaRP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ru-RU" sz="1200" b="0" i="0" u="none" strike="noStrike" cap="none" normalizeH="0" baseline="0" smtClean="0">
                          <a:ln>
                            <a:noFill/>
                          </a:ln>
                          <a:solidFill>
                            <a:schemeClr val="tx1"/>
                          </a:solidFill>
                          <a:effectLst/>
                          <a:latin typeface="Times New Roman" pitchFamily="18" charset="0"/>
                          <a:ea typeface="DejaVu Sans"/>
                          <a:cs typeface="DejaVu Sans"/>
                        </a:rPr>
                        <a:t>018</a:t>
                      </a: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endParaRPr kumimoji="0" lang="ru-RU" sz="1200" b="0" i="0" u="none" strike="noStrike" cap="none" normalizeH="0" baseline="0" smtClean="0">
                        <a:ln>
                          <a:noFill/>
                        </a:ln>
                        <a:solidFill>
                          <a:schemeClr val="tx1"/>
                        </a:solidFill>
                        <a:effectLst/>
                        <a:latin typeface="Times New Roman" pitchFamily="18" charset="0"/>
                        <a:ea typeface="DejaVu Sans"/>
                        <a:cs typeface="DejaVu Sans"/>
                      </a:endParaRP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0" lang="kk-KZ" sz="1500" b="0" i="0" u="none" strike="noStrike" cap="none" normalizeH="0" baseline="0" smtClean="0">
                          <a:ln>
                            <a:noFill/>
                          </a:ln>
                          <a:solidFill>
                            <a:schemeClr val="tx1"/>
                          </a:solidFill>
                          <a:effectLst/>
                          <a:latin typeface="Arial" charset="0"/>
                          <a:cs typeface="Arial" charset="0"/>
                        </a:rPr>
                        <a:t>Республикалық бюджеттен бөлінген пайдаланылмаған бюджеттік кредиттерді қайтару</a:t>
                      </a:r>
                      <a:endParaRPr kumimoji="0" lang="ru-RU" sz="2800" b="0" i="0" u="none" strike="noStrike" cap="none" normalizeH="0" baseline="0" smtClean="0">
                        <a:ln>
                          <a:noFill/>
                        </a:ln>
                        <a:solidFill>
                          <a:schemeClr val="tx1"/>
                        </a:solidFill>
                        <a:effectLst/>
                        <a:latin typeface="Arial" charset="0"/>
                        <a:cs typeface="Arial" charset="0"/>
                      </a:endParaRP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
                          <a:schemeClr val="bg2"/>
                        </a:buClr>
                        <a:buSzPct val="75000"/>
                        <a:buFont typeface="Wingdings" pitchFamily="2" charset="2"/>
                        <a:buNone/>
                        <a:tabLst/>
                      </a:pPr>
                      <a:endParaRPr kumimoji="0" lang="ru-RU" sz="1400" b="0" i="0" u="none" strike="noStrike" cap="none" normalizeH="0" baseline="0" smtClean="0">
                        <a:ln>
                          <a:noFill/>
                        </a:ln>
                        <a:solidFill>
                          <a:schemeClr val="tx1"/>
                        </a:solidFill>
                        <a:effectLst/>
                        <a:latin typeface="Arial" charset="0"/>
                        <a:ea typeface="DejaVu Sans"/>
                        <a:cs typeface="DejaVu Sans"/>
                      </a:endParaRP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431800">
                <a:tc>
                  <a:txBody>
                    <a:bodyPr/>
                    <a:lstStyle/>
                    <a:p>
                      <a:pPr marL="0" marR="0" lvl="0" indent="0" algn="l" defTabSz="914400" rtl="0" eaLnBrk="1" fontAlgn="ctr" latinLnBrk="0" hangingPunct="1">
                        <a:lnSpc>
                          <a:spcPct val="100000"/>
                        </a:lnSpc>
                        <a:spcBef>
                          <a:spcPct val="0"/>
                        </a:spcBef>
                        <a:spcAft>
                          <a:spcPct val="0"/>
                        </a:spcAft>
                        <a:buClr>
                          <a:schemeClr val="bg2"/>
                        </a:buClr>
                        <a:buSzPct val="75000"/>
                        <a:buFont typeface="Wingdings" pitchFamily="2" charset="2"/>
                        <a:buNone/>
                        <a:tabLst/>
                      </a:pPr>
                      <a:endParaRPr kumimoji="0" lang="ru-RU" sz="1200" b="0" i="0" u="none" strike="noStrike" cap="none" normalizeH="0" baseline="0" smtClean="0">
                        <a:ln>
                          <a:noFill/>
                        </a:ln>
                        <a:solidFill>
                          <a:schemeClr val="tx1"/>
                        </a:solidFill>
                        <a:effectLst/>
                        <a:latin typeface="Times New Roman" pitchFamily="18" charset="0"/>
                        <a:ea typeface="DejaVu Sans"/>
                        <a:cs typeface="DejaVu Sans"/>
                      </a:endParaRP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endParaRPr kumimoji="0" lang="ru-RU" sz="1200" b="0" i="0" u="none" strike="noStrike" cap="none" normalizeH="0" baseline="0" smtClean="0">
                        <a:ln>
                          <a:noFill/>
                        </a:ln>
                        <a:solidFill>
                          <a:schemeClr val="tx1"/>
                        </a:solidFill>
                        <a:effectLst/>
                        <a:latin typeface="Times New Roman" pitchFamily="18" charset="0"/>
                        <a:ea typeface="DejaVu Sans"/>
                        <a:cs typeface="DejaVu Sans"/>
                      </a:endParaRP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ru-RU" sz="1200" b="0" i="0" u="none" strike="noStrike" cap="none" normalizeH="0" baseline="0" smtClean="0">
                          <a:ln>
                            <a:noFill/>
                          </a:ln>
                          <a:solidFill>
                            <a:schemeClr val="tx1"/>
                          </a:solidFill>
                          <a:effectLst/>
                          <a:latin typeface="Times New Roman" pitchFamily="18" charset="0"/>
                          <a:ea typeface="DejaVu Sans"/>
                          <a:cs typeface="DejaVu Sans"/>
                        </a:rPr>
                        <a:t>015</a:t>
                      </a: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ru-RU" sz="1400" b="0" i="0" u="none" strike="noStrike" cap="none" normalizeH="0" baseline="0" smtClean="0">
                          <a:ln>
                            <a:noFill/>
                          </a:ln>
                          <a:solidFill>
                            <a:schemeClr val="tx1"/>
                          </a:solidFill>
                          <a:effectLst/>
                          <a:latin typeface="Times New Roman" pitchFamily="18" charset="0"/>
                          <a:ea typeface="DejaVu Sans"/>
                          <a:cs typeface="DejaVu Sans"/>
                        </a:rPr>
                        <a:t>Жергілікті бюджет қаражаты есебінен</a:t>
                      </a: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ctr" latinLnBrk="0" hangingPunct="1">
                        <a:lnSpc>
                          <a:spcPct val="100000"/>
                        </a:lnSpc>
                        <a:spcBef>
                          <a:spcPct val="0"/>
                        </a:spcBef>
                        <a:spcAft>
                          <a:spcPct val="0"/>
                        </a:spcAft>
                        <a:buClr>
                          <a:schemeClr val="bg2"/>
                        </a:buClr>
                        <a:buSzPct val="75000"/>
                        <a:buFont typeface="Wingdings" pitchFamily="2" charset="2"/>
                        <a:buNone/>
                        <a:tabLst/>
                      </a:pPr>
                      <a:r>
                        <a:rPr kumimoji="0" lang="ru-RU" sz="1400" b="0" i="0" u="none" strike="noStrike" cap="none" normalizeH="0" baseline="0" smtClean="0">
                          <a:ln>
                            <a:noFill/>
                          </a:ln>
                          <a:solidFill>
                            <a:schemeClr val="tx1"/>
                          </a:solidFill>
                          <a:effectLst/>
                          <a:latin typeface="Arial" charset="0"/>
                          <a:ea typeface="DejaVu Sans"/>
                          <a:cs typeface="DejaVu Sans"/>
                        </a:rPr>
                        <a:t>38,0</a:t>
                      </a: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38339" name="PubHalfFrame"/>
          <p:cNvSpPr>
            <a:spLocks noEditPoints="1" noChangeArrowheads="1"/>
          </p:cNvSpPr>
          <p:nvPr/>
        </p:nvSpPr>
        <p:spPr bwMode="auto">
          <a:xfrm rot="10800000">
            <a:off x="7596188" y="5876925"/>
            <a:ext cx="1547812" cy="981075"/>
          </a:xfrm>
          <a:custGeom>
            <a:avLst/>
            <a:gdLst>
              <a:gd name="G0" fmla="+- 0 0 0"/>
              <a:gd name="G1" fmla="+- 7497 0 0"/>
              <a:gd name="G2" fmla="+- 21600 0 7200"/>
              <a:gd name="G3" fmla="*/ 7200 1 2"/>
              <a:gd name="G4" fmla="+- 21600 0 G3"/>
              <a:gd name="G5" fmla="+- 7200 0 0"/>
              <a:gd name="G6" fmla="+- 21600 0 7497"/>
              <a:gd name="G7" fmla="*/ 7497 1 2"/>
              <a:gd name="G8" fmla="+- 21600 0 G7"/>
              <a:gd name="T0" fmla="*/ 10800 w 21600"/>
              <a:gd name="T1" fmla="*/ 0 h 21600"/>
              <a:gd name="T2" fmla="*/ 0 w 21600"/>
              <a:gd name="T3" fmla="*/ 10800 h 21600"/>
              <a:gd name="T4" fmla="*/ 3749 w 21600"/>
              <a:gd name="T5" fmla="*/ 17851 h 21600"/>
              <a:gd name="T6" fmla="*/ 18000 w 21600"/>
              <a:gd name="T7" fmla="*/ 3600 h 21600"/>
              <a:gd name="T8" fmla="*/ 17694720 60000 65536"/>
              <a:gd name="T9" fmla="*/ 11796480 60000 65536"/>
              <a:gd name="T10" fmla="*/ 5898240 60000 65536"/>
              <a:gd name="T11" fmla="*/ 0 60000 65536"/>
              <a:gd name="T12" fmla="*/ 0 w 21600"/>
              <a:gd name="T13" fmla="*/ 0 h 21600"/>
              <a:gd name="T14" fmla="*/ G2 w 21600"/>
              <a:gd name="T15" fmla="*/ G5 h 21600"/>
            </a:gdLst>
            <a:ahLst/>
            <a:cxnLst>
              <a:cxn ang="T8">
                <a:pos x="T0" y="T1"/>
              </a:cxn>
              <a:cxn ang="T9">
                <a:pos x="T2" y="T3"/>
              </a:cxn>
              <a:cxn ang="T10">
                <a:pos x="T4" y="T5"/>
              </a:cxn>
              <a:cxn ang="T11">
                <a:pos x="T6" y="T7"/>
              </a:cxn>
            </a:cxnLst>
            <a:rect l="T12" t="T13" r="T14" b="T15"/>
            <a:pathLst>
              <a:path w="21600" h="21600">
                <a:moveTo>
                  <a:pt x="0" y="0"/>
                </a:moveTo>
                <a:lnTo>
                  <a:pt x="0" y="21600"/>
                </a:lnTo>
                <a:lnTo>
                  <a:pt x="7497" y="14103"/>
                </a:lnTo>
                <a:lnTo>
                  <a:pt x="7497" y="7200"/>
                </a:lnTo>
                <a:lnTo>
                  <a:pt x="14400" y="7200"/>
                </a:lnTo>
                <a:lnTo>
                  <a:pt x="21600" y="0"/>
                </a:lnTo>
                <a:close/>
              </a:path>
            </a:pathLst>
          </a:custGeom>
          <a:solidFill>
            <a:schemeClr val="accent1"/>
          </a:solidFill>
          <a:ln w="9525">
            <a:solidFill>
              <a:srgbClr val="000000"/>
            </a:solidFill>
            <a:miter lim="800000"/>
            <a:headEnd/>
            <a:tailEnd/>
          </a:ln>
          <a:effectLst>
            <a:outerShdw dist="107763" dir="2700000" algn="ctr" rotWithShape="0">
              <a:srgbClr val="808080"/>
            </a:outerShdw>
          </a:effectLst>
        </p:spPr>
        <p:txBody>
          <a:bodyPr/>
          <a:lstStyle/>
          <a:p>
            <a:pPr algn="ctr">
              <a:defRPr/>
            </a:pPr>
            <a:endParaRPr lang="ru-RU" sz="1800" b="0" i="1">
              <a:solidFill>
                <a:srgbClr val="FFFFFF"/>
              </a:solidFill>
              <a:latin typeface="Arial" charset="0"/>
            </a:endParaRPr>
          </a:p>
        </p:txBody>
      </p:sp>
    </p:spTree>
  </p:cSld>
  <p:clrMapOvr>
    <a:masterClrMapping/>
  </p:clrMapOvr>
  <p:transition spd="slow"/>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7649" name="AutoShape 58"/>
          <p:cNvSpPr>
            <a:spLocks noChangeArrowheads="1"/>
          </p:cNvSpPr>
          <p:nvPr/>
        </p:nvSpPr>
        <p:spPr bwMode="auto">
          <a:xfrm>
            <a:off x="323850" y="1052513"/>
            <a:ext cx="8459788" cy="5399087"/>
          </a:xfrm>
          <a:prstGeom prst="foldedCorner">
            <a:avLst>
              <a:gd name="adj" fmla="val 13125"/>
            </a:avLst>
          </a:prstGeom>
          <a:noFill/>
          <a:ln w="9525">
            <a:solidFill>
              <a:schemeClr val="accent2"/>
            </a:solidFill>
            <a:round/>
            <a:headEnd/>
            <a:tailEnd/>
          </a:ln>
        </p:spPr>
        <p:txBody>
          <a:bodyPr wrap="none" anchor="ctr"/>
          <a:lstStyle/>
          <a:p>
            <a:pPr indent="266700" algn="ctr"/>
            <a:r>
              <a:rPr lang="ru-RU" altLang="zh-CN" sz="2200">
                <a:solidFill>
                  <a:schemeClr val="accent2"/>
                </a:solidFill>
                <a:cs typeface="DejaVu Sans"/>
              </a:rPr>
              <a:t>Сіздердің назарларыңызға </a:t>
            </a:r>
          </a:p>
          <a:p>
            <a:pPr indent="266700" algn="ctr"/>
            <a:r>
              <a:rPr lang="ru-RU" altLang="zh-CN" sz="2200">
                <a:solidFill>
                  <a:schemeClr val="accent2"/>
                </a:solidFill>
                <a:cs typeface="DejaVu Sans"/>
              </a:rPr>
              <a:t>«Алматы облысының  қаржы басқармасы» ММ-нің</a:t>
            </a:r>
          </a:p>
          <a:p>
            <a:pPr indent="266700" algn="ctr"/>
            <a:r>
              <a:rPr lang="ru-RU" altLang="zh-CN" sz="2200">
                <a:solidFill>
                  <a:schemeClr val="accent2"/>
                </a:solidFill>
                <a:cs typeface="DejaVu Sans"/>
              </a:rPr>
              <a:t>2021-2023 жылдарға арналған шығыстары мен </a:t>
            </a:r>
          </a:p>
          <a:p>
            <a:pPr indent="266700" algn="ctr"/>
            <a:r>
              <a:rPr lang="ru-RU" altLang="zh-CN" sz="2200">
                <a:solidFill>
                  <a:schemeClr val="accent2"/>
                </a:solidFill>
                <a:cs typeface="DejaVu Sans"/>
              </a:rPr>
              <a:t>олардың </a:t>
            </a:r>
            <a:r>
              <a:rPr lang="kk-KZ" altLang="zh-CN" sz="2200">
                <a:solidFill>
                  <a:schemeClr val="accent2"/>
                </a:solidFill>
                <a:cs typeface="DejaVu Sans"/>
              </a:rPr>
              <a:t>тікелей және түпкілікті нәтижелерінің</a:t>
            </a:r>
          </a:p>
          <a:p>
            <a:pPr indent="266700" algn="ctr"/>
            <a:r>
              <a:rPr lang="kk-KZ" altLang="zh-CN" sz="2200">
                <a:solidFill>
                  <a:schemeClr val="accent2"/>
                </a:solidFill>
                <a:cs typeface="DejaVu Sans"/>
              </a:rPr>
              <a:t> көрсеткіштері туралы ақпаратты қамтитын </a:t>
            </a:r>
            <a:endParaRPr lang="ru-RU" altLang="zh-CN" sz="2200">
              <a:solidFill>
                <a:schemeClr val="accent2"/>
              </a:solidFill>
              <a:cs typeface="DejaVu Sans"/>
            </a:endParaRPr>
          </a:p>
          <a:p>
            <a:pPr indent="266700" algn="ctr"/>
            <a:r>
              <a:rPr lang="kk-KZ" altLang="zh-CN" sz="2200">
                <a:solidFill>
                  <a:schemeClr val="accent2"/>
                </a:solidFill>
                <a:cs typeface="DejaVu Sans"/>
              </a:rPr>
              <a:t>азаматтық бюджеті ұсынылады</a:t>
            </a:r>
            <a:endParaRPr lang="ru-RU" altLang="zh-CN" sz="2200">
              <a:solidFill>
                <a:schemeClr val="accent2"/>
              </a:solidFill>
              <a:cs typeface="DejaVu Sans"/>
            </a:endParaRPr>
          </a:p>
          <a:p>
            <a:pPr indent="266700" algn="ctr"/>
            <a:endParaRPr lang="kk-KZ" altLang="zh-CN" sz="2000">
              <a:solidFill>
                <a:schemeClr val="accent2"/>
              </a:solidFill>
              <a:cs typeface="DejaVu Sans"/>
            </a:endParaRPr>
          </a:p>
        </p:txBody>
      </p:sp>
      <p:sp>
        <p:nvSpPr>
          <p:cNvPr id="27650" name="Rectangle 9"/>
          <p:cNvSpPr>
            <a:spLocks noChangeArrowheads="1"/>
          </p:cNvSpPr>
          <p:nvPr/>
        </p:nvSpPr>
        <p:spPr bwMode="auto">
          <a:xfrm>
            <a:off x="1042988" y="333375"/>
            <a:ext cx="7200900" cy="647700"/>
          </a:xfrm>
          <a:prstGeom prst="rect">
            <a:avLst/>
          </a:prstGeom>
          <a:noFill/>
          <a:ln w="9525">
            <a:noFill/>
            <a:miter lim="800000"/>
            <a:headEnd/>
            <a:tailEnd/>
          </a:ln>
        </p:spPr>
        <p:txBody>
          <a:bodyPr anchor="ctr"/>
          <a:lstStyle/>
          <a:p>
            <a:pPr algn="ctr" eaLnBrk="0" hangingPunct="0"/>
            <a:r>
              <a:rPr lang="ru-RU" sz="2400">
                <a:solidFill>
                  <a:schemeClr val="accent2"/>
                </a:solidFill>
                <a:cs typeface="DejaVu Sans"/>
              </a:rPr>
              <a:t>ҚҰРМЕТТІ САЙТТЫ ҚОЛДАНУШЫЛАР!</a:t>
            </a:r>
          </a:p>
        </p:txBody>
      </p:sp>
    </p:spTree>
  </p:cSld>
  <p:clrMapOvr>
    <a:masterClrMapping/>
  </p:clrMapOvr>
  <p:transition spd="slow"/>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8673" name="AutoShape 58"/>
          <p:cNvSpPr>
            <a:spLocks noChangeArrowheads="1"/>
          </p:cNvSpPr>
          <p:nvPr/>
        </p:nvSpPr>
        <p:spPr bwMode="auto">
          <a:xfrm>
            <a:off x="323850" y="476250"/>
            <a:ext cx="8459788" cy="6048375"/>
          </a:xfrm>
          <a:prstGeom prst="foldedCorner">
            <a:avLst>
              <a:gd name="adj" fmla="val 13125"/>
            </a:avLst>
          </a:prstGeom>
          <a:noFill/>
          <a:ln w="9525">
            <a:solidFill>
              <a:schemeClr val="accent2"/>
            </a:solidFill>
            <a:round/>
            <a:headEnd/>
            <a:tailEnd/>
          </a:ln>
        </p:spPr>
        <p:txBody>
          <a:bodyPr wrap="none" anchor="ctr"/>
          <a:lstStyle/>
          <a:p>
            <a:pPr indent="266700"/>
            <a:r>
              <a:rPr lang="ru-RU" altLang="zh-CN" sz="1800" i="1">
                <a:solidFill>
                  <a:srgbClr val="FFFFFF"/>
                </a:solidFill>
                <a:cs typeface="DejaVu Sans"/>
              </a:rPr>
              <a:t>            </a:t>
            </a:r>
            <a:endParaRPr lang="kk-KZ" altLang="zh-CN" sz="2000">
              <a:solidFill>
                <a:schemeClr val="accent2"/>
              </a:solidFill>
              <a:latin typeface="Arial" charset="0"/>
              <a:cs typeface="DejaVu Sans"/>
            </a:endParaRPr>
          </a:p>
        </p:txBody>
      </p:sp>
      <p:sp>
        <p:nvSpPr>
          <p:cNvPr id="28674" name="Rectangle 4"/>
          <p:cNvSpPr>
            <a:spLocks noChangeArrowheads="1"/>
          </p:cNvSpPr>
          <p:nvPr/>
        </p:nvSpPr>
        <p:spPr bwMode="auto">
          <a:xfrm>
            <a:off x="395288" y="885825"/>
            <a:ext cx="8424862" cy="5157788"/>
          </a:xfrm>
          <a:prstGeom prst="rect">
            <a:avLst/>
          </a:prstGeom>
          <a:noFill/>
          <a:ln w="9525">
            <a:noFill/>
            <a:miter lim="800000"/>
            <a:headEnd/>
            <a:tailEnd/>
          </a:ln>
        </p:spPr>
        <p:txBody>
          <a:bodyPr anchor="ctr">
            <a:spAutoFit/>
          </a:bodyPr>
          <a:lstStyle/>
          <a:p>
            <a:pPr indent="538163" algn="ctr"/>
            <a:r>
              <a:rPr lang="kk-KZ" altLang="zh-CN" sz="1800">
                <a:solidFill>
                  <a:schemeClr val="accent2"/>
                </a:solidFill>
                <a:cs typeface="DejaVu Sans"/>
              </a:rPr>
              <a:t>Жергілікті бюджеттерді қалыптастыру </a:t>
            </a:r>
          </a:p>
          <a:p>
            <a:pPr indent="538163" algn="ctr"/>
            <a:r>
              <a:rPr lang="kk-KZ" altLang="zh-CN" sz="1800">
                <a:solidFill>
                  <a:schemeClr val="accent2"/>
                </a:solidFill>
                <a:cs typeface="DejaVu Sans"/>
              </a:rPr>
              <a:t>Қазақстан Республикасының бюджет кодексімен реттелген.  </a:t>
            </a:r>
          </a:p>
          <a:p>
            <a:pPr indent="538163" algn="ctr"/>
            <a:endParaRPr lang="kk-KZ" altLang="zh-CN" sz="1800">
              <a:solidFill>
                <a:schemeClr val="accent2"/>
              </a:solidFill>
              <a:cs typeface="DejaVu Sans"/>
            </a:endParaRPr>
          </a:p>
          <a:p>
            <a:pPr indent="538163" algn="ctr"/>
            <a:endParaRPr lang="kk-KZ" altLang="zh-CN" sz="800">
              <a:solidFill>
                <a:schemeClr val="accent2"/>
              </a:solidFill>
              <a:cs typeface="DejaVu Sans"/>
            </a:endParaRPr>
          </a:p>
          <a:p>
            <a:pPr indent="538163"/>
            <a:r>
              <a:rPr lang="ru-RU" sz="1800">
                <a:solidFill>
                  <a:schemeClr val="accent2"/>
                </a:solidFill>
                <a:cs typeface="DejaVu Sans"/>
              </a:rPr>
              <a:t>ҚР Бюджет кодексіне сәйкес жергілікті бюджет шығыстарын жоспарлау үшін жергілікті бюджеттік бағдарламалардың әкімшілері ағымдағы қаржы жылының 15 мамырына дейінгі мерзімде мемлекеттік жоспарлау жөніндегі жергілікті уәкілетті органға бюджеттік өтінімдерді және бюджеттік бағдарламалардың жобаларын ұсынады.</a:t>
            </a:r>
          </a:p>
          <a:p>
            <a:pPr indent="538163"/>
            <a:endParaRPr lang="ru-RU" sz="1800">
              <a:solidFill>
                <a:schemeClr val="accent2"/>
              </a:solidFill>
              <a:cs typeface="DejaVu Sans"/>
            </a:endParaRPr>
          </a:p>
          <a:p>
            <a:pPr indent="538163"/>
            <a:r>
              <a:rPr lang="ru-RU" sz="1800">
                <a:solidFill>
                  <a:schemeClr val="accent2"/>
                </a:solidFill>
                <a:cs typeface="DejaVu Sans"/>
              </a:rPr>
              <a:t>Бюджеттік өтінім шығыстардың көлемін негіздеу үшін кезекті жоспарлы кезеңге бюджеттік бағдарламалар әкімшісі жасайтын құжаттар жиынтығын білдіреді.</a:t>
            </a:r>
          </a:p>
          <a:p>
            <a:pPr indent="538163"/>
            <a:endParaRPr lang="ru-RU" sz="1800">
              <a:solidFill>
                <a:schemeClr val="accent2"/>
              </a:solidFill>
              <a:cs typeface="DejaVu Sans"/>
            </a:endParaRPr>
          </a:p>
          <a:p>
            <a:pPr indent="538163"/>
            <a:r>
              <a:rPr lang="ru-RU" sz="1800">
                <a:solidFill>
                  <a:schemeClr val="accent2"/>
                </a:solidFill>
                <a:cs typeface="DejaVu Sans"/>
              </a:rPr>
              <a:t>Бюджеттік бағдарламалар әкімшісінің бюджеттік бағдарламасы аумақты дамытудың тиісті бағдарламасында айқындалған мақсаттармен, нысаналы индикаторлармен, Мемлекеттік орган туралы ережеде айқындалған өкілеттіктермен өзара байланысты бюджет шығыстарының бағытын айқындайды.</a:t>
            </a:r>
          </a:p>
        </p:txBody>
      </p:sp>
    </p:spTree>
  </p:cSld>
  <p:clrMapOvr>
    <a:masterClrMapping/>
  </p:clrMapOvr>
  <p:transition spd="slow"/>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697" name="Rectangle 3"/>
          <p:cNvSpPr>
            <a:spLocks noGrp="1" noChangeArrowheads="1"/>
          </p:cNvSpPr>
          <p:nvPr>
            <p:ph type="body" idx="1"/>
          </p:nvPr>
        </p:nvSpPr>
        <p:spPr>
          <a:xfrm>
            <a:off x="468313" y="404813"/>
            <a:ext cx="8135937" cy="5903912"/>
          </a:xfrm>
        </p:spPr>
        <p:txBody>
          <a:bodyPr/>
          <a:lstStyle/>
          <a:p>
            <a:pPr marL="0" indent="0">
              <a:lnSpc>
                <a:spcPct val="80000"/>
              </a:lnSpc>
              <a:buFont typeface="Wingdings" pitchFamily="2" charset="2"/>
              <a:buNone/>
            </a:pPr>
            <a:r>
              <a:rPr lang="ru-RU" altLang="zh-CN" sz="3600" smtClean="0"/>
              <a:t>    </a:t>
            </a:r>
          </a:p>
          <a:p>
            <a:pPr marL="0" indent="0">
              <a:lnSpc>
                <a:spcPct val="80000"/>
              </a:lnSpc>
              <a:buFont typeface="Wingdings" pitchFamily="2" charset="2"/>
              <a:buNone/>
            </a:pPr>
            <a:r>
              <a:rPr lang="kk-KZ" altLang="zh-CN" sz="2000" smtClean="0">
                <a:solidFill>
                  <a:schemeClr val="accent2"/>
                </a:solidFill>
              </a:rPr>
              <a:t>         «Алматы облысының қаржы басқармасы» ММ  облыстық бюджеттен қаржыландырылатын, бюджетті атқару, жергілікті бюджеттің атқарылуы бойынша бухгалтерлік есепке алуды, бюджеттік есепке алу мен бюджеттік есептілікті жүргізу саласындағы және облыстық коммуналдық меншікті басқарудың уәкілетті органы болып табылады.</a:t>
            </a:r>
          </a:p>
          <a:p>
            <a:pPr marL="0" indent="0">
              <a:lnSpc>
                <a:spcPct val="80000"/>
              </a:lnSpc>
              <a:buFont typeface="Wingdings" pitchFamily="2" charset="2"/>
              <a:buNone/>
            </a:pPr>
            <a:endParaRPr lang="ru-RU" altLang="zh-CN" sz="2000" smtClean="0">
              <a:solidFill>
                <a:schemeClr val="accent2"/>
              </a:solidFill>
            </a:endParaRPr>
          </a:p>
          <a:p>
            <a:pPr marL="0" indent="0">
              <a:lnSpc>
                <a:spcPct val="80000"/>
              </a:lnSpc>
              <a:buFont typeface="Wingdings" pitchFamily="2" charset="2"/>
              <a:buNone/>
            </a:pPr>
            <a:r>
              <a:rPr lang="kk-KZ" altLang="zh-CN" sz="2000" smtClean="0">
                <a:solidFill>
                  <a:schemeClr val="accent2"/>
                </a:solidFill>
              </a:rPr>
              <a:t>        «Алматы облысының қаржы басқармасы» ММ-нің</a:t>
            </a:r>
          </a:p>
          <a:p>
            <a:pPr marL="0" indent="0">
              <a:lnSpc>
                <a:spcPct val="80000"/>
              </a:lnSpc>
              <a:buFont typeface="Wingdings" pitchFamily="2" charset="2"/>
              <a:buNone/>
            </a:pPr>
            <a:r>
              <a:rPr lang="kk-KZ" altLang="zh-CN" sz="2000" smtClean="0">
                <a:solidFill>
                  <a:schemeClr val="accent2"/>
                </a:solidFill>
              </a:rPr>
              <a:t>бюджеттік бағдарламаларының жобалары жоспарлау сатысында ҚР Бюджет кодексіне,  Алматы облысы әкімдігінің 2020 жылғы 16 наурыздағы №100 қаулысымен бекітілген Алматы облысының 2020-2024 жылдарға арналған әлеуметтік-экономикалық даму болжамына, Басқарма ережесінде белгіленген өкілеттіктерге  сәйкес қалыптастырылды.</a:t>
            </a:r>
            <a:endParaRPr lang="ru-RU" sz="2000" smtClean="0">
              <a:solidFill>
                <a:schemeClr val="accent2"/>
              </a:solidFill>
            </a:endParaRPr>
          </a:p>
          <a:p>
            <a:pPr marL="0" indent="0">
              <a:lnSpc>
                <a:spcPct val="80000"/>
              </a:lnSpc>
              <a:buFont typeface="Wingdings" pitchFamily="2" charset="2"/>
              <a:buNone/>
            </a:pPr>
            <a:r>
              <a:rPr lang="ru-RU" sz="2000" smtClean="0">
                <a:solidFill>
                  <a:schemeClr val="accent2"/>
                </a:solidFill>
              </a:rPr>
              <a:t>       Бюджеттік бағдарламалардың жобалары тікелей және түпкілікті нәтижелер көрсеткіштерін, жоспарланған кезеңге арналған бюджет қаражатының көлемін қамтиды.</a:t>
            </a:r>
          </a:p>
        </p:txBody>
      </p:sp>
      <p:sp>
        <p:nvSpPr>
          <p:cNvPr id="29698" name="AutoShape 58"/>
          <p:cNvSpPr>
            <a:spLocks noChangeArrowheads="1"/>
          </p:cNvSpPr>
          <p:nvPr/>
        </p:nvSpPr>
        <p:spPr bwMode="auto">
          <a:xfrm>
            <a:off x="323850" y="476250"/>
            <a:ext cx="8459788" cy="6048375"/>
          </a:xfrm>
          <a:prstGeom prst="foldedCorner">
            <a:avLst>
              <a:gd name="adj" fmla="val 13125"/>
            </a:avLst>
          </a:prstGeom>
          <a:noFill/>
          <a:ln w="9525">
            <a:solidFill>
              <a:schemeClr val="accent2"/>
            </a:solidFill>
            <a:round/>
            <a:headEnd/>
            <a:tailEnd/>
          </a:ln>
        </p:spPr>
        <p:txBody>
          <a:bodyPr wrap="none" anchor="ctr"/>
          <a:lstStyle/>
          <a:p>
            <a:pPr indent="266700"/>
            <a:r>
              <a:rPr lang="ru-RU" altLang="zh-CN" sz="1800" i="1">
                <a:solidFill>
                  <a:srgbClr val="FFFFFF"/>
                </a:solidFill>
                <a:cs typeface="DejaVu Sans"/>
              </a:rPr>
              <a:t>            </a:t>
            </a:r>
            <a:endParaRPr lang="kk-KZ" altLang="zh-CN" sz="2000">
              <a:solidFill>
                <a:schemeClr val="accent2"/>
              </a:solidFill>
              <a:latin typeface="Arial" charset="0"/>
              <a:cs typeface="DejaVu Sans"/>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30780" name="Group 60"/>
          <p:cNvGraphicFramePr>
            <a:graphicFrameLocks noGrp="1"/>
          </p:cNvGraphicFramePr>
          <p:nvPr/>
        </p:nvGraphicFramePr>
        <p:xfrm>
          <a:off x="0" y="1700213"/>
          <a:ext cx="9144000" cy="4756150"/>
        </p:xfrm>
        <a:graphic>
          <a:graphicData uri="http://schemas.openxmlformats.org/drawingml/2006/table">
            <a:tbl>
              <a:tblPr/>
              <a:tblGrid>
                <a:gridCol w="4568825"/>
                <a:gridCol w="1528763"/>
                <a:gridCol w="1527175"/>
                <a:gridCol w="1519237"/>
              </a:tblGrid>
              <a:tr h="349250">
                <a:tc rowSpan="2">
                  <a:txBody>
                    <a:bodyPr/>
                    <a:lstStyle/>
                    <a:p>
                      <a:pPr marL="90488" marR="0" lvl="0" indent="0" algn="ctr" defTabSz="914400" rtl="0" eaLnBrk="1" fontAlgn="base" latinLnBrk="0" hangingPunct="1">
                        <a:lnSpc>
                          <a:spcPct val="100000"/>
                        </a:lnSpc>
                        <a:spcBef>
                          <a:spcPts val="338"/>
                        </a:spcBef>
                        <a:spcAft>
                          <a:spcPct val="0"/>
                        </a:spcAft>
                        <a:buClr>
                          <a:schemeClr val="bg2"/>
                        </a:buClr>
                        <a:buSzPct val="75000"/>
                        <a:buFont typeface="Wingdings" pitchFamily="2" charset="2"/>
                        <a:buNone/>
                        <a:tabLst/>
                      </a:pPr>
                      <a:r>
                        <a:rPr kumimoji="0" lang="ru-RU" sz="1600" b="0" i="0" u="none" strike="noStrike" cap="none" normalizeH="0" baseline="0" smtClean="0">
                          <a:ln>
                            <a:noFill/>
                          </a:ln>
                          <a:solidFill>
                            <a:srgbClr val="FFFFFF"/>
                          </a:solidFill>
                          <a:effectLst/>
                          <a:latin typeface="Arial" charset="0"/>
                          <a:ea typeface="DejaVu Sans"/>
                          <a:cs typeface="DejaVu Sans"/>
                        </a:rPr>
                        <a:t>Көрсеткіштер</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3399FF"/>
                    </a:solidFill>
                  </a:tcPr>
                </a:tc>
                <a:tc gridSpan="3">
                  <a:txBody>
                    <a:bodyPr/>
                    <a:lstStyle/>
                    <a:p>
                      <a:pPr marL="0" marR="0" lvl="0" indent="0" algn="ctr" defTabSz="914400" rtl="0" eaLnBrk="1" fontAlgn="base" latinLnBrk="0" hangingPunct="1">
                        <a:lnSpc>
                          <a:spcPct val="100000"/>
                        </a:lnSpc>
                        <a:spcBef>
                          <a:spcPts val="813"/>
                        </a:spcBef>
                        <a:spcAft>
                          <a:spcPct val="0"/>
                        </a:spcAft>
                        <a:buClr>
                          <a:schemeClr val="bg2"/>
                        </a:buClr>
                        <a:buSzPct val="75000"/>
                        <a:buFont typeface="Wingdings" pitchFamily="2" charset="2"/>
                        <a:buNone/>
                        <a:tabLst/>
                      </a:pPr>
                      <a:r>
                        <a:rPr kumimoji="0" lang="kk-KZ" sz="1400" b="1" i="0" u="none" strike="noStrike" cap="none" normalizeH="0" baseline="0" smtClean="0">
                          <a:ln>
                            <a:noFill/>
                          </a:ln>
                          <a:solidFill>
                            <a:srgbClr val="FFFFFF"/>
                          </a:solidFill>
                          <a:effectLst/>
                          <a:latin typeface="Times New Roman" pitchFamily="18" charset="0"/>
                          <a:ea typeface="DejaVu Sans"/>
                          <a:cs typeface="DejaVu Sans"/>
                        </a:rPr>
                        <a:t>Жоспарлы кезең</a:t>
                      </a:r>
                      <a:endParaRPr kumimoji="0" lang="ru-RU" sz="1400" b="1" i="0" u="none" strike="noStrike" cap="none" normalizeH="0" baseline="0" smtClean="0">
                        <a:ln>
                          <a:noFill/>
                        </a:ln>
                        <a:solidFill>
                          <a:srgbClr val="FFFFFF"/>
                        </a:solidFill>
                        <a:effectLst/>
                        <a:latin typeface="Times New Roman" pitchFamily="18" charset="0"/>
                        <a:ea typeface="DejaVu Sans"/>
                        <a:cs typeface="DejaVu Sans"/>
                      </a:endParaRPr>
                    </a:p>
                  </a:txBody>
                  <a:tcPr horzOverflow="overflow">
                    <a:lnL w="12700" cap="flat" cmpd="sng" algn="ctr">
                      <a:solidFill>
                        <a:srgbClr val="FFFFFF"/>
                      </a:solidFill>
                      <a:prstDash val="solid"/>
                      <a:round/>
                      <a:headEnd type="none" w="med" len="med"/>
                      <a:tailEnd type="none" w="med" len="med"/>
                    </a:lnL>
                    <a:lnR w="12240" cap="flat" cmpd="sng" algn="ctr">
                      <a:solidFill>
                        <a:srgbClr val="FFFFFF"/>
                      </a:solidFill>
                      <a:prstDash val="solid"/>
                      <a:round/>
                      <a:headEnd type="none" w="med" len="med"/>
                      <a:tailEnd type="none" w="med" len="med"/>
                    </a:lnR>
                    <a:lnT w="12240" cap="flat" cmpd="sng" algn="ctr">
                      <a:solidFill>
                        <a:srgbClr val="FFFFFF"/>
                      </a:solidFill>
                      <a:prstDash val="solid"/>
                      <a:round/>
                      <a:headEnd type="none" w="med" len="med"/>
                      <a:tailEnd type="none" w="med" len="med"/>
                    </a:lnT>
                    <a:lnB w="12240" cap="flat" cmpd="sng" algn="ctr">
                      <a:solidFill>
                        <a:srgbClr val="FFFFFF"/>
                      </a:solidFill>
                      <a:prstDash val="solid"/>
                      <a:round/>
                      <a:headEnd type="none" w="med" len="med"/>
                      <a:tailEnd type="none" w="med" len="med"/>
                    </a:lnB>
                    <a:lnTlToBr>
                      <a:noFill/>
                    </a:lnTlToBr>
                    <a:lnBlToTr>
                      <a:noFill/>
                    </a:lnBlToTr>
                    <a:solidFill>
                      <a:srgbClr val="3399FF"/>
                    </a:solidFill>
                  </a:tcPr>
                </a:tc>
                <a:tc hMerge="1">
                  <a:txBody>
                    <a:bodyPr/>
                    <a:lstStyle/>
                    <a:p>
                      <a:endParaRPr lang="ru-RU"/>
                    </a:p>
                  </a:txBody>
                  <a:tcPr/>
                </a:tc>
                <a:tc hMerge="1">
                  <a:txBody>
                    <a:bodyPr/>
                    <a:lstStyle/>
                    <a:p>
                      <a:endParaRPr lang="ru-RU"/>
                    </a:p>
                  </a:txBody>
                  <a:tcPr/>
                </a:tc>
              </a:tr>
              <a:tr h="312738">
                <a:tc vMerge="1">
                  <a:txBody>
                    <a:bodyPr/>
                    <a:lstStyle/>
                    <a:p>
                      <a:endParaRPr lang="ru-RU"/>
                    </a:p>
                  </a:txBody>
                  <a:tcPr/>
                </a:tc>
                <a:tc>
                  <a:txBody>
                    <a:bodyPr/>
                    <a:lstStyle/>
                    <a:p>
                      <a:pPr marL="0" marR="0" lvl="0" indent="0" algn="ctr" defTabSz="914400" rtl="0" eaLnBrk="1" fontAlgn="base" latinLnBrk="0" hangingPunct="1">
                        <a:lnSpc>
                          <a:spcPct val="100000"/>
                        </a:lnSpc>
                        <a:spcBef>
                          <a:spcPts val="813"/>
                        </a:spcBef>
                        <a:spcAft>
                          <a:spcPct val="0"/>
                        </a:spcAft>
                        <a:buClr>
                          <a:schemeClr val="bg2"/>
                        </a:buClr>
                        <a:buSzPct val="75000"/>
                        <a:buFont typeface="Wingdings" pitchFamily="2" charset="2"/>
                        <a:buNone/>
                        <a:tabLst/>
                      </a:pPr>
                      <a:r>
                        <a:rPr kumimoji="0" lang="ru-RU" sz="1600" b="1" i="0" u="none" strike="noStrike" cap="none" normalizeH="0" baseline="0" smtClean="0">
                          <a:ln>
                            <a:noFill/>
                          </a:ln>
                          <a:solidFill>
                            <a:srgbClr val="FFFFFF"/>
                          </a:solidFill>
                          <a:effectLst/>
                          <a:latin typeface="Times New Roman" pitchFamily="18" charset="0"/>
                          <a:ea typeface="DejaVu Sans"/>
                          <a:cs typeface="DejaVu Sans"/>
                        </a:rPr>
                        <a:t>2021 жыл</a:t>
                      </a:r>
                    </a:p>
                  </a:txBody>
                  <a:tcPr horzOverflow="overflow">
                    <a:lnL w="12700" cap="flat" cmpd="sng" algn="ctr">
                      <a:solidFill>
                        <a:srgbClr val="FFFFFF"/>
                      </a:solidFill>
                      <a:prstDash val="solid"/>
                      <a:round/>
                      <a:headEnd type="none" w="med" len="med"/>
                      <a:tailEnd type="none" w="med" len="med"/>
                    </a:lnL>
                    <a:lnR w="12240" cap="flat" cmpd="sng" algn="ctr">
                      <a:solidFill>
                        <a:srgbClr val="FFFFFF"/>
                      </a:solidFill>
                      <a:prstDash val="solid"/>
                      <a:round/>
                      <a:headEnd type="none" w="med" len="med"/>
                      <a:tailEnd type="none" w="med" len="med"/>
                    </a:lnR>
                    <a:lnT w="12240" cap="flat" cmpd="sng" algn="ctr">
                      <a:solidFill>
                        <a:srgbClr val="FFFFFF"/>
                      </a:solidFill>
                      <a:prstDash val="solid"/>
                      <a:round/>
                      <a:headEnd type="none" w="med" len="med"/>
                      <a:tailEnd type="none" w="med" len="med"/>
                    </a:lnT>
                    <a:lnB w="12240" cap="flat" cmpd="sng" algn="ctr">
                      <a:solidFill>
                        <a:srgbClr val="FFFFFF"/>
                      </a:solidFill>
                      <a:prstDash val="solid"/>
                      <a:round/>
                      <a:headEnd type="none" w="med" len="med"/>
                      <a:tailEnd type="none" w="med" len="med"/>
                    </a:lnB>
                    <a:lnTlToBr>
                      <a:noFill/>
                    </a:lnTlToBr>
                    <a:lnBlToTr>
                      <a:noFill/>
                    </a:lnBlToTr>
                    <a:solidFill>
                      <a:srgbClr val="3399FF"/>
                    </a:solidFill>
                  </a:tcPr>
                </a:tc>
                <a:tc>
                  <a:txBody>
                    <a:bodyPr/>
                    <a:lstStyle/>
                    <a:p>
                      <a:pPr marL="0" marR="0" lvl="0" indent="0" algn="ctr" defTabSz="914400" rtl="0" eaLnBrk="1" fontAlgn="base" latinLnBrk="0" hangingPunct="1">
                        <a:lnSpc>
                          <a:spcPct val="100000"/>
                        </a:lnSpc>
                        <a:spcBef>
                          <a:spcPts val="813"/>
                        </a:spcBef>
                        <a:spcAft>
                          <a:spcPct val="0"/>
                        </a:spcAft>
                        <a:buClr>
                          <a:schemeClr val="bg2"/>
                        </a:buClr>
                        <a:buSzPct val="75000"/>
                        <a:buFont typeface="Wingdings" pitchFamily="2" charset="2"/>
                        <a:buNone/>
                        <a:tabLst/>
                      </a:pPr>
                      <a:r>
                        <a:rPr kumimoji="0" lang="ru-RU" sz="1600" b="1" i="0" u="none" strike="noStrike" cap="none" normalizeH="0" baseline="0" smtClean="0">
                          <a:ln>
                            <a:noFill/>
                          </a:ln>
                          <a:solidFill>
                            <a:srgbClr val="FFFFFF"/>
                          </a:solidFill>
                          <a:effectLst/>
                          <a:latin typeface="Times New Roman" pitchFamily="18" charset="0"/>
                          <a:ea typeface="DejaVu Sans"/>
                          <a:cs typeface="DejaVu Sans"/>
                        </a:rPr>
                        <a:t>2022 жыл</a:t>
                      </a:r>
                    </a:p>
                  </a:txBody>
                  <a:tcPr horzOverflow="overflow">
                    <a:lnL w="12240" cap="flat" cmpd="sng" algn="ctr">
                      <a:solidFill>
                        <a:srgbClr val="FFFFFF"/>
                      </a:solidFill>
                      <a:prstDash val="solid"/>
                      <a:round/>
                      <a:headEnd type="none" w="med" len="med"/>
                      <a:tailEnd type="none" w="med" len="med"/>
                    </a:lnL>
                    <a:lnR w="12240" cap="flat" cmpd="sng" algn="ctr">
                      <a:solidFill>
                        <a:srgbClr val="FFFFFF"/>
                      </a:solidFill>
                      <a:prstDash val="solid"/>
                      <a:round/>
                      <a:headEnd type="none" w="med" len="med"/>
                      <a:tailEnd type="none" w="med" len="med"/>
                    </a:lnR>
                    <a:lnT w="12240" cap="flat" cmpd="sng" algn="ctr">
                      <a:solidFill>
                        <a:srgbClr val="FFFFFF"/>
                      </a:solidFill>
                      <a:prstDash val="solid"/>
                      <a:round/>
                      <a:headEnd type="none" w="med" len="med"/>
                      <a:tailEnd type="none" w="med" len="med"/>
                    </a:lnT>
                    <a:lnB w="12240" cap="flat" cmpd="sng" algn="ctr">
                      <a:solidFill>
                        <a:srgbClr val="FFFFFF"/>
                      </a:solidFill>
                      <a:prstDash val="solid"/>
                      <a:round/>
                      <a:headEnd type="none" w="med" len="med"/>
                      <a:tailEnd type="none" w="med" len="med"/>
                    </a:lnB>
                    <a:lnTlToBr>
                      <a:noFill/>
                    </a:lnTlToBr>
                    <a:lnBlToTr>
                      <a:noFill/>
                    </a:lnBlToTr>
                    <a:solidFill>
                      <a:srgbClr val="3399FF"/>
                    </a:solidFill>
                  </a:tcPr>
                </a:tc>
                <a:tc>
                  <a:txBody>
                    <a:bodyPr/>
                    <a:lstStyle/>
                    <a:p>
                      <a:pPr marL="0" marR="0" lvl="0" indent="0" algn="ctr" defTabSz="914400" rtl="0" eaLnBrk="1" fontAlgn="base" latinLnBrk="0" hangingPunct="1">
                        <a:lnSpc>
                          <a:spcPct val="100000"/>
                        </a:lnSpc>
                        <a:spcBef>
                          <a:spcPts val="813"/>
                        </a:spcBef>
                        <a:spcAft>
                          <a:spcPct val="0"/>
                        </a:spcAft>
                        <a:buClr>
                          <a:schemeClr val="bg2"/>
                        </a:buClr>
                        <a:buSzPct val="75000"/>
                        <a:buFont typeface="Wingdings" pitchFamily="2" charset="2"/>
                        <a:buNone/>
                        <a:tabLst/>
                      </a:pPr>
                      <a:r>
                        <a:rPr kumimoji="0" lang="ru-RU" sz="1600" b="1" i="0" u="none" strike="noStrike" cap="none" normalizeH="0" baseline="0" smtClean="0">
                          <a:ln>
                            <a:noFill/>
                          </a:ln>
                          <a:solidFill>
                            <a:srgbClr val="FFFFFF"/>
                          </a:solidFill>
                          <a:effectLst/>
                          <a:latin typeface="Times New Roman" pitchFamily="18" charset="0"/>
                          <a:ea typeface="DejaVu Sans"/>
                          <a:cs typeface="DejaVu Sans"/>
                        </a:rPr>
                        <a:t>2023 жыл</a:t>
                      </a:r>
                    </a:p>
                  </a:txBody>
                  <a:tcPr horzOverflow="overflow">
                    <a:lnL w="12240" cap="flat" cmpd="sng" algn="ctr">
                      <a:solidFill>
                        <a:srgbClr val="FFFFFF"/>
                      </a:solidFill>
                      <a:prstDash val="solid"/>
                      <a:round/>
                      <a:headEnd type="none" w="med" len="med"/>
                      <a:tailEnd type="none" w="med" len="med"/>
                    </a:lnL>
                    <a:lnR w="12240" cap="flat" cmpd="sng" algn="ctr">
                      <a:solidFill>
                        <a:srgbClr val="FFFFFF"/>
                      </a:solidFill>
                      <a:prstDash val="solid"/>
                      <a:round/>
                      <a:headEnd type="none" w="med" len="med"/>
                      <a:tailEnd type="none" w="med" len="med"/>
                    </a:lnR>
                    <a:lnT w="12240" cap="flat" cmpd="sng" algn="ctr">
                      <a:solidFill>
                        <a:srgbClr val="FFFFFF"/>
                      </a:solidFill>
                      <a:prstDash val="solid"/>
                      <a:round/>
                      <a:headEnd type="none" w="med" len="med"/>
                      <a:tailEnd type="none" w="med" len="med"/>
                    </a:lnT>
                    <a:lnB w="12240" cap="flat" cmpd="sng" algn="ctr">
                      <a:solidFill>
                        <a:srgbClr val="FFFFFF"/>
                      </a:solidFill>
                      <a:prstDash val="solid"/>
                      <a:round/>
                      <a:headEnd type="none" w="med" len="med"/>
                      <a:tailEnd type="none" w="med" len="med"/>
                    </a:lnB>
                    <a:lnTlToBr>
                      <a:noFill/>
                    </a:lnTlToBr>
                    <a:lnBlToTr>
                      <a:noFill/>
                    </a:lnBlToTr>
                    <a:solidFill>
                      <a:srgbClr val="3399FF"/>
                    </a:solidFill>
                  </a:tcPr>
                </a:tc>
              </a:tr>
              <a:tr h="341313">
                <a:tc gridSpan="4">
                  <a:txBody>
                    <a:bodyPr/>
                    <a:lstStyle/>
                    <a:p>
                      <a:pPr marL="90488" marR="0" lvl="0" indent="0" algn="l" defTabSz="914400" rtl="0" eaLnBrk="1" fontAlgn="base" latinLnBrk="0" hangingPunct="1">
                        <a:lnSpc>
                          <a:spcPct val="100000"/>
                        </a:lnSpc>
                        <a:spcBef>
                          <a:spcPts val="338"/>
                        </a:spcBef>
                        <a:spcAft>
                          <a:spcPct val="0"/>
                        </a:spcAft>
                        <a:buClr>
                          <a:schemeClr val="bg2"/>
                        </a:buClr>
                        <a:buSzPct val="75000"/>
                        <a:buFont typeface="Wingdings" pitchFamily="2" charset="2"/>
                        <a:buNone/>
                        <a:tabLst/>
                      </a:pPr>
                      <a:r>
                        <a:rPr kumimoji="0" lang="ru-RU" sz="1600" b="0" i="0" u="none" strike="noStrike" cap="none" normalizeH="0" baseline="0" smtClean="0">
                          <a:ln>
                            <a:noFill/>
                          </a:ln>
                          <a:solidFill>
                            <a:srgbClr val="FFFFFF"/>
                          </a:solidFill>
                          <a:effectLst/>
                          <a:latin typeface="Arial" charset="0"/>
                          <a:ea typeface="DejaVu Sans"/>
                          <a:cs typeface="DejaVu Sans"/>
                        </a:rPr>
                        <a:t>Бюджеттік бағдарлама бойынша шығыстар, барлығы                 </a:t>
                      </a:r>
                      <a:r>
                        <a:rPr kumimoji="0" lang="ru-RU" sz="1400" b="1" i="0" u="none" strike="noStrike" cap="none" normalizeH="0" baseline="0" smtClean="0">
                          <a:ln>
                            <a:noFill/>
                          </a:ln>
                          <a:solidFill>
                            <a:srgbClr val="FFFFFF"/>
                          </a:solidFill>
                          <a:effectLst/>
                          <a:latin typeface="Arial" charset="0"/>
                          <a:ea typeface="DejaVu Sans"/>
                          <a:cs typeface="DejaVu Sans"/>
                        </a:rPr>
                        <a:t>(мың теңге)</a:t>
                      </a:r>
                      <a:endParaRPr kumimoji="0" lang="ru-RU" sz="1400" b="1" i="0" u="none" strike="noStrike" cap="none" normalizeH="0" baseline="0" smtClean="0">
                        <a:ln>
                          <a:noFill/>
                        </a:ln>
                        <a:solidFill>
                          <a:schemeClr val="tx1"/>
                        </a:solidFill>
                        <a:effectLst/>
                        <a:latin typeface="Arial" charset="0"/>
                        <a:ea typeface="DejaVu Sans"/>
                        <a:cs typeface="DejaVu Sans"/>
                      </a:endParaRPr>
                    </a:p>
                  </a:txBody>
                  <a:tcPr horzOverflow="overflow">
                    <a:lnL w="12240" cap="flat" cmpd="sng" algn="ctr">
                      <a:solidFill>
                        <a:srgbClr val="FFFFFF"/>
                      </a:solidFill>
                      <a:prstDash val="solid"/>
                      <a:round/>
                      <a:headEnd type="none" w="med" len="med"/>
                      <a:tailEnd type="none" w="med" len="med"/>
                    </a:lnL>
                    <a:lnR w="1224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240" cap="flat" cmpd="sng" algn="ctr">
                      <a:solidFill>
                        <a:srgbClr val="FFFFFF"/>
                      </a:solidFill>
                      <a:prstDash val="solid"/>
                      <a:round/>
                      <a:headEnd type="none" w="med" len="med"/>
                      <a:tailEnd type="none" w="med" len="med"/>
                    </a:lnB>
                    <a:lnTlToBr>
                      <a:noFill/>
                    </a:lnTlToBr>
                    <a:lnBlToTr>
                      <a:noFill/>
                    </a:lnBlToTr>
                    <a:solidFill>
                      <a:srgbClr val="3399FF"/>
                    </a:solidFill>
                  </a:tcPr>
                </a:tc>
                <a:tc hMerge="1">
                  <a:txBody>
                    <a:bodyPr/>
                    <a:lstStyle/>
                    <a:p>
                      <a:endParaRPr lang="ru-RU"/>
                    </a:p>
                  </a:txBody>
                  <a:tcPr/>
                </a:tc>
                <a:tc hMerge="1">
                  <a:txBody>
                    <a:bodyPr/>
                    <a:lstStyle/>
                    <a:p>
                      <a:endParaRPr lang="ru-RU"/>
                    </a:p>
                  </a:txBody>
                  <a:tcPr/>
                </a:tc>
                <a:tc hMerge="1">
                  <a:txBody>
                    <a:bodyPr/>
                    <a:lstStyle/>
                    <a:p>
                      <a:endParaRPr lang="ru-RU"/>
                    </a:p>
                  </a:txBody>
                  <a:tcPr/>
                </a:tc>
              </a:tr>
              <a:tr h="774700">
                <a:tc>
                  <a:txBody>
                    <a:bodyPr/>
                    <a:lstStyle/>
                    <a:p>
                      <a:pPr marL="90488" marR="0" lvl="0" indent="0" algn="l" defTabSz="914400" rtl="0" eaLnBrk="1" fontAlgn="base" latinLnBrk="0" hangingPunct="1">
                        <a:lnSpc>
                          <a:spcPct val="100000"/>
                        </a:lnSpc>
                        <a:spcBef>
                          <a:spcPts val="338"/>
                        </a:spcBef>
                        <a:spcAft>
                          <a:spcPct val="0"/>
                        </a:spcAft>
                        <a:buClr>
                          <a:schemeClr val="bg2"/>
                        </a:buClr>
                        <a:buSzPct val="75000"/>
                        <a:buFont typeface="Wingdings" pitchFamily="2" charset="2"/>
                        <a:buNone/>
                        <a:tabLst/>
                      </a:pPr>
                      <a:r>
                        <a:rPr kumimoji="0" lang="kk-KZ" sz="1500" b="0" i="0" u="none" strike="noStrike" cap="none" normalizeH="0" baseline="0" smtClean="0">
                          <a:ln>
                            <a:noFill/>
                          </a:ln>
                          <a:solidFill>
                            <a:schemeClr val="tx1"/>
                          </a:solidFill>
                          <a:effectLst/>
                          <a:latin typeface="Arial" charset="0"/>
                          <a:cs typeface="Arial" charset="0"/>
                        </a:rPr>
                        <a:t>Жергілікті бюджетті атқару және коммуналдық меншікті басқару саласындағы мемлекеттік саясатты іске асыру жөніндегі қызметтер</a:t>
                      </a:r>
                      <a:endParaRPr kumimoji="0" lang="ru-RU" sz="1500" b="0" i="0" u="none" strike="noStrike" cap="none" normalizeH="0" baseline="0" smtClean="0">
                        <a:ln>
                          <a:noFill/>
                        </a:ln>
                        <a:solidFill>
                          <a:schemeClr val="tx1"/>
                        </a:solidFill>
                        <a:effectLst/>
                        <a:latin typeface="Arial" charset="0"/>
                        <a:cs typeface="Arial" charset="0"/>
                      </a:endParaRPr>
                    </a:p>
                  </a:txBody>
                  <a:tcPr horzOverflow="overflow">
                    <a:lnL w="12240" cap="flat" cmpd="sng" algn="ctr">
                      <a:solidFill>
                        <a:srgbClr val="FFFFFF"/>
                      </a:solidFill>
                      <a:prstDash val="solid"/>
                      <a:round/>
                      <a:headEnd type="none" w="med" len="med"/>
                      <a:tailEnd type="none" w="med" len="med"/>
                    </a:lnL>
                    <a:lnR w="12240" cap="flat" cmpd="sng" algn="ctr">
                      <a:solidFill>
                        <a:srgbClr val="FFFFFF"/>
                      </a:solidFill>
                      <a:prstDash val="solid"/>
                      <a:round/>
                      <a:headEnd type="none" w="med" len="med"/>
                      <a:tailEnd type="none" w="med" len="med"/>
                    </a:lnR>
                    <a:lnT w="12240" cap="flat" cmpd="sng" algn="ctr">
                      <a:solidFill>
                        <a:srgbClr val="FFFFFF"/>
                      </a:solidFill>
                      <a:prstDash val="solid"/>
                      <a:round/>
                      <a:headEnd type="none" w="med" len="med"/>
                      <a:tailEnd type="none" w="med" len="med"/>
                    </a:lnT>
                    <a:lnB w="12240" cap="flat" cmpd="sng" algn="ctr">
                      <a:solidFill>
                        <a:srgbClr val="FFFFFF"/>
                      </a:solidFill>
                      <a:prstDash val="solid"/>
                      <a:round/>
                      <a:headEnd type="none" w="med" len="med"/>
                      <a:tailEnd type="none" w="med" len="med"/>
                    </a:lnB>
                    <a:lnTlToBr>
                      <a:noFill/>
                    </a:lnTlToBr>
                    <a:lnBlToTr>
                      <a:noFill/>
                    </a:lnBlToTr>
                    <a:solidFill>
                      <a:srgbClr val="CDE5FE"/>
                    </a:soli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kk-KZ" sz="1600" b="0" i="1" u="none" strike="noStrike" cap="none" normalizeH="0" baseline="0" smtClean="0">
                        <a:ln>
                          <a:noFill/>
                        </a:ln>
                        <a:solidFill>
                          <a:srgbClr val="000000"/>
                        </a:solidFill>
                        <a:effectLst/>
                        <a:latin typeface="Arial" charset="0"/>
                        <a:ea typeface="DejaVu Sans"/>
                        <a:cs typeface="Times New Roman" pitchFamily="18" charset="0"/>
                      </a:endParaRPr>
                    </a:p>
                    <a:p>
                      <a:pPr marL="0" marR="0" lvl="0" indent="0" algn="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kk-KZ" sz="1600" b="0" i="1" u="none" strike="noStrike" cap="none" normalizeH="0" baseline="0" smtClean="0">
                          <a:ln>
                            <a:noFill/>
                          </a:ln>
                          <a:solidFill>
                            <a:srgbClr val="000000"/>
                          </a:solidFill>
                          <a:effectLst/>
                          <a:latin typeface="Arial" charset="0"/>
                          <a:ea typeface="DejaVu Sans"/>
                          <a:cs typeface="Times New Roman" pitchFamily="18" charset="0"/>
                        </a:rPr>
                        <a:t>149 770,0</a:t>
                      </a:r>
                      <a:endParaRPr kumimoji="0" lang="ru-RU" sz="1600" b="0" i="1" u="none" strike="noStrike" cap="none" normalizeH="0" baseline="0" smtClean="0">
                        <a:ln>
                          <a:noFill/>
                        </a:ln>
                        <a:solidFill>
                          <a:srgbClr val="000000"/>
                        </a:solidFill>
                        <a:effectLst/>
                        <a:latin typeface="Arial" charset="0"/>
                        <a:ea typeface="DejaVu Sans"/>
                        <a:cs typeface="Times New Roman" pitchFamily="18" charset="0"/>
                      </a:endParaRPr>
                    </a:p>
                  </a:txBody>
                  <a:tcPr horzOverflow="overflow">
                    <a:lnL w="12240" cap="flat" cmpd="sng" algn="ctr">
                      <a:solidFill>
                        <a:srgbClr val="FFFFFF"/>
                      </a:solidFill>
                      <a:prstDash val="solid"/>
                      <a:round/>
                      <a:headEnd type="none" w="med" len="med"/>
                      <a:tailEnd type="none" w="med" len="med"/>
                    </a:lnL>
                    <a:lnR w="12240" cap="flat" cmpd="sng" algn="ctr">
                      <a:solidFill>
                        <a:srgbClr val="FFFFFF"/>
                      </a:solidFill>
                      <a:prstDash val="solid"/>
                      <a:round/>
                      <a:headEnd type="none" w="med" len="med"/>
                      <a:tailEnd type="none" w="med" len="med"/>
                    </a:lnR>
                    <a:lnT w="12240" cap="flat" cmpd="sng" algn="ctr">
                      <a:solidFill>
                        <a:srgbClr val="FFFFFF"/>
                      </a:solidFill>
                      <a:prstDash val="solid"/>
                      <a:round/>
                      <a:headEnd type="none" w="med" len="med"/>
                      <a:tailEnd type="none" w="med" len="med"/>
                    </a:lnT>
                    <a:lnB w="12240" cap="flat" cmpd="sng" algn="ctr">
                      <a:solidFill>
                        <a:srgbClr val="FFFFFF"/>
                      </a:solidFill>
                      <a:prstDash val="solid"/>
                      <a:round/>
                      <a:headEnd type="none" w="med" len="med"/>
                      <a:tailEnd type="none" w="med" len="med"/>
                    </a:lnB>
                    <a:lnTlToBr>
                      <a:noFill/>
                    </a:lnTlToBr>
                    <a:lnBlToTr>
                      <a:noFill/>
                    </a:lnBlToTr>
                    <a:solidFill>
                      <a:srgbClr val="CDE5FE"/>
                    </a:solidFill>
                  </a:tcPr>
                </a:tc>
                <a:tc>
                  <a:txBody>
                    <a:bodyPr/>
                    <a:lstStyle/>
                    <a:p>
                      <a:pPr marL="0" marR="0" lvl="0" indent="0" algn="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kk-KZ" sz="1600" b="0" i="1" u="none" strike="noStrike" cap="none" normalizeH="0" baseline="0" smtClean="0">
                        <a:ln>
                          <a:noFill/>
                        </a:ln>
                        <a:solidFill>
                          <a:srgbClr val="000000"/>
                        </a:solidFill>
                        <a:effectLst/>
                        <a:latin typeface="Arial" charset="0"/>
                        <a:ea typeface="DejaVu Sans"/>
                        <a:cs typeface="Times New Roman" pitchFamily="18" charset="0"/>
                      </a:endParaRPr>
                    </a:p>
                    <a:p>
                      <a:pPr marL="0" marR="0" lvl="0" indent="0" algn="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kk-KZ" sz="1600" b="0" i="1" u="none" strike="noStrike" cap="none" normalizeH="0" baseline="0" smtClean="0">
                          <a:ln>
                            <a:noFill/>
                          </a:ln>
                          <a:solidFill>
                            <a:srgbClr val="000000"/>
                          </a:solidFill>
                          <a:effectLst/>
                          <a:latin typeface="Arial" charset="0"/>
                          <a:ea typeface="DejaVu Sans"/>
                          <a:cs typeface="Times New Roman" pitchFamily="18" charset="0"/>
                        </a:rPr>
                        <a:t>152 208,0</a:t>
                      </a:r>
                      <a:endParaRPr kumimoji="0" lang="ru-RU" sz="1600" b="0" i="1" u="none" strike="noStrike" cap="none" normalizeH="0" baseline="0" smtClean="0">
                        <a:ln>
                          <a:noFill/>
                        </a:ln>
                        <a:solidFill>
                          <a:srgbClr val="000000"/>
                        </a:solidFill>
                        <a:effectLst/>
                        <a:latin typeface="Arial" charset="0"/>
                        <a:ea typeface="DejaVu Sans"/>
                        <a:cs typeface="Times New Roman" pitchFamily="18" charset="0"/>
                      </a:endParaRPr>
                    </a:p>
                  </a:txBody>
                  <a:tcPr horzOverflow="overflow">
                    <a:lnL w="12240" cap="flat" cmpd="sng" algn="ctr">
                      <a:solidFill>
                        <a:srgbClr val="FFFFFF"/>
                      </a:solidFill>
                      <a:prstDash val="solid"/>
                      <a:round/>
                      <a:headEnd type="none" w="med" len="med"/>
                      <a:tailEnd type="none" w="med" len="med"/>
                    </a:lnL>
                    <a:lnR w="12240" cap="flat" cmpd="sng" algn="ctr">
                      <a:solidFill>
                        <a:srgbClr val="FFFFFF"/>
                      </a:solidFill>
                      <a:prstDash val="solid"/>
                      <a:round/>
                      <a:headEnd type="none" w="med" len="med"/>
                      <a:tailEnd type="none" w="med" len="med"/>
                    </a:lnR>
                    <a:lnT w="12240" cap="flat" cmpd="sng" algn="ctr">
                      <a:solidFill>
                        <a:srgbClr val="FFFFFF"/>
                      </a:solidFill>
                      <a:prstDash val="solid"/>
                      <a:round/>
                      <a:headEnd type="none" w="med" len="med"/>
                      <a:tailEnd type="none" w="med" len="med"/>
                    </a:lnT>
                    <a:lnB w="12240" cap="flat" cmpd="sng" algn="ctr">
                      <a:solidFill>
                        <a:srgbClr val="FFFFFF"/>
                      </a:solidFill>
                      <a:prstDash val="solid"/>
                      <a:round/>
                      <a:headEnd type="none" w="med" len="med"/>
                      <a:tailEnd type="none" w="med" len="med"/>
                    </a:lnB>
                    <a:lnTlToBr>
                      <a:noFill/>
                    </a:lnTlToBr>
                    <a:lnBlToTr>
                      <a:noFill/>
                    </a:lnBlToTr>
                    <a:solidFill>
                      <a:srgbClr val="CDE5FE"/>
                    </a:solidFill>
                  </a:tcPr>
                </a:tc>
                <a:tc>
                  <a:txBody>
                    <a:bodyPr/>
                    <a:lstStyle/>
                    <a:p>
                      <a:pPr marL="0" marR="0" lvl="0" indent="0" algn="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kk-KZ" sz="1600" b="0" i="1" u="none" strike="noStrike" cap="none" normalizeH="0" baseline="0" smtClean="0">
                        <a:ln>
                          <a:noFill/>
                        </a:ln>
                        <a:solidFill>
                          <a:srgbClr val="000000"/>
                        </a:solidFill>
                        <a:effectLst/>
                        <a:latin typeface="Arial" charset="0"/>
                        <a:ea typeface="DejaVu Sans"/>
                        <a:cs typeface="Times New Roman" pitchFamily="18" charset="0"/>
                      </a:endParaRPr>
                    </a:p>
                    <a:p>
                      <a:pPr marL="0" marR="0" lvl="0" indent="0" algn="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kk-KZ" sz="1600" b="0" i="1" u="none" strike="noStrike" cap="none" normalizeH="0" baseline="0" smtClean="0">
                          <a:ln>
                            <a:noFill/>
                          </a:ln>
                          <a:solidFill>
                            <a:srgbClr val="000000"/>
                          </a:solidFill>
                          <a:effectLst/>
                          <a:latin typeface="Arial" charset="0"/>
                          <a:ea typeface="DejaVu Sans"/>
                          <a:cs typeface="Times New Roman" pitchFamily="18" charset="0"/>
                        </a:rPr>
                        <a:t>155 368,0</a:t>
                      </a:r>
                      <a:endParaRPr kumimoji="0" lang="ru-RU" sz="1600" b="0" i="1" u="none" strike="noStrike" cap="none" normalizeH="0" baseline="0" smtClean="0">
                        <a:ln>
                          <a:noFill/>
                        </a:ln>
                        <a:solidFill>
                          <a:srgbClr val="000000"/>
                        </a:solidFill>
                        <a:effectLst/>
                        <a:latin typeface="Arial" charset="0"/>
                        <a:ea typeface="DejaVu Sans"/>
                        <a:cs typeface="Times New Roman" pitchFamily="18" charset="0"/>
                      </a:endParaRPr>
                    </a:p>
                  </a:txBody>
                  <a:tcPr horzOverflow="overflow">
                    <a:lnL w="12240" cap="flat" cmpd="sng" algn="ctr">
                      <a:solidFill>
                        <a:srgbClr val="FFFFFF"/>
                      </a:solidFill>
                      <a:prstDash val="solid"/>
                      <a:round/>
                      <a:headEnd type="none" w="med" len="med"/>
                      <a:tailEnd type="none" w="med" len="med"/>
                    </a:lnL>
                    <a:lnR w="12240" cap="flat" cmpd="sng" algn="ctr">
                      <a:solidFill>
                        <a:srgbClr val="FFFFFF"/>
                      </a:solidFill>
                      <a:prstDash val="solid"/>
                      <a:round/>
                      <a:headEnd type="none" w="med" len="med"/>
                      <a:tailEnd type="none" w="med" len="med"/>
                    </a:lnR>
                    <a:lnT w="12240" cap="flat" cmpd="sng" algn="ctr">
                      <a:solidFill>
                        <a:srgbClr val="FFFFFF"/>
                      </a:solidFill>
                      <a:prstDash val="solid"/>
                      <a:round/>
                      <a:headEnd type="none" w="med" len="med"/>
                      <a:tailEnd type="none" w="med" len="med"/>
                    </a:lnT>
                    <a:lnB w="12240" cap="flat" cmpd="sng" algn="ctr">
                      <a:solidFill>
                        <a:srgbClr val="FFFFFF"/>
                      </a:solidFill>
                      <a:prstDash val="solid"/>
                      <a:round/>
                      <a:headEnd type="none" w="med" len="med"/>
                      <a:tailEnd type="none" w="med" len="med"/>
                    </a:lnB>
                    <a:lnTlToBr>
                      <a:noFill/>
                    </a:lnTlToBr>
                    <a:lnBlToTr>
                      <a:noFill/>
                    </a:lnBlToTr>
                    <a:solidFill>
                      <a:srgbClr val="CDE5FE"/>
                    </a:solidFill>
                  </a:tcPr>
                </a:tc>
              </a:tr>
              <a:tr h="371475">
                <a:tc gridSpan="4">
                  <a:txBody>
                    <a:bodyPr/>
                    <a:lstStyle/>
                    <a:p>
                      <a:pPr marL="0" marR="0" lvl="0" indent="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ru-RU" sz="1800" b="0" i="0" u="none" strike="noStrike" cap="none" normalizeH="0" baseline="0" smtClean="0">
                          <a:ln>
                            <a:noFill/>
                          </a:ln>
                          <a:solidFill>
                            <a:schemeClr val="tx1"/>
                          </a:solidFill>
                          <a:effectLst/>
                          <a:latin typeface="Arial" charset="0"/>
                          <a:ea typeface="DejaVu Sans"/>
                          <a:cs typeface="DejaVu Sans"/>
                        </a:rPr>
                        <a:t> </a:t>
                      </a:r>
                      <a:r>
                        <a:rPr kumimoji="0" lang="ru-RU" sz="1600" b="0" i="0" u="none" strike="noStrike" cap="none" normalizeH="0" baseline="0" smtClean="0">
                          <a:ln>
                            <a:noFill/>
                          </a:ln>
                          <a:solidFill>
                            <a:srgbClr val="FFFFFF"/>
                          </a:solidFill>
                          <a:effectLst/>
                          <a:latin typeface="Arial" charset="0"/>
                          <a:ea typeface="DejaVu Sans"/>
                          <a:cs typeface="DejaVu Sans"/>
                        </a:rPr>
                        <a:t>Тікелей нәтиже көрсеткіштері</a:t>
                      </a:r>
                      <a:r>
                        <a:rPr kumimoji="0" lang="ru-RU" sz="1800" b="0" i="0" u="none" strike="noStrike" cap="none" normalizeH="0" baseline="0" smtClean="0">
                          <a:ln>
                            <a:noFill/>
                          </a:ln>
                          <a:solidFill>
                            <a:srgbClr val="FFFFFF"/>
                          </a:solidFill>
                          <a:effectLst/>
                          <a:latin typeface="Arial" charset="0"/>
                          <a:ea typeface="DejaVu Sans"/>
                          <a:cs typeface="DejaVu Sans"/>
                        </a:rPr>
                        <a:t>                                                      </a:t>
                      </a:r>
                      <a:r>
                        <a:rPr kumimoji="0" lang="ru-RU" sz="1400" b="1" i="0" u="none" strike="noStrike" cap="none" normalizeH="0" baseline="0" smtClean="0">
                          <a:ln>
                            <a:noFill/>
                          </a:ln>
                          <a:solidFill>
                            <a:srgbClr val="FFFFFF"/>
                          </a:solidFill>
                          <a:effectLst/>
                          <a:latin typeface="Arial" charset="0"/>
                          <a:ea typeface="DejaVu Sans"/>
                          <a:cs typeface="DejaVu Sans"/>
                        </a:rPr>
                        <a:t>(%)</a:t>
                      </a:r>
                    </a:p>
                  </a:txBody>
                  <a:tcPr horzOverflow="overflow">
                    <a:lnL w="12240" cap="flat" cmpd="sng" algn="ctr">
                      <a:solidFill>
                        <a:srgbClr val="FFFFFF"/>
                      </a:solidFill>
                      <a:prstDash val="solid"/>
                      <a:round/>
                      <a:headEnd type="none" w="med" len="med"/>
                      <a:tailEnd type="none" w="med" len="med"/>
                    </a:lnL>
                    <a:lnR w="12240" cap="flat" cmpd="sng" algn="ctr">
                      <a:solidFill>
                        <a:srgbClr val="FFFFFF"/>
                      </a:solidFill>
                      <a:prstDash val="solid"/>
                      <a:round/>
                      <a:headEnd type="none" w="med" len="med"/>
                      <a:tailEnd type="none" w="med" len="med"/>
                    </a:lnR>
                    <a:lnT w="12240" cap="flat" cmpd="sng" algn="ctr">
                      <a:solidFill>
                        <a:srgbClr val="FFFFFF"/>
                      </a:solidFill>
                      <a:prstDash val="solid"/>
                      <a:round/>
                      <a:headEnd type="none" w="med" len="med"/>
                      <a:tailEnd type="none" w="med" len="med"/>
                    </a:lnT>
                    <a:lnB w="12240" cap="flat" cmpd="sng" algn="ctr">
                      <a:solidFill>
                        <a:srgbClr val="FFFFFF"/>
                      </a:solidFill>
                      <a:prstDash val="solid"/>
                      <a:round/>
                      <a:headEnd type="none" w="med" len="med"/>
                      <a:tailEnd type="none" w="med" len="med"/>
                    </a:lnB>
                    <a:lnTlToBr>
                      <a:noFill/>
                    </a:lnTlToBr>
                    <a:lnBlToTr>
                      <a:noFill/>
                    </a:lnBlToTr>
                    <a:solidFill>
                      <a:srgbClr val="3399FF"/>
                    </a:solidFill>
                  </a:tcPr>
                </a:tc>
                <a:tc hMerge="1">
                  <a:txBody>
                    <a:bodyPr/>
                    <a:lstStyle/>
                    <a:p>
                      <a:endParaRPr lang="ru-RU"/>
                    </a:p>
                  </a:txBody>
                  <a:tcPr/>
                </a:tc>
                <a:tc hMerge="1">
                  <a:txBody>
                    <a:bodyPr/>
                    <a:lstStyle/>
                    <a:p>
                      <a:endParaRPr lang="ru-RU"/>
                    </a:p>
                  </a:txBody>
                  <a:tcPr/>
                </a:tc>
                <a:tc hMerge="1">
                  <a:txBody>
                    <a:bodyPr/>
                    <a:lstStyle/>
                    <a:p>
                      <a:endParaRPr lang="ru-RU"/>
                    </a:p>
                  </a:txBody>
                  <a:tcPr/>
                </a:tc>
              </a:tr>
              <a:tr h="658813">
                <a:tc>
                  <a:txBody>
                    <a:bodyPr/>
                    <a:lstStyle/>
                    <a:p>
                      <a:pPr marL="90488" marR="0" lvl="0" indent="0" algn="l" defTabSz="914400" rtl="0" eaLnBrk="1" fontAlgn="base" latinLnBrk="0" hangingPunct="1">
                        <a:lnSpc>
                          <a:spcPct val="100000"/>
                        </a:lnSpc>
                        <a:spcBef>
                          <a:spcPts val="338"/>
                        </a:spcBef>
                        <a:spcAft>
                          <a:spcPct val="0"/>
                        </a:spcAft>
                        <a:buClr>
                          <a:schemeClr val="bg2"/>
                        </a:buClr>
                        <a:buSzPct val="75000"/>
                        <a:buFont typeface="Wingdings" pitchFamily="2" charset="2"/>
                        <a:buNone/>
                        <a:tabLst/>
                      </a:pPr>
                      <a:r>
                        <a:rPr kumimoji="0" lang="kk-KZ" sz="1500" b="0" i="0" u="none" strike="noStrike" cap="none" normalizeH="0" baseline="0" smtClean="0">
                          <a:ln>
                            <a:noFill/>
                          </a:ln>
                          <a:solidFill>
                            <a:schemeClr val="tx1"/>
                          </a:solidFill>
                          <a:effectLst/>
                          <a:latin typeface="Arial" charset="0"/>
                          <a:cs typeface="Arial" charset="0"/>
                        </a:rPr>
                        <a:t>Мемлекеттік қызмет көрсету бойынша өзіне жүктелген функцияларды орындайтын басқарманың штат санының саны</a:t>
                      </a:r>
                      <a:endParaRPr kumimoji="0" lang="ru-RU" sz="1500" b="0" i="0" u="none" strike="noStrike" cap="none" normalizeH="0" baseline="0" smtClean="0">
                        <a:ln>
                          <a:noFill/>
                        </a:ln>
                        <a:solidFill>
                          <a:schemeClr val="tx1"/>
                        </a:solidFill>
                        <a:effectLst/>
                        <a:latin typeface="Arial" charset="0"/>
                        <a:cs typeface="Arial" charset="0"/>
                      </a:endParaRPr>
                    </a:p>
                  </a:txBody>
                  <a:tcPr horzOverflow="overflow">
                    <a:lnL w="12240" cap="flat" cmpd="sng" algn="ctr">
                      <a:solidFill>
                        <a:srgbClr val="FFFFFF"/>
                      </a:solidFill>
                      <a:prstDash val="solid"/>
                      <a:round/>
                      <a:headEnd type="none" w="med" len="med"/>
                      <a:tailEnd type="none" w="med" len="med"/>
                    </a:lnL>
                    <a:lnR w="12240" cap="flat" cmpd="sng" algn="ctr">
                      <a:solidFill>
                        <a:srgbClr val="FFFFFF"/>
                      </a:solidFill>
                      <a:prstDash val="solid"/>
                      <a:round/>
                      <a:headEnd type="none" w="med" len="med"/>
                      <a:tailEnd type="none" w="med" len="med"/>
                    </a:lnR>
                    <a:lnT w="12240" cap="flat" cmpd="sng" algn="ctr">
                      <a:solidFill>
                        <a:srgbClr val="FFFFFF"/>
                      </a:solidFill>
                      <a:prstDash val="solid"/>
                      <a:round/>
                      <a:headEnd type="none" w="med" len="med"/>
                      <a:tailEnd type="none" w="med" len="med"/>
                    </a:lnT>
                    <a:lnB w="1224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
                          <a:schemeClr val="bg2"/>
                        </a:buClr>
                        <a:buSzPct val="75000"/>
                        <a:buFont typeface="Wingdings" pitchFamily="2" charset="2"/>
                        <a:buNone/>
                        <a:tabLst/>
                      </a:pPr>
                      <a:endParaRPr kumimoji="0" lang="ru-RU" sz="1600" b="0" i="1" u="none" strike="noStrike" cap="none" normalizeH="0" baseline="0" smtClean="0">
                        <a:ln>
                          <a:noFill/>
                        </a:ln>
                        <a:solidFill>
                          <a:schemeClr val="tx1"/>
                        </a:solidFill>
                        <a:effectLst/>
                        <a:latin typeface="Arial" charset="0"/>
                        <a:ea typeface="DejaVu Sans"/>
                        <a:cs typeface="DejaVu Sans"/>
                      </a:endParaRPr>
                    </a:p>
                    <a:p>
                      <a:pPr marL="0" marR="0" lvl="0" indent="0" algn="r"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ru-RU" sz="1600" b="0" i="1" u="none" strike="noStrike" cap="none" normalizeH="0" baseline="0" smtClean="0">
                          <a:ln>
                            <a:noFill/>
                          </a:ln>
                          <a:solidFill>
                            <a:schemeClr val="tx1"/>
                          </a:solidFill>
                          <a:effectLst/>
                          <a:latin typeface="Arial" charset="0"/>
                          <a:ea typeface="DejaVu Sans"/>
                          <a:cs typeface="DejaVu Sans"/>
                        </a:rPr>
                        <a:t>36</a:t>
                      </a:r>
                    </a:p>
                  </a:txBody>
                  <a:tcPr horzOverflow="overflow">
                    <a:lnL w="12240" cap="flat" cmpd="sng" algn="ctr">
                      <a:solidFill>
                        <a:srgbClr val="FFFFFF"/>
                      </a:solidFill>
                      <a:prstDash val="solid"/>
                      <a:round/>
                      <a:headEnd type="none" w="med" len="med"/>
                      <a:tailEnd type="none" w="med" len="med"/>
                    </a:lnL>
                    <a:lnR w="12240" cap="flat" cmpd="sng" algn="ctr">
                      <a:solidFill>
                        <a:srgbClr val="FFFFFF"/>
                      </a:solidFill>
                      <a:prstDash val="solid"/>
                      <a:round/>
                      <a:headEnd type="none" w="med" len="med"/>
                      <a:tailEnd type="none" w="med" len="med"/>
                    </a:lnR>
                    <a:lnT w="12240" cap="flat" cmpd="sng" algn="ctr">
                      <a:solidFill>
                        <a:srgbClr val="FFFFFF"/>
                      </a:solidFill>
                      <a:prstDash val="solid"/>
                      <a:round/>
                      <a:headEnd type="none" w="med" len="med"/>
                      <a:tailEnd type="none" w="med" len="med"/>
                    </a:lnT>
                    <a:lnB w="1224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
                          <a:schemeClr val="bg2"/>
                        </a:buClr>
                        <a:buSzPct val="75000"/>
                        <a:buFont typeface="Wingdings" pitchFamily="2" charset="2"/>
                        <a:buNone/>
                        <a:tabLst/>
                      </a:pPr>
                      <a:endParaRPr kumimoji="0" lang="ru-RU" sz="1600" b="0" i="1" u="none" strike="noStrike" cap="none" normalizeH="0" baseline="0" smtClean="0">
                        <a:ln>
                          <a:noFill/>
                        </a:ln>
                        <a:solidFill>
                          <a:schemeClr val="tx1"/>
                        </a:solidFill>
                        <a:effectLst/>
                        <a:latin typeface="Arial" charset="0"/>
                        <a:ea typeface="DejaVu Sans"/>
                        <a:cs typeface="DejaVu Sans"/>
                      </a:endParaRPr>
                    </a:p>
                    <a:p>
                      <a:pPr marL="0" marR="0" lvl="0" indent="0" algn="r"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ru-RU" sz="1600" b="0" i="1" u="none" strike="noStrike" cap="none" normalizeH="0" baseline="0" smtClean="0">
                          <a:ln>
                            <a:noFill/>
                          </a:ln>
                          <a:solidFill>
                            <a:schemeClr val="tx1"/>
                          </a:solidFill>
                          <a:effectLst/>
                          <a:latin typeface="Arial" charset="0"/>
                          <a:ea typeface="DejaVu Sans"/>
                          <a:cs typeface="DejaVu Sans"/>
                        </a:rPr>
                        <a:t>36</a:t>
                      </a:r>
                    </a:p>
                  </a:txBody>
                  <a:tcPr horzOverflow="overflow">
                    <a:lnL w="12240" cap="flat" cmpd="sng" algn="ctr">
                      <a:solidFill>
                        <a:srgbClr val="FFFFFF"/>
                      </a:solidFill>
                      <a:prstDash val="solid"/>
                      <a:round/>
                      <a:headEnd type="none" w="med" len="med"/>
                      <a:tailEnd type="none" w="med" len="med"/>
                    </a:lnL>
                    <a:lnR w="12240" cap="flat" cmpd="sng" algn="ctr">
                      <a:solidFill>
                        <a:srgbClr val="FFFFFF"/>
                      </a:solidFill>
                      <a:prstDash val="solid"/>
                      <a:round/>
                      <a:headEnd type="none" w="med" len="med"/>
                      <a:tailEnd type="none" w="med" len="med"/>
                    </a:lnR>
                    <a:lnT w="12240" cap="flat" cmpd="sng" algn="ctr">
                      <a:solidFill>
                        <a:srgbClr val="FFFFFF"/>
                      </a:solidFill>
                      <a:prstDash val="solid"/>
                      <a:round/>
                      <a:headEnd type="none" w="med" len="med"/>
                      <a:tailEnd type="none" w="med" len="med"/>
                    </a:lnT>
                    <a:lnB w="1224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
                          <a:schemeClr val="bg2"/>
                        </a:buClr>
                        <a:buSzPct val="75000"/>
                        <a:buFont typeface="Wingdings" pitchFamily="2" charset="2"/>
                        <a:buNone/>
                        <a:tabLst/>
                      </a:pPr>
                      <a:endParaRPr kumimoji="0" lang="ru-RU" sz="1600" b="0" i="1" u="none" strike="noStrike" cap="none" normalizeH="0" baseline="0" smtClean="0">
                        <a:ln>
                          <a:noFill/>
                        </a:ln>
                        <a:solidFill>
                          <a:schemeClr val="tx1"/>
                        </a:solidFill>
                        <a:effectLst/>
                        <a:latin typeface="Arial" charset="0"/>
                        <a:ea typeface="DejaVu Sans"/>
                        <a:cs typeface="DejaVu Sans"/>
                      </a:endParaRPr>
                    </a:p>
                    <a:p>
                      <a:pPr marL="0" marR="0" lvl="0" indent="0" algn="r"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ru-RU" sz="1600" b="0" i="1" u="none" strike="noStrike" cap="none" normalizeH="0" baseline="0" smtClean="0">
                          <a:ln>
                            <a:noFill/>
                          </a:ln>
                          <a:solidFill>
                            <a:schemeClr val="tx1"/>
                          </a:solidFill>
                          <a:effectLst/>
                          <a:latin typeface="Arial" charset="0"/>
                          <a:ea typeface="DejaVu Sans"/>
                          <a:cs typeface="DejaVu Sans"/>
                        </a:rPr>
                        <a:t>36</a:t>
                      </a:r>
                    </a:p>
                  </a:txBody>
                  <a:tcPr horzOverflow="overflow">
                    <a:lnL w="12240" cap="flat" cmpd="sng" algn="ctr">
                      <a:solidFill>
                        <a:srgbClr val="FFFFFF"/>
                      </a:solidFill>
                      <a:prstDash val="solid"/>
                      <a:round/>
                      <a:headEnd type="none" w="med" len="med"/>
                      <a:tailEnd type="none" w="med" len="med"/>
                    </a:lnL>
                    <a:lnR w="12240" cap="flat" cmpd="sng" algn="ctr">
                      <a:solidFill>
                        <a:srgbClr val="FFFFFF"/>
                      </a:solidFill>
                      <a:prstDash val="solid"/>
                      <a:round/>
                      <a:headEnd type="none" w="med" len="med"/>
                      <a:tailEnd type="none" w="med" len="med"/>
                    </a:lnR>
                    <a:lnT w="12240" cap="flat" cmpd="sng" algn="ctr">
                      <a:solidFill>
                        <a:srgbClr val="FFFFFF"/>
                      </a:solidFill>
                      <a:prstDash val="solid"/>
                      <a:round/>
                      <a:headEnd type="none" w="med" len="med"/>
                      <a:tailEnd type="none" w="med" len="med"/>
                    </a:lnT>
                    <a:lnB w="12240" cap="flat" cmpd="sng" algn="ctr">
                      <a:solidFill>
                        <a:srgbClr val="FFFFFF"/>
                      </a:solidFill>
                      <a:prstDash val="solid"/>
                      <a:round/>
                      <a:headEnd type="none" w="med" len="med"/>
                      <a:tailEnd type="none" w="med" len="med"/>
                    </a:lnB>
                    <a:lnTlToBr>
                      <a:noFill/>
                    </a:lnTlToBr>
                    <a:lnBlToTr>
                      <a:noFill/>
                    </a:lnBlToTr>
                    <a:noFill/>
                  </a:tcPr>
                </a:tc>
              </a:tr>
              <a:tr h="341313">
                <a:tc gridSpan="4">
                  <a:txBody>
                    <a:bodyPr/>
                    <a:lstStyle/>
                    <a:p>
                      <a:pPr marL="66675" marR="0" lvl="0" indent="0" algn="l" defTabSz="914400" rtl="0" eaLnBrk="1" fontAlgn="base" latinLnBrk="0" hangingPunct="1">
                        <a:lnSpc>
                          <a:spcPct val="100000"/>
                        </a:lnSpc>
                        <a:spcBef>
                          <a:spcPts val="25"/>
                        </a:spcBef>
                        <a:spcAft>
                          <a:spcPct val="0"/>
                        </a:spcAft>
                        <a:buClr>
                          <a:schemeClr val="bg2"/>
                        </a:buClr>
                        <a:buSzPct val="75000"/>
                        <a:buFont typeface="Wingdings" pitchFamily="2" charset="2"/>
                        <a:buNone/>
                        <a:tabLst/>
                      </a:pPr>
                      <a:r>
                        <a:rPr kumimoji="0" lang="ru-RU" sz="1600" b="0" i="0" u="none" strike="noStrike" cap="none" normalizeH="0" baseline="0" smtClean="0">
                          <a:ln>
                            <a:noFill/>
                          </a:ln>
                          <a:solidFill>
                            <a:srgbClr val="FFFFFF"/>
                          </a:solidFill>
                          <a:effectLst/>
                          <a:latin typeface="Arial" charset="0"/>
                          <a:ea typeface="DejaVu Sans"/>
                          <a:cs typeface="DejaVu Sans"/>
                        </a:rPr>
                        <a:t>Түпкілікті нәтиже көрсеткіштері                                                          </a:t>
                      </a:r>
                      <a:r>
                        <a:rPr kumimoji="0" lang="ru-RU" sz="1400" b="1" i="0" u="none" strike="noStrike" cap="none" normalizeH="0" baseline="0" smtClean="0">
                          <a:ln>
                            <a:noFill/>
                          </a:ln>
                          <a:solidFill>
                            <a:srgbClr val="FFFFFF"/>
                          </a:solidFill>
                          <a:effectLst/>
                          <a:latin typeface="Arial" charset="0"/>
                          <a:ea typeface="DejaVu Sans"/>
                          <a:cs typeface="DejaVu Sans"/>
                        </a:rPr>
                        <a:t>(%)</a:t>
                      </a:r>
                      <a:endParaRPr kumimoji="0" lang="ru-RU" sz="1400" b="1" i="0" u="none" strike="noStrike" cap="none" normalizeH="0" baseline="0" smtClean="0">
                        <a:ln>
                          <a:noFill/>
                        </a:ln>
                        <a:solidFill>
                          <a:srgbClr val="FFFFFF"/>
                        </a:solidFill>
                        <a:effectLst/>
                        <a:latin typeface="Times New Roman" pitchFamily="18" charset="0"/>
                        <a:ea typeface="DejaVu Sans"/>
                        <a:cs typeface="DejaVu Sans"/>
                      </a:endParaRPr>
                    </a:p>
                  </a:txBody>
                  <a:tcPr horzOverflow="overflow">
                    <a:lnL w="12240" cap="flat" cmpd="sng" algn="ctr">
                      <a:solidFill>
                        <a:srgbClr val="FFFFFF"/>
                      </a:solidFill>
                      <a:prstDash val="solid"/>
                      <a:round/>
                      <a:headEnd type="none" w="med" len="med"/>
                      <a:tailEnd type="none" w="med" len="med"/>
                    </a:lnL>
                    <a:lnR w="12240" cap="flat" cmpd="sng" algn="ctr">
                      <a:solidFill>
                        <a:srgbClr val="FFFFFF"/>
                      </a:solidFill>
                      <a:prstDash val="solid"/>
                      <a:round/>
                      <a:headEnd type="none" w="med" len="med"/>
                      <a:tailEnd type="none" w="med" len="med"/>
                    </a:lnR>
                    <a:lnT w="12240" cap="flat" cmpd="sng" algn="ctr">
                      <a:solidFill>
                        <a:srgbClr val="FFFFFF"/>
                      </a:solidFill>
                      <a:prstDash val="solid"/>
                      <a:round/>
                      <a:headEnd type="none" w="med" len="med"/>
                      <a:tailEnd type="none" w="med" len="med"/>
                    </a:lnT>
                    <a:lnB w="12240" cap="flat" cmpd="sng" algn="ctr">
                      <a:solidFill>
                        <a:srgbClr val="FFFFFF"/>
                      </a:solidFill>
                      <a:prstDash val="solid"/>
                      <a:round/>
                      <a:headEnd type="none" w="med" len="med"/>
                      <a:tailEnd type="none" w="med" len="med"/>
                    </a:lnB>
                    <a:lnTlToBr>
                      <a:noFill/>
                    </a:lnTlToBr>
                    <a:lnBlToTr>
                      <a:noFill/>
                    </a:lnBlToTr>
                    <a:solidFill>
                      <a:srgbClr val="3399FF"/>
                    </a:solidFill>
                  </a:tcPr>
                </a:tc>
                <a:tc hMerge="1">
                  <a:txBody>
                    <a:bodyPr/>
                    <a:lstStyle/>
                    <a:p>
                      <a:endParaRPr lang="ru-RU"/>
                    </a:p>
                  </a:txBody>
                  <a:tcPr/>
                </a:tc>
                <a:tc hMerge="1">
                  <a:txBody>
                    <a:bodyPr/>
                    <a:lstStyle/>
                    <a:p>
                      <a:endParaRPr lang="ru-RU"/>
                    </a:p>
                  </a:txBody>
                  <a:tcPr/>
                </a:tc>
                <a:tc hMerge="1">
                  <a:txBody>
                    <a:bodyPr/>
                    <a:lstStyle/>
                    <a:p>
                      <a:endParaRPr lang="ru-RU"/>
                    </a:p>
                  </a:txBody>
                  <a:tcPr/>
                </a:tc>
              </a:tr>
              <a:tr h="1200150">
                <a:tc>
                  <a:txBody>
                    <a:bodyPr/>
                    <a:lstStyle/>
                    <a:p>
                      <a:pPr marL="90488" marR="0" lvl="0" indent="0" algn="l" defTabSz="914400" rtl="0" eaLnBrk="1" fontAlgn="base" latinLnBrk="0" hangingPunct="1">
                        <a:lnSpc>
                          <a:spcPct val="100000"/>
                        </a:lnSpc>
                        <a:spcBef>
                          <a:spcPts val="338"/>
                        </a:spcBef>
                        <a:spcAft>
                          <a:spcPct val="0"/>
                        </a:spcAft>
                        <a:buClr>
                          <a:schemeClr val="bg2"/>
                        </a:buClr>
                        <a:buSzPct val="75000"/>
                        <a:buFont typeface="Wingdings" pitchFamily="2" charset="2"/>
                        <a:buNone/>
                        <a:tabLst/>
                      </a:pPr>
                      <a:r>
                        <a:rPr kumimoji="0" lang="ru-RU" sz="1500" b="0" i="0" u="none" strike="noStrike" cap="none" normalizeH="0" baseline="0" smtClean="0">
                          <a:ln>
                            <a:noFill/>
                          </a:ln>
                          <a:solidFill>
                            <a:schemeClr val="tx1"/>
                          </a:solidFill>
                          <a:effectLst/>
                          <a:latin typeface="Arial" charset="0"/>
                          <a:cs typeface="Arial" charset="0"/>
                        </a:rPr>
                        <a:t>Бюджеттің орындалуына мониторинг жүргізу, басқарма аппаратын ұстау бойынша қызметтер, басқарма мүліктерін есепке алу және сақтау. Жергілікті бюджеттің орындалуы бойынша бухгалтерлік есепті, бюджеттік есепті және бюджеттік есептілікті жүргізу</a:t>
                      </a:r>
                    </a:p>
                  </a:txBody>
                  <a:tcPr horzOverflow="overflow">
                    <a:lnL w="12240" cap="flat" cmpd="sng" algn="ctr">
                      <a:solidFill>
                        <a:srgbClr val="FFFFFF"/>
                      </a:solidFill>
                      <a:prstDash val="solid"/>
                      <a:round/>
                      <a:headEnd type="none" w="med" len="med"/>
                      <a:tailEnd type="none" w="med" len="med"/>
                    </a:lnL>
                    <a:lnR w="12240" cap="flat" cmpd="sng" algn="ctr">
                      <a:solidFill>
                        <a:srgbClr val="FFFFFF"/>
                      </a:solidFill>
                      <a:prstDash val="solid"/>
                      <a:round/>
                      <a:headEnd type="none" w="med" len="med"/>
                      <a:tailEnd type="none" w="med" len="med"/>
                    </a:lnR>
                    <a:lnT w="12240" cap="flat" cmpd="sng" algn="ctr">
                      <a:solidFill>
                        <a:srgbClr val="FFFFFF"/>
                      </a:solidFill>
                      <a:prstDash val="solid"/>
                      <a:round/>
                      <a:headEnd type="none" w="med" len="med"/>
                      <a:tailEnd type="none" w="med" len="med"/>
                    </a:lnT>
                    <a:lnB w="1224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
                          <a:schemeClr val="bg2"/>
                        </a:buClr>
                        <a:buSzPct val="75000"/>
                        <a:buFont typeface="Wingdings" pitchFamily="2" charset="2"/>
                        <a:buNone/>
                        <a:tabLst/>
                      </a:pPr>
                      <a:endParaRPr kumimoji="0" lang="ru-RU" sz="1600" b="0" i="1" u="none" strike="noStrike" cap="none" normalizeH="0" baseline="0" smtClean="0">
                        <a:ln>
                          <a:noFill/>
                        </a:ln>
                        <a:solidFill>
                          <a:schemeClr val="tx1"/>
                        </a:solidFill>
                        <a:effectLst/>
                        <a:latin typeface="Arial" charset="0"/>
                        <a:ea typeface="DejaVu Sans"/>
                        <a:cs typeface="DejaVu Sans"/>
                      </a:endParaRPr>
                    </a:p>
                    <a:p>
                      <a:pPr marL="0" marR="0" lvl="0" indent="0" algn="r"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ru-RU" sz="1600" b="0" i="1" u="none" strike="noStrike" cap="none" normalizeH="0" baseline="0" smtClean="0">
                          <a:ln>
                            <a:noFill/>
                          </a:ln>
                          <a:solidFill>
                            <a:schemeClr val="tx1"/>
                          </a:solidFill>
                          <a:effectLst/>
                          <a:latin typeface="Arial" charset="0"/>
                          <a:ea typeface="DejaVu Sans"/>
                          <a:cs typeface="DejaVu Sans"/>
                        </a:rPr>
                        <a:t>100</a:t>
                      </a:r>
                    </a:p>
                  </a:txBody>
                  <a:tcPr horzOverflow="overflow">
                    <a:lnL w="12240" cap="flat" cmpd="sng" algn="ctr">
                      <a:solidFill>
                        <a:srgbClr val="FFFFFF"/>
                      </a:solidFill>
                      <a:prstDash val="solid"/>
                      <a:round/>
                      <a:headEnd type="none" w="med" len="med"/>
                      <a:tailEnd type="none" w="med" len="med"/>
                    </a:lnL>
                    <a:lnR w="12240" cap="flat" cmpd="sng" algn="ctr">
                      <a:solidFill>
                        <a:srgbClr val="FFFFFF"/>
                      </a:solidFill>
                      <a:prstDash val="solid"/>
                      <a:round/>
                      <a:headEnd type="none" w="med" len="med"/>
                      <a:tailEnd type="none" w="med" len="med"/>
                    </a:lnR>
                    <a:lnT w="12240" cap="flat" cmpd="sng" algn="ctr">
                      <a:solidFill>
                        <a:srgbClr val="FFFFFF"/>
                      </a:solidFill>
                      <a:prstDash val="solid"/>
                      <a:round/>
                      <a:headEnd type="none" w="med" len="med"/>
                      <a:tailEnd type="none" w="med" len="med"/>
                    </a:lnT>
                    <a:lnB w="1224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
                          <a:schemeClr val="bg2"/>
                        </a:buClr>
                        <a:buSzPct val="75000"/>
                        <a:buFont typeface="Wingdings" pitchFamily="2" charset="2"/>
                        <a:buNone/>
                        <a:tabLst/>
                      </a:pPr>
                      <a:endParaRPr kumimoji="0" lang="ru-RU" sz="1600" b="0" i="1" u="none" strike="noStrike" cap="none" normalizeH="0" baseline="0" smtClean="0">
                        <a:ln>
                          <a:noFill/>
                        </a:ln>
                        <a:solidFill>
                          <a:schemeClr val="tx1"/>
                        </a:solidFill>
                        <a:effectLst/>
                        <a:latin typeface="Arial" charset="0"/>
                        <a:ea typeface="DejaVu Sans"/>
                        <a:cs typeface="DejaVu Sans"/>
                      </a:endParaRPr>
                    </a:p>
                    <a:p>
                      <a:pPr marL="0" marR="0" lvl="0" indent="0" algn="r"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ru-RU" sz="1600" b="0" i="1" u="none" strike="noStrike" cap="none" normalizeH="0" baseline="0" smtClean="0">
                          <a:ln>
                            <a:noFill/>
                          </a:ln>
                          <a:solidFill>
                            <a:schemeClr val="tx1"/>
                          </a:solidFill>
                          <a:effectLst/>
                          <a:latin typeface="Arial" charset="0"/>
                          <a:ea typeface="DejaVu Sans"/>
                          <a:cs typeface="DejaVu Sans"/>
                        </a:rPr>
                        <a:t>100</a:t>
                      </a:r>
                    </a:p>
                  </a:txBody>
                  <a:tcPr horzOverflow="overflow">
                    <a:lnL w="12240" cap="flat" cmpd="sng" algn="ctr">
                      <a:solidFill>
                        <a:srgbClr val="FFFFFF"/>
                      </a:solidFill>
                      <a:prstDash val="solid"/>
                      <a:round/>
                      <a:headEnd type="none" w="med" len="med"/>
                      <a:tailEnd type="none" w="med" len="med"/>
                    </a:lnL>
                    <a:lnR w="12240" cap="flat" cmpd="sng" algn="ctr">
                      <a:solidFill>
                        <a:srgbClr val="FFFFFF"/>
                      </a:solidFill>
                      <a:prstDash val="solid"/>
                      <a:round/>
                      <a:headEnd type="none" w="med" len="med"/>
                      <a:tailEnd type="none" w="med" len="med"/>
                    </a:lnR>
                    <a:lnT w="12240" cap="flat" cmpd="sng" algn="ctr">
                      <a:solidFill>
                        <a:srgbClr val="FFFFFF"/>
                      </a:solidFill>
                      <a:prstDash val="solid"/>
                      <a:round/>
                      <a:headEnd type="none" w="med" len="med"/>
                      <a:tailEnd type="none" w="med" len="med"/>
                    </a:lnT>
                    <a:lnB w="1224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
                          <a:schemeClr val="bg2"/>
                        </a:buClr>
                        <a:buSzPct val="75000"/>
                        <a:buFont typeface="Wingdings" pitchFamily="2" charset="2"/>
                        <a:buNone/>
                        <a:tabLst/>
                      </a:pPr>
                      <a:endParaRPr kumimoji="0" lang="ru-RU" sz="1600" b="0" i="1" u="none" strike="noStrike" cap="none" normalizeH="0" baseline="0" smtClean="0">
                        <a:ln>
                          <a:noFill/>
                        </a:ln>
                        <a:solidFill>
                          <a:schemeClr val="tx1"/>
                        </a:solidFill>
                        <a:effectLst/>
                        <a:latin typeface="Arial" charset="0"/>
                        <a:ea typeface="DejaVu Sans"/>
                        <a:cs typeface="DejaVu Sans"/>
                      </a:endParaRPr>
                    </a:p>
                    <a:p>
                      <a:pPr marL="0" marR="0" lvl="0" indent="0" algn="r"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ru-RU" sz="1600" b="0" i="1" u="none" strike="noStrike" cap="none" normalizeH="0" baseline="0" smtClean="0">
                          <a:ln>
                            <a:noFill/>
                          </a:ln>
                          <a:solidFill>
                            <a:schemeClr val="tx1"/>
                          </a:solidFill>
                          <a:effectLst/>
                          <a:latin typeface="Arial" charset="0"/>
                          <a:ea typeface="DejaVu Sans"/>
                          <a:cs typeface="DejaVu Sans"/>
                        </a:rPr>
                        <a:t>100</a:t>
                      </a:r>
                    </a:p>
                  </a:txBody>
                  <a:tcPr horzOverflow="overflow">
                    <a:lnL w="12240" cap="flat" cmpd="sng" algn="ctr">
                      <a:solidFill>
                        <a:srgbClr val="FFFFFF"/>
                      </a:solidFill>
                      <a:prstDash val="solid"/>
                      <a:round/>
                      <a:headEnd type="none" w="med" len="med"/>
                      <a:tailEnd type="none" w="med" len="med"/>
                    </a:lnL>
                    <a:lnR w="12240" cap="flat" cmpd="sng" algn="ctr">
                      <a:solidFill>
                        <a:srgbClr val="FFFFFF"/>
                      </a:solidFill>
                      <a:prstDash val="solid"/>
                      <a:round/>
                      <a:headEnd type="none" w="med" len="med"/>
                      <a:tailEnd type="none" w="med" len="med"/>
                    </a:lnR>
                    <a:lnT w="12240" cap="flat" cmpd="sng" algn="ctr">
                      <a:solidFill>
                        <a:srgbClr val="FFFFFF"/>
                      </a:solidFill>
                      <a:prstDash val="solid"/>
                      <a:round/>
                      <a:headEnd type="none" w="med" len="med"/>
                      <a:tailEnd type="none" w="med" len="med"/>
                    </a:lnT>
                    <a:lnB w="12240" cap="flat" cmpd="sng" algn="ctr">
                      <a:solidFill>
                        <a:srgbClr val="FFFFFF"/>
                      </a:solidFill>
                      <a:prstDash val="solid"/>
                      <a:round/>
                      <a:headEnd type="none" w="med" len="med"/>
                      <a:tailEnd type="none" w="med" len="med"/>
                    </a:lnB>
                    <a:lnTlToBr>
                      <a:noFill/>
                    </a:lnTlToBr>
                    <a:lnBlToTr>
                      <a:noFill/>
                    </a:lnBlToTr>
                    <a:noFill/>
                  </a:tcPr>
                </a:tc>
              </a:tr>
            </a:tbl>
          </a:graphicData>
        </a:graphic>
      </p:graphicFrame>
      <p:sp>
        <p:nvSpPr>
          <p:cNvPr id="54" name="CustomShape 2"/>
          <p:cNvSpPr/>
          <p:nvPr/>
        </p:nvSpPr>
        <p:spPr>
          <a:xfrm>
            <a:off x="6267450" y="6184900"/>
            <a:ext cx="2876550" cy="714375"/>
          </a:xfrm>
          <a:custGeom>
            <a:avLst/>
            <a:gdLst/>
            <a:ahLst/>
            <a:cxnLst/>
            <a:rect l="l" t="t" r="r" b="b"/>
            <a:pathLst>
              <a:path w="2876550" h="714375">
                <a:moveTo>
                  <a:pt x="2876410" y="0"/>
                </a:moveTo>
                <a:lnTo>
                  <a:pt x="2870034" y="0"/>
                </a:lnTo>
                <a:lnTo>
                  <a:pt x="2748851" y="20091"/>
                </a:lnTo>
                <a:lnTo>
                  <a:pt x="2625547" y="42405"/>
                </a:lnTo>
                <a:lnTo>
                  <a:pt x="2370442" y="91516"/>
                </a:lnTo>
                <a:lnTo>
                  <a:pt x="2102561" y="149555"/>
                </a:lnTo>
                <a:lnTo>
                  <a:pt x="1821941" y="216509"/>
                </a:lnTo>
                <a:lnTo>
                  <a:pt x="1564703" y="281241"/>
                </a:lnTo>
                <a:lnTo>
                  <a:pt x="841882" y="444182"/>
                </a:lnTo>
                <a:lnTo>
                  <a:pt x="620775" y="488823"/>
                </a:lnTo>
                <a:lnTo>
                  <a:pt x="199847" y="566953"/>
                </a:lnTo>
                <a:lnTo>
                  <a:pt x="0" y="600430"/>
                </a:lnTo>
                <a:lnTo>
                  <a:pt x="270001" y="638378"/>
                </a:lnTo>
                <a:lnTo>
                  <a:pt x="397560" y="653999"/>
                </a:lnTo>
                <a:lnTo>
                  <a:pt x="644169" y="680783"/>
                </a:lnTo>
                <a:lnTo>
                  <a:pt x="873772" y="698639"/>
                </a:lnTo>
                <a:lnTo>
                  <a:pt x="984313" y="705345"/>
                </a:lnTo>
                <a:lnTo>
                  <a:pt x="1092746" y="709803"/>
                </a:lnTo>
                <a:lnTo>
                  <a:pt x="1296835" y="714273"/>
                </a:lnTo>
                <a:lnTo>
                  <a:pt x="1394625" y="714273"/>
                </a:lnTo>
                <a:lnTo>
                  <a:pt x="1583829" y="709803"/>
                </a:lnTo>
                <a:lnTo>
                  <a:pt x="1673123" y="705345"/>
                </a:lnTo>
                <a:lnTo>
                  <a:pt x="1843201" y="691946"/>
                </a:lnTo>
                <a:lnTo>
                  <a:pt x="1926107" y="683018"/>
                </a:lnTo>
                <a:lnTo>
                  <a:pt x="2083434" y="660692"/>
                </a:lnTo>
                <a:lnTo>
                  <a:pt x="2232253" y="633907"/>
                </a:lnTo>
                <a:lnTo>
                  <a:pt x="2372563" y="602665"/>
                </a:lnTo>
                <a:lnTo>
                  <a:pt x="2506497" y="566953"/>
                </a:lnTo>
                <a:lnTo>
                  <a:pt x="2634056" y="526770"/>
                </a:lnTo>
                <a:lnTo>
                  <a:pt x="2755239" y="482130"/>
                </a:lnTo>
                <a:lnTo>
                  <a:pt x="2872155" y="435254"/>
                </a:lnTo>
                <a:lnTo>
                  <a:pt x="2876410" y="433019"/>
                </a:lnTo>
                <a:lnTo>
                  <a:pt x="2876410" y="0"/>
                </a:lnTo>
                <a:close/>
              </a:path>
            </a:pathLst>
          </a:custGeom>
          <a:solidFill>
            <a:srgbClr val="C6E7FC">
              <a:alpha val="30000"/>
            </a:srgbClr>
          </a:solidFill>
          <a:ln>
            <a:noFill/>
          </a:ln>
        </p:spPr>
        <p:style>
          <a:lnRef idx="0">
            <a:scrgbClr r="0" g="0" b="0"/>
          </a:lnRef>
          <a:fillRef idx="0">
            <a:scrgbClr r="0" g="0" b="0"/>
          </a:fillRef>
          <a:effectRef idx="0">
            <a:scrgbClr r="0" g="0" b="0"/>
          </a:effectRef>
          <a:fontRef idx="minor"/>
        </p:style>
      </p:sp>
      <p:sp>
        <p:nvSpPr>
          <p:cNvPr id="30769" name="Rectangle 687"/>
          <p:cNvSpPr>
            <a:spLocks noChangeArrowheads="1"/>
          </p:cNvSpPr>
          <p:nvPr/>
        </p:nvSpPr>
        <p:spPr bwMode="auto">
          <a:xfrm>
            <a:off x="0" y="0"/>
            <a:ext cx="9144000" cy="1341438"/>
          </a:xfrm>
          <a:prstGeom prst="rect">
            <a:avLst/>
          </a:prstGeom>
          <a:solidFill>
            <a:srgbClr val="0066FF"/>
          </a:solidFill>
          <a:ln w="9525" algn="ctr">
            <a:solidFill>
              <a:srgbClr val="3399FF"/>
            </a:solidFill>
            <a:miter lim="800000"/>
            <a:headEnd/>
            <a:tailEnd/>
          </a:ln>
        </p:spPr>
        <p:txBody>
          <a:bodyPr anchor="ctr"/>
          <a:lstStyle/>
          <a:p>
            <a:pPr algn="ctr"/>
            <a:r>
              <a:rPr lang="ru-RU" sz="1800">
                <a:solidFill>
                  <a:srgbClr val="FFFFFF"/>
                </a:solidFill>
                <a:latin typeface="Arial" charset="0"/>
                <a:cs typeface="DejaVu Sans"/>
              </a:rPr>
              <a:t>БЮДЖЕТТІК БАҒДАРЛАМА</a:t>
            </a:r>
            <a:br>
              <a:rPr lang="ru-RU" sz="1800">
                <a:solidFill>
                  <a:srgbClr val="FFFFFF"/>
                </a:solidFill>
                <a:latin typeface="Arial" charset="0"/>
                <a:cs typeface="DejaVu Sans"/>
              </a:rPr>
            </a:br>
            <a:r>
              <a:rPr lang="ru-RU" sz="1700" u="sng">
                <a:solidFill>
                  <a:srgbClr val="FFFFFF"/>
                </a:solidFill>
                <a:latin typeface="Arial" charset="0"/>
                <a:cs typeface="DejaVu Sans"/>
              </a:rPr>
              <a:t>257 001 </a:t>
            </a:r>
            <a:r>
              <a:rPr lang="kk-KZ" sz="1700" u="sng">
                <a:solidFill>
                  <a:srgbClr val="FFFFFF"/>
                </a:solidFill>
                <a:latin typeface="Arial" charset="0"/>
                <a:cs typeface="DejaVu Sans"/>
              </a:rPr>
              <a:t>«Жергілікті бюджетті атқару және коммуналдық меншікті басқару саласындағы мемлекеттік саясатты іске асыру жөніндегі қызметтер»</a:t>
            </a:r>
            <a:endParaRPr lang="ru-RU" sz="1700" u="sng">
              <a:solidFill>
                <a:srgbClr val="FFFFFF"/>
              </a:solidFill>
              <a:latin typeface="Arial" charset="0"/>
              <a:cs typeface="DejaVu Sans"/>
            </a:endParaRPr>
          </a:p>
        </p:txBody>
      </p:sp>
    </p:spTree>
  </p:cSld>
  <p:clrMapOvr>
    <a:masterClrMapping/>
  </p:clrMapOvr>
  <p:transition spd="slow"/>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1795" name="Group 51"/>
          <p:cNvGraphicFramePr>
            <a:graphicFrameLocks noGrp="1"/>
          </p:cNvGraphicFramePr>
          <p:nvPr/>
        </p:nvGraphicFramePr>
        <p:xfrm>
          <a:off x="0" y="1125538"/>
          <a:ext cx="9144000" cy="4792662"/>
        </p:xfrm>
        <a:graphic>
          <a:graphicData uri="http://schemas.openxmlformats.org/drawingml/2006/table">
            <a:tbl>
              <a:tblPr/>
              <a:tblGrid>
                <a:gridCol w="4549775"/>
                <a:gridCol w="1535113"/>
                <a:gridCol w="1533525"/>
                <a:gridCol w="1525587"/>
              </a:tblGrid>
              <a:tr h="357188">
                <a:tc rowSpan="2">
                  <a:txBody>
                    <a:bodyPr/>
                    <a:lstStyle/>
                    <a:p>
                      <a:pPr marL="90488" marR="0" lvl="0" indent="0" algn="ctr" defTabSz="914400" rtl="0" eaLnBrk="1" fontAlgn="base" latinLnBrk="0" hangingPunct="1">
                        <a:lnSpc>
                          <a:spcPct val="100000"/>
                        </a:lnSpc>
                        <a:spcBef>
                          <a:spcPts val="338"/>
                        </a:spcBef>
                        <a:spcAft>
                          <a:spcPct val="0"/>
                        </a:spcAft>
                        <a:buClr>
                          <a:schemeClr val="bg2"/>
                        </a:buClr>
                        <a:buSzPct val="75000"/>
                        <a:buFont typeface="Wingdings" pitchFamily="2" charset="2"/>
                        <a:buNone/>
                        <a:tabLst/>
                      </a:pPr>
                      <a:r>
                        <a:rPr kumimoji="0" lang="ru-RU" sz="1600" b="0" i="0" u="none" strike="noStrike" cap="none" normalizeH="0" baseline="0" smtClean="0">
                          <a:ln>
                            <a:noFill/>
                          </a:ln>
                          <a:solidFill>
                            <a:srgbClr val="FFFFFF"/>
                          </a:solidFill>
                          <a:effectLst/>
                          <a:latin typeface="Arial" charset="0"/>
                          <a:ea typeface="DejaVu Sans"/>
                          <a:cs typeface="DejaVu Sans"/>
                        </a:rPr>
                        <a:t>Көрсеткіштер</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3399FF"/>
                    </a:solidFill>
                  </a:tcPr>
                </a:tc>
                <a:tc gridSpan="3">
                  <a:txBody>
                    <a:bodyPr/>
                    <a:lstStyle/>
                    <a:p>
                      <a:pPr marL="0" marR="0" lvl="0" indent="0" algn="ctr" defTabSz="914400" rtl="0" eaLnBrk="1" fontAlgn="base" latinLnBrk="0" hangingPunct="1">
                        <a:lnSpc>
                          <a:spcPct val="100000"/>
                        </a:lnSpc>
                        <a:spcBef>
                          <a:spcPts val="813"/>
                        </a:spcBef>
                        <a:spcAft>
                          <a:spcPct val="0"/>
                        </a:spcAft>
                        <a:buClr>
                          <a:schemeClr val="bg2"/>
                        </a:buClr>
                        <a:buSzPct val="75000"/>
                        <a:buFont typeface="Wingdings" pitchFamily="2" charset="2"/>
                        <a:buNone/>
                        <a:tabLst/>
                      </a:pPr>
                      <a:r>
                        <a:rPr kumimoji="0" lang="kk-KZ" sz="1400" b="1" i="0" u="none" strike="noStrike" cap="none" normalizeH="0" baseline="0" smtClean="0">
                          <a:ln>
                            <a:noFill/>
                          </a:ln>
                          <a:solidFill>
                            <a:srgbClr val="FFFFFF"/>
                          </a:solidFill>
                          <a:effectLst/>
                          <a:latin typeface="Times New Roman" pitchFamily="18" charset="0"/>
                          <a:ea typeface="DejaVu Sans"/>
                          <a:cs typeface="DejaVu Sans"/>
                        </a:rPr>
                        <a:t>Жоспарлы кезең</a:t>
                      </a:r>
                      <a:endParaRPr kumimoji="0" lang="ru-RU" sz="1400" b="1" i="0" u="none" strike="noStrike" cap="none" normalizeH="0" baseline="0" smtClean="0">
                        <a:ln>
                          <a:noFill/>
                        </a:ln>
                        <a:solidFill>
                          <a:srgbClr val="FFFFFF"/>
                        </a:solidFill>
                        <a:effectLst/>
                        <a:latin typeface="Times New Roman" pitchFamily="18" charset="0"/>
                        <a:ea typeface="DejaVu Sans"/>
                        <a:cs typeface="DejaVu Sans"/>
                      </a:endParaRPr>
                    </a:p>
                  </a:txBody>
                  <a:tcPr horzOverflow="overflow">
                    <a:lnL w="12700" cap="flat" cmpd="sng" algn="ctr">
                      <a:solidFill>
                        <a:srgbClr val="FFFFFF"/>
                      </a:solidFill>
                      <a:prstDash val="solid"/>
                      <a:round/>
                      <a:headEnd type="none" w="med" len="med"/>
                      <a:tailEnd type="none" w="med" len="med"/>
                    </a:lnL>
                    <a:lnR w="12240" cap="flat" cmpd="sng" algn="ctr">
                      <a:solidFill>
                        <a:srgbClr val="FFFFFF"/>
                      </a:solidFill>
                      <a:prstDash val="solid"/>
                      <a:round/>
                      <a:headEnd type="none" w="med" len="med"/>
                      <a:tailEnd type="none" w="med" len="med"/>
                    </a:lnR>
                    <a:lnT w="12240" cap="flat" cmpd="sng" algn="ctr">
                      <a:solidFill>
                        <a:srgbClr val="FFFFFF"/>
                      </a:solidFill>
                      <a:prstDash val="solid"/>
                      <a:round/>
                      <a:headEnd type="none" w="med" len="med"/>
                      <a:tailEnd type="none" w="med" len="med"/>
                    </a:lnT>
                    <a:lnB w="12240" cap="flat" cmpd="sng" algn="ctr">
                      <a:solidFill>
                        <a:srgbClr val="FFFFFF"/>
                      </a:solidFill>
                      <a:prstDash val="solid"/>
                      <a:round/>
                      <a:headEnd type="none" w="med" len="med"/>
                      <a:tailEnd type="none" w="med" len="med"/>
                    </a:lnB>
                    <a:lnTlToBr>
                      <a:noFill/>
                    </a:lnTlToBr>
                    <a:lnBlToTr>
                      <a:noFill/>
                    </a:lnBlToTr>
                    <a:solidFill>
                      <a:srgbClr val="3399FF"/>
                    </a:solidFill>
                  </a:tcPr>
                </a:tc>
                <a:tc hMerge="1">
                  <a:txBody>
                    <a:bodyPr/>
                    <a:lstStyle/>
                    <a:p>
                      <a:endParaRPr lang="ru-RU"/>
                    </a:p>
                  </a:txBody>
                  <a:tcPr/>
                </a:tc>
                <a:tc hMerge="1">
                  <a:txBody>
                    <a:bodyPr/>
                    <a:lstStyle/>
                    <a:p>
                      <a:endParaRPr lang="ru-RU"/>
                    </a:p>
                  </a:txBody>
                  <a:tcPr/>
                </a:tc>
              </a:tr>
              <a:tr h="371475">
                <a:tc vMerge="1">
                  <a:txBody>
                    <a:bodyPr/>
                    <a:lstStyle/>
                    <a:p>
                      <a:endParaRPr lang="ru-RU"/>
                    </a:p>
                  </a:txBody>
                  <a:tcPr/>
                </a:tc>
                <a:tc>
                  <a:txBody>
                    <a:bodyPr/>
                    <a:lstStyle/>
                    <a:p>
                      <a:pPr marL="0" marR="0" lvl="0" indent="0" algn="ctr" defTabSz="914400" rtl="0" eaLnBrk="1" fontAlgn="base" latinLnBrk="0" hangingPunct="1">
                        <a:lnSpc>
                          <a:spcPct val="100000"/>
                        </a:lnSpc>
                        <a:spcBef>
                          <a:spcPts val="813"/>
                        </a:spcBef>
                        <a:spcAft>
                          <a:spcPct val="0"/>
                        </a:spcAft>
                        <a:buClr>
                          <a:schemeClr val="bg2"/>
                        </a:buClr>
                        <a:buSzPct val="75000"/>
                        <a:buFont typeface="Wingdings" pitchFamily="2" charset="2"/>
                        <a:buNone/>
                        <a:tabLst/>
                      </a:pPr>
                      <a:r>
                        <a:rPr kumimoji="0" lang="ru-RU" sz="1600" b="1" i="0" u="none" strike="noStrike" cap="none" normalizeH="0" baseline="0" smtClean="0">
                          <a:ln>
                            <a:noFill/>
                          </a:ln>
                          <a:solidFill>
                            <a:srgbClr val="FFFFFF"/>
                          </a:solidFill>
                          <a:effectLst/>
                          <a:latin typeface="Times New Roman" pitchFamily="18" charset="0"/>
                          <a:ea typeface="DejaVu Sans"/>
                          <a:cs typeface="DejaVu Sans"/>
                        </a:rPr>
                        <a:t>2021 жыл</a:t>
                      </a:r>
                    </a:p>
                  </a:txBody>
                  <a:tcPr horzOverflow="overflow">
                    <a:lnL w="12700" cap="flat" cmpd="sng" algn="ctr">
                      <a:solidFill>
                        <a:srgbClr val="FFFFFF"/>
                      </a:solidFill>
                      <a:prstDash val="solid"/>
                      <a:round/>
                      <a:headEnd type="none" w="med" len="med"/>
                      <a:tailEnd type="none" w="med" len="med"/>
                    </a:lnL>
                    <a:lnR w="12240" cap="flat" cmpd="sng" algn="ctr">
                      <a:solidFill>
                        <a:srgbClr val="FFFFFF"/>
                      </a:solidFill>
                      <a:prstDash val="solid"/>
                      <a:round/>
                      <a:headEnd type="none" w="med" len="med"/>
                      <a:tailEnd type="none" w="med" len="med"/>
                    </a:lnR>
                    <a:lnT w="12240" cap="flat" cmpd="sng" algn="ctr">
                      <a:solidFill>
                        <a:srgbClr val="FFFFFF"/>
                      </a:solidFill>
                      <a:prstDash val="solid"/>
                      <a:round/>
                      <a:headEnd type="none" w="med" len="med"/>
                      <a:tailEnd type="none" w="med" len="med"/>
                    </a:lnT>
                    <a:lnB w="12240" cap="flat" cmpd="sng" algn="ctr">
                      <a:solidFill>
                        <a:srgbClr val="FFFFFF"/>
                      </a:solidFill>
                      <a:prstDash val="solid"/>
                      <a:round/>
                      <a:headEnd type="none" w="med" len="med"/>
                      <a:tailEnd type="none" w="med" len="med"/>
                    </a:lnB>
                    <a:lnTlToBr>
                      <a:noFill/>
                    </a:lnTlToBr>
                    <a:lnBlToTr>
                      <a:noFill/>
                    </a:lnBlToTr>
                    <a:solidFill>
                      <a:srgbClr val="3399FF"/>
                    </a:solidFill>
                  </a:tcPr>
                </a:tc>
                <a:tc>
                  <a:txBody>
                    <a:bodyPr/>
                    <a:lstStyle/>
                    <a:p>
                      <a:pPr marL="0" marR="0" lvl="0" indent="0" algn="ctr" defTabSz="914400" rtl="0" eaLnBrk="1" fontAlgn="base" latinLnBrk="0" hangingPunct="1">
                        <a:lnSpc>
                          <a:spcPct val="100000"/>
                        </a:lnSpc>
                        <a:spcBef>
                          <a:spcPts val="813"/>
                        </a:spcBef>
                        <a:spcAft>
                          <a:spcPct val="0"/>
                        </a:spcAft>
                        <a:buClr>
                          <a:schemeClr val="bg2"/>
                        </a:buClr>
                        <a:buSzPct val="75000"/>
                        <a:buFont typeface="Wingdings" pitchFamily="2" charset="2"/>
                        <a:buNone/>
                        <a:tabLst/>
                      </a:pPr>
                      <a:r>
                        <a:rPr kumimoji="0" lang="ru-RU" sz="1600" b="1" i="0" u="none" strike="noStrike" cap="none" normalizeH="0" baseline="0" smtClean="0">
                          <a:ln>
                            <a:noFill/>
                          </a:ln>
                          <a:solidFill>
                            <a:srgbClr val="FFFFFF"/>
                          </a:solidFill>
                          <a:effectLst/>
                          <a:latin typeface="Times New Roman" pitchFamily="18" charset="0"/>
                          <a:ea typeface="DejaVu Sans"/>
                          <a:cs typeface="DejaVu Sans"/>
                        </a:rPr>
                        <a:t>2022 жыл</a:t>
                      </a:r>
                    </a:p>
                  </a:txBody>
                  <a:tcPr horzOverflow="overflow">
                    <a:lnL w="12240" cap="flat" cmpd="sng" algn="ctr">
                      <a:solidFill>
                        <a:srgbClr val="FFFFFF"/>
                      </a:solidFill>
                      <a:prstDash val="solid"/>
                      <a:round/>
                      <a:headEnd type="none" w="med" len="med"/>
                      <a:tailEnd type="none" w="med" len="med"/>
                    </a:lnL>
                    <a:lnR w="12240" cap="flat" cmpd="sng" algn="ctr">
                      <a:solidFill>
                        <a:srgbClr val="FFFFFF"/>
                      </a:solidFill>
                      <a:prstDash val="solid"/>
                      <a:round/>
                      <a:headEnd type="none" w="med" len="med"/>
                      <a:tailEnd type="none" w="med" len="med"/>
                    </a:lnR>
                    <a:lnT w="12240" cap="flat" cmpd="sng" algn="ctr">
                      <a:solidFill>
                        <a:srgbClr val="FFFFFF"/>
                      </a:solidFill>
                      <a:prstDash val="solid"/>
                      <a:round/>
                      <a:headEnd type="none" w="med" len="med"/>
                      <a:tailEnd type="none" w="med" len="med"/>
                    </a:lnT>
                    <a:lnB w="12240" cap="flat" cmpd="sng" algn="ctr">
                      <a:solidFill>
                        <a:srgbClr val="FFFFFF"/>
                      </a:solidFill>
                      <a:prstDash val="solid"/>
                      <a:round/>
                      <a:headEnd type="none" w="med" len="med"/>
                      <a:tailEnd type="none" w="med" len="med"/>
                    </a:lnB>
                    <a:lnTlToBr>
                      <a:noFill/>
                    </a:lnTlToBr>
                    <a:lnBlToTr>
                      <a:noFill/>
                    </a:lnBlToTr>
                    <a:solidFill>
                      <a:srgbClr val="3399FF"/>
                    </a:solidFill>
                  </a:tcPr>
                </a:tc>
                <a:tc>
                  <a:txBody>
                    <a:bodyPr/>
                    <a:lstStyle/>
                    <a:p>
                      <a:pPr marL="0" marR="0" lvl="0" indent="0" algn="ctr" defTabSz="914400" rtl="0" eaLnBrk="1" fontAlgn="base" latinLnBrk="0" hangingPunct="1">
                        <a:lnSpc>
                          <a:spcPct val="100000"/>
                        </a:lnSpc>
                        <a:spcBef>
                          <a:spcPts val="813"/>
                        </a:spcBef>
                        <a:spcAft>
                          <a:spcPct val="0"/>
                        </a:spcAft>
                        <a:buClr>
                          <a:schemeClr val="bg2"/>
                        </a:buClr>
                        <a:buSzPct val="75000"/>
                        <a:buFont typeface="Wingdings" pitchFamily="2" charset="2"/>
                        <a:buNone/>
                        <a:tabLst/>
                      </a:pPr>
                      <a:r>
                        <a:rPr kumimoji="0" lang="ru-RU" sz="1600" b="1" i="0" u="none" strike="noStrike" cap="none" normalizeH="0" baseline="0" smtClean="0">
                          <a:ln>
                            <a:noFill/>
                          </a:ln>
                          <a:solidFill>
                            <a:srgbClr val="FFFFFF"/>
                          </a:solidFill>
                          <a:effectLst/>
                          <a:latin typeface="Times New Roman" pitchFamily="18" charset="0"/>
                          <a:ea typeface="DejaVu Sans"/>
                          <a:cs typeface="DejaVu Sans"/>
                        </a:rPr>
                        <a:t>2023 жыл</a:t>
                      </a:r>
                    </a:p>
                  </a:txBody>
                  <a:tcPr horzOverflow="overflow">
                    <a:lnL w="12240" cap="flat" cmpd="sng" algn="ctr">
                      <a:solidFill>
                        <a:srgbClr val="FFFFFF"/>
                      </a:solidFill>
                      <a:prstDash val="solid"/>
                      <a:round/>
                      <a:headEnd type="none" w="med" len="med"/>
                      <a:tailEnd type="none" w="med" len="med"/>
                    </a:lnL>
                    <a:lnR w="12240" cap="flat" cmpd="sng" algn="ctr">
                      <a:solidFill>
                        <a:srgbClr val="FFFFFF"/>
                      </a:solidFill>
                      <a:prstDash val="solid"/>
                      <a:round/>
                      <a:headEnd type="none" w="med" len="med"/>
                      <a:tailEnd type="none" w="med" len="med"/>
                    </a:lnR>
                    <a:lnT w="12240" cap="flat" cmpd="sng" algn="ctr">
                      <a:solidFill>
                        <a:srgbClr val="FFFFFF"/>
                      </a:solidFill>
                      <a:prstDash val="solid"/>
                      <a:round/>
                      <a:headEnd type="none" w="med" len="med"/>
                      <a:tailEnd type="none" w="med" len="med"/>
                    </a:lnT>
                    <a:lnB w="12240" cap="flat" cmpd="sng" algn="ctr">
                      <a:solidFill>
                        <a:srgbClr val="FFFFFF"/>
                      </a:solidFill>
                      <a:prstDash val="solid"/>
                      <a:round/>
                      <a:headEnd type="none" w="med" len="med"/>
                      <a:tailEnd type="none" w="med" len="med"/>
                    </a:lnB>
                    <a:lnTlToBr>
                      <a:noFill/>
                    </a:lnTlToBr>
                    <a:lnBlToTr>
                      <a:noFill/>
                    </a:lnBlToTr>
                    <a:solidFill>
                      <a:srgbClr val="3399FF"/>
                    </a:solidFill>
                  </a:tcPr>
                </a:tc>
              </a:tr>
              <a:tr h="373063">
                <a:tc gridSpan="4">
                  <a:txBody>
                    <a:bodyPr/>
                    <a:lstStyle/>
                    <a:p>
                      <a:pPr marL="90488" marR="0" lvl="0" indent="0" algn="l" defTabSz="914400" rtl="0" eaLnBrk="1" fontAlgn="base" latinLnBrk="0" hangingPunct="1">
                        <a:lnSpc>
                          <a:spcPct val="100000"/>
                        </a:lnSpc>
                        <a:spcBef>
                          <a:spcPts val="338"/>
                        </a:spcBef>
                        <a:spcAft>
                          <a:spcPct val="0"/>
                        </a:spcAft>
                        <a:buClr>
                          <a:schemeClr val="bg2"/>
                        </a:buClr>
                        <a:buSzPct val="75000"/>
                        <a:buFont typeface="Wingdings" pitchFamily="2" charset="2"/>
                        <a:buNone/>
                        <a:tabLst/>
                      </a:pPr>
                      <a:r>
                        <a:rPr kumimoji="0" lang="ru-RU" sz="1600" b="0" i="0" u="none" strike="noStrike" cap="none" normalizeH="0" baseline="0" smtClean="0">
                          <a:ln>
                            <a:noFill/>
                          </a:ln>
                          <a:solidFill>
                            <a:srgbClr val="FFFFFF"/>
                          </a:solidFill>
                          <a:effectLst/>
                          <a:latin typeface="Arial" charset="0"/>
                          <a:ea typeface="DejaVu Sans"/>
                          <a:cs typeface="DejaVu Sans"/>
                        </a:rPr>
                        <a:t>Бюджеттік бағдарлама бойынша шығыстар, барлығы                 </a:t>
                      </a:r>
                      <a:r>
                        <a:rPr kumimoji="0" lang="ru-RU" sz="1400" b="1" i="0" u="none" strike="noStrike" cap="none" normalizeH="0" baseline="0" smtClean="0">
                          <a:ln>
                            <a:noFill/>
                          </a:ln>
                          <a:solidFill>
                            <a:srgbClr val="FFFFFF"/>
                          </a:solidFill>
                          <a:effectLst/>
                          <a:latin typeface="Arial" charset="0"/>
                          <a:ea typeface="DejaVu Sans"/>
                          <a:cs typeface="DejaVu Sans"/>
                        </a:rPr>
                        <a:t>(мың теңге)</a:t>
                      </a:r>
                      <a:endParaRPr kumimoji="0" lang="ru-RU" sz="1400" b="1" i="0" u="none" strike="noStrike" cap="none" normalizeH="0" baseline="0" smtClean="0">
                        <a:ln>
                          <a:noFill/>
                        </a:ln>
                        <a:solidFill>
                          <a:schemeClr val="tx1"/>
                        </a:solidFill>
                        <a:effectLst/>
                        <a:latin typeface="Arial" charset="0"/>
                        <a:ea typeface="DejaVu Sans"/>
                        <a:cs typeface="DejaVu Sans"/>
                      </a:endParaRPr>
                    </a:p>
                  </a:txBody>
                  <a:tcPr horzOverflow="overflow">
                    <a:lnL w="12240" cap="flat" cmpd="sng" algn="ctr">
                      <a:solidFill>
                        <a:srgbClr val="FFFFFF"/>
                      </a:solidFill>
                      <a:prstDash val="solid"/>
                      <a:round/>
                      <a:headEnd type="none" w="med" len="med"/>
                      <a:tailEnd type="none" w="med" len="med"/>
                    </a:lnL>
                    <a:lnR w="1224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240" cap="flat" cmpd="sng" algn="ctr">
                      <a:solidFill>
                        <a:srgbClr val="FFFFFF"/>
                      </a:solidFill>
                      <a:prstDash val="solid"/>
                      <a:round/>
                      <a:headEnd type="none" w="med" len="med"/>
                      <a:tailEnd type="none" w="med" len="med"/>
                    </a:lnB>
                    <a:lnTlToBr>
                      <a:noFill/>
                    </a:lnTlToBr>
                    <a:lnBlToTr>
                      <a:noFill/>
                    </a:lnBlToTr>
                    <a:solidFill>
                      <a:srgbClr val="3399FF"/>
                    </a:solidFill>
                  </a:tcPr>
                </a:tc>
                <a:tc hMerge="1">
                  <a:txBody>
                    <a:bodyPr/>
                    <a:lstStyle/>
                    <a:p>
                      <a:endParaRPr lang="ru-RU"/>
                    </a:p>
                  </a:txBody>
                  <a:tcPr/>
                </a:tc>
                <a:tc hMerge="1">
                  <a:txBody>
                    <a:bodyPr/>
                    <a:lstStyle/>
                    <a:p>
                      <a:endParaRPr lang="ru-RU"/>
                    </a:p>
                  </a:txBody>
                  <a:tcPr/>
                </a:tc>
                <a:tc hMerge="1">
                  <a:txBody>
                    <a:bodyPr/>
                    <a:lstStyle/>
                    <a:p>
                      <a:endParaRPr lang="ru-RU"/>
                    </a:p>
                  </a:txBody>
                  <a:tcPr/>
                </a:tc>
              </a:tr>
              <a:tr h="698500">
                <a:tc>
                  <a:txBody>
                    <a:bodyPr/>
                    <a:lstStyle/>
                    <a:p>
                      <a:pPr marL="90488" marR="0" lvl="0" indent="0" algn="l" defTabSz="914400" rtl="0" eaLnBrk="1" fontAlgn="base" latinLnBrk="0" hangingPunct="1">
                        <a:lnSpc>
                          <a:spcPct val="100000"/>
                        </a:lnSpc>
                        <a:spcBef>
                          <a:spcPts val="338"/>
                        </a:spcBef>
                        <a:spcAft>
                          <a:spcPct val="0"/>
                        </a:spcAft>
                        <a:buClr>
                          <a:schemeClr val="bg2"/>
                        </a:buClr>
                        <a:buSzPct val="75000"/>
                        <a:buFont typeface="Wingdings" pitchFamily="2" charset="2"/>
                        <a:buNone/>
                        <a:tabLst/>
                      </a:pPr>
                      <a:r>
                        <a:rPr kumimoji="0" lang="ru-RU" sz="1500" b="0" i="0" u="none" strike="noStrike" cap="none" normalizeH="0" baseline="0" smtClean="0">
                          <a:ln>
                            <a:noFill/>
                          </a:ln>
                          <a:solidFill>
                            <a:schemeClr val="tx1"/>
                          </a:solidFill>
                          <a:effectLst/>
                          <a:latin typeface="Arial" charset="0"/>
                          <a:ea typeface="DejaVu Sans"/>
                          <a:cs typeface="DejaVu Sans"/>
                        </a:rPr>
                        <a:t>жекешелендіру бойныша,коммуналдық мүлікті басқару,  жекешелендіруден кейінгі қызметті басқару жөніндегі іс-шараларды жүзеге асыру және осыған байланысты дауларды реттеу</a:t>
                      </a:r>
                    </a:p>
                  </a:txBody>
                  <a:tcPr horzOverflow="overflow">
                    <a:lnL w="12240" cap="flat" cmpd="sng" algn="ctr">
                      <a:solidFill>
                        <a:srgbClr val="FFFFFF"/>
                      </a:solidFill>
                      <a:prstDash val="solid"/>
                      <a:round/>
                      <a:headEnd type="none" w="med" len="med"/>
                      <a:tailEnd type="none" w="med" len="med"/>
                    </a:lnL>
                    <a:lnR w="12240" cap="flat" cmpd="sng" algn="ctr">
                      <a:solidFill>
                        <a:srgbClr val="FFFFFF"/>
                      </a:solidFill>
                      <a:prstDash val="solid"/>
                      <a:round/>
                      <a:headEnd type="none" w="med" len="med"/>
                      <a:tailEnd type="none" w="med" len="med"/>
                    </a:lnR>
                    <a:lnT w="12240" cap="flat" cmpd="sng" algn="ctr">
                      <a:solidFill>
                        <a:srgbClr val="FFFFFF"/>
                      </a:solidFill>
                      <a:prstDash val="solid"/>
                      <a:round/>
                      <a:headEnd type="none" w="med" len="med"/>
                      <a:tailEnd type="none" w="med" len="med"/>
                    </a:lnT>
                    <a:lnB w="12240" cap="flat" cmpd="sng" algn="ctr">
                      <a:solidFill>
                        <a:srgbClr val="FFFFFF"/>
                      </a:solidFill>
                      <a:prstDash val="solid"/>
                      <a:round/>
                      <a:headEnd type="none" w="med" len="med"/>
                      <a:tailEnd type="none" w="med" len="med"/>
                    </a:lnB>
                    <a:lnTlToBr>
                      <a:noFill/>
                    </a:lnTlToBr>
                    <a:lnBlToTr>
                      <a:noFill/>
                    </a:lnBlToTr>
                    <a:solidFill>
                      <a:srgbClr val="CDE5FE"/>
                    </a:soli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kk-KZ" sz="1600" b="0" i="1" u="none" strike="noStrike" cap="none" normalizeH="0" baseline="0" smtClean="0">
                        <a:ln>
                          <a:noFill/>
                        </a:ln>
                        <a:solidFill>
                          <a:srgbClr val="000000"/>
                        </a:solidFill>
                        <a:effectLst/>
                        <a:latin typeface="Arial" charset="0"/>
                        <a:ea typeface="DejaVu Sans"/>
                        <a:cs typeface="Times New Roman" pitchFamily="18" charset="0"/>
                      </a:endParaRPr>
                    </a:p>
                    <a:p>
                      <a:pPr marL="0" marR="0" lvl="0" indent="0" algn="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kk-KZ" sz="1600" b="0" i="1" u="none" strike="noStrike" cap="none" normalizeH="0" baseline="0" smtClean="0">
                          <a:ln>
                            <a:noFill/>
                          </a:ln>
                          <a:solidFill>
                            <a:srgbClr val="000000"/>
                          </a:solidFill>
                          <a:effectLst/>
                          <a:latin typeface="Arial" charset="0"/>
                          <a:ea typeface="DejaVu Sans"/>
                          <a:cs typeface="Times New Roman" pitchFamily="18" charset="0"/>
                        </a:rPr>
                        <a:t>12 743,0</a:t>
                      </a:r>
                      <a:endParaRPr kumimoji="0" lang="ru-RU" sz="1600" b="0" i="1" u="none" strike="noStrike" cap="none" normalizeH="0" baseline="0" smtClean="0">
                        <a:ln>
                          <a:noFill/>
                        </a:ln>
                        <a:solidFill>
                          <a:srgbClr val="000000"/>
                        </a:solidFill>
                        <a:effectLst/>
                        <a:latin typeface="Arial" charset="0"/>
                        <a:ea typeface="DejaVu Sans"/>
                        <a:cs typeface="Times New Roman" pitchFamily="18" charset="0"/>
                      </a:endParaRPr>
                    </a:p>
                  </a:txBody>
                  <a:tcPr horzOverflow="overflow">
                    <a:lnL w="12240" cap="flat" cmpd="sng" algn="ctr">
                      <a:solidFill>
                        <a:srgbClr val="FFFFFF"/>
                      </a:solidFill>
                      <a:prstDash val="solid"/>
                      <a:round/>
                      <a:headEnd type="none" w="med" len="med"/>
                      <a:tailEnd type="none" w="med" len="med"/>
                    </a:lnL>
                    <a:lnR w="12240" cap="flat" cmpd="sng" algn="ctr">
                      <a:solidFill>
                        <a:srgbClr val="FFFFFF"/>
                      </a:solidFill>
                      <a:prstDash val="solid"/>
                      <a:round/>
                      <a:headEnd type="none" w="med" len="med"/>
                      <a:tailEnd type="none" w="med" len="med"/>
                    </a:lnR>
                    <a:lnT w="12240" cap="flat" cmpd="sng" algn="ctr">
                      <a:solidFill>
                        <a:srgbClr val="FFFFFF"/>
                      </a:solidFill>
                      <a:prstDash val="solid"/>
                      <a:round/>
                      <a:headEnd type="none" w="med" len="med"/>
                      <a:tailEnd type="none" w="med" len="med"/>
                    </a:lnT>
                    <a:lnB w="12240" cap="flat" cmpd="sng" algn="ctr">
                      <a:solidFill>
                        <a:srgbClr val="FFFFFF"/>
                      </a:solidFill>
                      <a:prstDash val="solid"/>
                      <a:round/>
                      <a:headEnd type="none" w="med" len="med"/>
                      <a:tailEnd type="none" w="med" len="med"/>
                    </a:lnB>
                    <a:lnTlToBr>
                      <a:noFill/>
                    </a:lnTlToBr>
                    <a:lnBlToTr>
                      <a:noFill/>
                    </a:lnBlToTr>
                    <a:solidFill>
                      <a:srgbClr val="CDE5FE"/>
                    </a:solidFill>
                  </a:tcPr>
                </a:tc>
                <a:tc>
                  <a:txBody>
                    <a:bodyPr/>
                    <a:lstStyle/>
                    <a:p>
                      <a:pPr marL="0" marR="0" lvl="0" indent="0" algn="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kk-KZ" sz="1600" b="0" i="1" u="none" strike="noStrike" cap="none" normalizeH="0" baseline="0" smtClean="0">
                        <a:ln>
                          <a:noFill/>
                        </a:ln>
                        <a:solidFill>
                          <a:srgbClr val="000000"/>
                        </a:solidFill>
                        <a:effectLst/>
                        <a:latin typeface="Arial" charset="0"/>
                        <a:ea typeface="DejaVu Sans"/>
                        <a:cs typeface="Times New Roman" pitchFamily="18" charset="0"/>
                      </a:endParaRPr>
                    </a:p>
                    <a:p>
                      <a:pPr marL="0" marR="0" lvl="0" indent="0" algn="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kk-KZ" sz="1600" b="0" i="1" u="none" strike="noStrike" cap="none" normalizeH="0" baseline="0" smtClean="0">
                          <a:ln>
                            <a:noFill/>
                          </a:ln>
                          <a:solidFill>
                            <a:srgbClr val="000000"/>
                          </a:solidFill>
                          <a:effectLst/>
                          <a:latin typeface="Arial" charset="0"/>
                          <a:ea typeface="DejaVu Sans"/>
                          <a:cs typeface="Times New Roman" pitchFamily="18" charset="0"/>
                        </a:rPr>
                        <a:t>13 189,0</a:t>
                      </a:r>
                      <a:endParaRPr kumimoji="0" lang="ru-RU" sz="1600" b="0" i="1" u="none" strike="noStrike" cap="none" normalizeH="0" baseline="0" smtClean="0">
                        <a:ln>
                          <a:noFill/>
                        </a:ln>
                        <a:solidFill>
                          <a:srgbClr val="000000"/>
                        </a:solidFill>
                        <a:effectLst/>
                        <a:latin typeface="Arial" charset="0"/>
                        <a:ea typeface="DejaVu Sans"/>
                        <a:cs typeface="Times New Roman" pitchFamily="18" charset="0"/>
                      </a:endParaRPr>
                    </a:p>
                  </a:txBody>
                  <a:tcPr horzOverflow="overflow">
                    <a:lnL w="12240" cap="flat" cmpd="sng" algn="ctr">
                      <a:solidFill>
                        <a:srgbClr val="FFFFFF"/>
                      </a:solidFill>
                      <a:prstDash val="solid"/>
                      <a:round/>
                      <a:headEnd type="none" w="med" len="med"/>
                      <a:tailEnd type="none" w="med" len="med"/>
                    </a:lnL>
                    <a:lnR w="12240" cap="flat" cmpd="sng" algn="ctr">
                      <a:solidFill>
                        <a:srgbClr val="FFFFFF"/>
                      </a:solidFill>
                      <a:prstDash val="solid"/>
                      <a:round/>
                      <a:headEnd type="none" w="med" len="med"/>
                      <a:tailEnd type="none" w="med" len="med"/>
                    </a:lnR>
                    <a:lnT w="12240" cap="flat" cmpd="sng" algn="ctr">
                      <a:solidFill>
                        <a:srgbClr val="FFFFFF"/>
                      </a:solidFill>
                      <a:prstDash val="solid"/>
                      <a:round/>
                      <a:headEnd type="none" w="med" len="med"/>
                      <a:tailEnd type="none" w="med" len="med"/>
                    </a:lnT>
                    <a:lnB w="12240" cap="flat" cmpd="sng" algn="ctr">
                      <a:solidFill>
                        <a:srgbClr val="FFFFFF"/>
                      </a:solidFill>
                      <a:prstDash val="solid"/>
                      <a:round/>
                      <a:headEnd type="none" w="med" len="med"/>
                      <a:tailEnd type="none" w="med" len="med"/>
                    </a:lnB>
                    <a:lnTlToBr>
                      <a:noFill/>
                    </a:lnTlToBr>
                    <a:lnBlToTr>
                      <a:noFill/>
                    </a:lnBlToTr>
                    <a:solidFill>
                      <a:srgbClr val="CDE5FE"/>
                    </a:solidFill>
                  </a:tcPr>
                </a:tc>
                <a:tc>
                  <a:txBody>
                    <a:bodyPr/>
                    <a:lstStyle/>
                    <a:p>
                      <a:pPr marL="0" marR="0" lvl="0" indent="0" algn="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kk-KZ" sz="1600" b="0" i="1" u="none" strike="noStrike" cap="none" normalizeH="0" baseline="0" smtClean="0">
                        <a:ln>
                          <a:noFill/>
                        </a:ln>
                        <a:solidFill>
                          <a:srgbClr val="000000"/>
                        </a:solidFill>
                        <a:effectLst/>
                        <a:latin typeface="Arial" charset="0"/>
                        <a:ea typeface="DejaVu Sans"/>
                        <a:cs typeface="Times New Roman" pitchFamily="18" charset="0"/>
                      </a:endParaRPr>
                    </a:p>
                    <a:p>
                      <a:pPr marL="0" marR="0" lvl="0" indent="0" algn="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kk-KZ" sz="1600" b="0" i="1" u="none" strike="noStrike" cap="none" normalizeH="0" baseline="0" smtClean="0">
                          <a:ln>
                            <a:noFill/>
                          </a:ln>
                          <a:solidFill>
                            <a:srgbClr val="000000"/>
                          </a:solidFill>
                          <a:effectLst/>
                          <a:latin typeface="Arial" charset="0"/>
                          <a:ea typeface="DejaVu Sans"/>
                          <a:cs typeface="Times New Roman" pitchFamily="18" charset="0"/>
                        </a:rPr>
                        <a:t>13 651,0</a:t>
                      </a:r>
                      <a:endParaRPr kumimoji="0" lang="ru-RU" sz="1600" b="0" i="1" u="none" strike="noStrike" cap="none" normalizeH="0" baseline="0" smtClean="0">
                        <a:ln>
                          <a:noFill/>
                        </a:ln>
                        <a:solidFill>
                          <a:srgbClr val="000000"/>
                        </a:solidFill>
                        <a:effectLst/>
                        <a:latin typeface="Arial" charset="0"/>
                        <a:ea typeface="DejaVu Sans"/>
                        <a:cs typeface="Times New Roman" pitchFamily="18" charset="0"/>
                      </a:endParaRPr>
                    </a:p>
                  </a:txBody>
                  <a:tcPr horzOverflow="overflow">
                    <a:lnL w="12240" cap="flat" cmpd="sng" algn="ctr">
                      <a:solidFill>
                        <a:srgbClr val="FFFFFF"/>
                      </a:solidFill>
                      <a:prstDash val="solid"/>
                      <a:round/>
                      <a:headEnd type="none" w="med" len="med"/>
                      <a:tailEnd type="none" w="med" len="med"/>
                    </a:lnL>
                    <a:lnR w="12240" cap="flat" cmpd="sng" algn="ctr">
                      <a:solidFill>
                        <a:srgbClr val="FFFFFF"/>
                      </a:solidFill>
                      <a:prstDash val="solid"/>
                      <a:round/>
                      <a:headEnd type="none" w="med" len="med"/>
                      <a:tailEnd type="none" w="med" len="med"/>
                    </a:lnR>
                    <a:lnT w="12240" cap="flat" cmpd="sng" algn="ctr">
                      <a:solidFill>
                        <a:srgbClr val="FFFFFF"/>
                      </a:solidFill>
                      <a:prstDash val="solid"/>
                      <a:round/>
                      <a:headEnd type="none" w="med" len="med"/>
                      <a:tailEnd type="none" w="med" len="med"/>
                    </a:lnT>
                    <a:lnB w="12240" cap="flat" cmpd="sng" algn="ctr">
                      <a:solidFill>
                        <a:srgbClr val="FFFFFF"/>
                      </a:solidFill>
                      <a:prstDash val="solid"/>
                      <a:round/>
                      <a:headEnd type="none" w="med" len="med"/>
                      <a:tailEnd type="none" w="med" len="med"/>
                    </a:lnB>
                    <a:lnTlToBr>
                      <a:noFill/>
                    </a:lnTlToBr>
                    <a:lnBlToTr>
                      <a:noFill/>
                    </a:lnBlToTr>
                    <a:solidFill>
                      <a:srgbClr val="CDE5FE"/>
                    </a:solidFill>
                  </a:tcPr>
                </a:tc>
              </a:tr>
              <a:tr h="407988">
                <a:tc gridSpan="4">
                  <a:txBody>
                    <a:bodyPr/>
                    <a:lstStyle/>
                    <a:p>
                      <a:pPr marL="0" marR="0" lvl="0" indent="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ru-RU" sz="1800" b="0" i="0" u="none" strike="noStrike" cap="none" normalizeH="0" baseline="0" smtClean="0">
                          <a:ln>
                            <a:noFill/>
                          </a:ln>
                          <a:solidFill>
                            <a:schemeClr val="tx1"/>
                          </a:solidFill>
                          <a:effectLst/>
                          <a:latin typeface="Arial" charset="0"/>
                          <a:ea typeface="DejaVu Sans"/>
                          <a:cs typeface="DejaVu Sans"/>
                        </a:rPr>
                        <a:t> </a:t>
                      </a:r>
                      <a:r>
                        <a:rPr kumimoji="0" lang="ru-RU" sz="1600" b="0" i="0" u="none" strike="noStrike" cap="none" normalizeH="0" baseline="0" smtClean="0">
                          <a:ln>
                            <a:noFill/>
                          </a:ln>
                          <a:solidFill>
                            <a:srgbClr val="FFFFFF"/>
                          </a:solidFill>
                          <a:effectLst/>
                          <a:latin typeface="Arial" charset="0"/>
                          <a:ea typeface="DejaVu Sans"/>
                          <a:cs typeface="DejaVu Sans"/>
                        </a:rPr>
                        <a:t>Тікелей нәтиже көрсеткіштері</a:t>
                      </a:r>
                      <a:r>
                        <a:rPr kumimoji="0" lang="ru-RU" sz="1800" b="0" i="0" u="none" strike="noStrike" cap="none" normalizeH="0" baseline="0" smtClean="0">
                          <a:ln>
                            <a:noFill/>
                          </a:ln>
                          <a:solidFill>
                            <a:srgbClr val="FFFFFF"/>
                          </a:solidFill>
                          <a:effectLst/>
                          <a:latin typeface="Arial" charset="0"/>
                          <a:ea typeface="DejaVu Sans"/>
                          <a:cs typeface="DejaVu Sans"/>
                        </a:rPr>
                        <a:t>                                                      </a:t>
                      </a:r>
                      <a:r>
                        <a:rPr kumimoji="0" lang="ru-RU" sz="1400" b="1" i="0" u="none" strike="noStrike" cap="none" normalizeH="0" baseline="0" smtClean="0">
                          <a:ln>
                            <a:noFill/>
                          </a:ln>
                          <a:solidFill>
                            <a:srgbClr val="FFFFFF"/>
                          </a:solidFill>
                          <a:effectLst/>
                          <a:latin typeface="Arial" charset="0"/>
                          <a:ea typeface="DejaVu Sans"/>
                          <a:cs typeface="DejaVu Sans"/>
                        </a:rPr>
                        <a:t>(%)</a:t>
                      </a:r>
                    </a:p>
                  </a:txBody>
                  <a:tcPr horzOverflow="overflow">
                    <a:lnL w="12240" cap="flat" cmpd="sng" algn="ctr">
                      <a:solidFill>
                        <a:srgbClr val="FFFFFF"/>
                      </a:solidFill>
                      <a:prstDash val="solid"/>
                      <a:round/>
                      <a:headEnd type="none" w="med" len="med"/>
                      <a:tailEnd type="none" w="med" len="med"/>
                    </a:lnL>
                    <a:lnR w="12240" cap="flat" cmpd="sng" algn="ctr">
                      <a:solidFill>
                        <a:srgbClr val="FFFFFF"/>
                      </a:solidFill>
                      <a:prstDash val="solid"/>
                      <a:round/>
                      <a:headEnd type="none" w="med" len="med"/>
                      <a:tailEnd type="none" w="med" len="med"/>
                    </a:lnR>
                    <a:lnT w="12240" cap="flat" cmpd="sng" algn="ctr">
                      <a:solidFill>
                        <a:srgbClr val="FFFFFF"/>
                      </a:solidFill>
                      <a:prstDash val="solid"/>
                      <a:round/>
                      <a:headEnd type="none" w="med" len="med"/>
                      <a:tailEnd type="none" w="med" len="med"/>
                    </a:lnT>
                    <a:lnB w="12240" cap="flat" cmpd="sng" algn="ctr">
                      <a:solidFill>
                        <a:srgbClr val="FFFFFF"/>
                      </a:solidFill>
                      <a:prstDash val="solid"/>
                      <a:round/>
                      <a:headEnd type="none" w="med" len="med"/>
                      <a:tailEnd type="none" w="med" len="med"/>
                    </a:lnB>
                    <a:lnTlToBr>
                      <a:noFill/>
                    </a:lnTlToBr>
                    <a:lnBlToTr>
                      <a:noFill/>
                    </a:lnBlToTr>
                    <a:solidFill>
                      <a:srgbClr val="3399FF"/>
                    </a:solidFill>
                  </a:tcPr>
                </a:tc>
                <a:tc hMerge="1">
                  <a:txBody>
                    <a:bodyPr/>
                    <a:lstStyle/>
                    <a:p>
                      <a:endParaRPr lang="ru-RU"/>
                    </a:p>
                  </a:txBody>
                  <a:tcPr/>
                </a:tc>
                <a:tc hMerge="1">
                  <a:txBody>
                    <a:bodyPr/>
                    <a:lstStyle/>
                    <a:p>
                      <a:endParaRPr lang="ru-RU"/>
                    </a:p>
                  </a:txBody>
                  <a:tcPr/>
                </a:tc>
                <a:tc hMerge="1">
                  <a:txBody>
                    <a:bodyPr/>
                    <a:lstStyle/>
                    <a:p>
                      <a:endParaRPr lang="ru-RU"/>
                    </a:p>
                  </a:txBody>
                  <a:tcPr/>
                </a:tc>
              </a:tr>
              <a:tr h="588963">
                <a:tc>
                  <a:txBody>
                    <a:bodyPr/>
                    <a:lstStyle/>
                    <a:p>
                      <a:pPr marL="90488" marR="0" lvl="0" indent="0" algn="l" defTabSz="914400" rtl="0" eaLnBrk="1" fontAlgn="base" latinLnBrk="0" hangingPunct="1">
                        <a:lnSpc>
                          <a:spcPct val="100000"/>
                        </a:lnSpc>
                        <a:spcBef>
                          <a:spcPts val="338"/>
                        </a:spcBef>
                        <a:spcAft>
                          <a:spcPct val="0"/>
                        </a:spcAft>
                        <a:buClr>
                          <a:schemeClr val="bg2"/>
                        </a:buClr>
                        <a:buSzPct val="75000"/>
                        <a:buFont typeface="Wingdings" pitchFamily="2" charset="2"/>
                        <a:buNone/>
                        <a:tabLst/>
                      </a:pPr>
                      <a:r>
                        <a:rPr kumimoji="0" lang="ru-RU" sz="1500" b="0" i="0" u="none" strike="noStrike" cap="none" normalizeH="0" baseline="0" smtClean="0">
                          <a:ln>
                            <a:noFill/>
                          </a:ln>
                          <a:solidFill>
                            <a:schemeClr val="tx1"/>
                          </a:solidFill>
                          <a:effectLst/>
                          <a:latin typeface="Arial" charset="0"/>
                          <a:ea typeface="DejaVu Sans"/>
                          <a:cs typeface="DejaVu Sans"/>
                        </a:rPr>
                        <a:t>жекешелендірілетін мемлекеттік мүліктің құнын айқындау</a:t>
                      </a:r>
                    </a:p>
                  </a:txBody>
                  <a:tcPr horzOverflow="overflow">
                    <a:lnL w="12240" cap="flat" cmpd="sng" algn="ctr">
                      <a:solidFill>
                        <a:srgbClr val="FFFFFF"/>
                      </a:solidFill>
                      <a:prstDash val="solid"/>
                      <a:round/>
                      <a:headEnd type="none" w="med" len="med"/>
                      <a:tailEnd type="none" w="med" len="med"/>
                    </a:lnL>
                    <a:lnR w="12240" cap="flat" cmpd="sng" algn="ctr">
                      <a:solidFill>
                        <a:srgbClr val="FFFFFF"/>
                      </a:solidFill>
                      <a:prstDash val="solid"/>
                      <a:round/>
                      <a:headEnd type="none" w="med" len="med"/>
                      <a:tailEnd type="none" w="med" len="med"/>
                    </a:lnR>
                    <a:lnT w="12240" cap="flat" cmpd="sng" algn="ctr">
                      <a:solidFill>
                        <a:srgbClr val="FFFFFF"/>
                      </a:solidFill>
                      <a:prstDash val="solid"/>
                      <a:round/>
                      <a:headEnd type="none" w="med" len="med"/>
                      <a:tailEnd type="none" w="med" len="med"/>
                    </a:lnT>
                    <a:lnB w="1224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
                          <a:schemeClr val="bg2"/>
                        </a:buClr>
                        <a:buSzPct val="75000"/>
                        <a:buFont typeface="Wingdings" pitchFamily="2" charset="2"/>
                        <a:buNone/>
                        <a:tabLst/>
                      </a:pPr>
                      <a:endParaRPr kumimoji="0" lang="ru-RU" sz="1600" b="0" i="1" u="none" strike="noStrike" cap="none" normalizeH="0" baseline="0" smtClean="0">
                        <a:ln>
                          <a:noFill/>
                        </a:ln>
                        <a:solidFill>
                          <a:schemeClr val="tx1"/>
                        </a:solidFill>
                        <a:effectLst/>
                        <a:latin typeface="Arial" charset="0"/>
                        <a:ea typeface="DejaVu Sans"/>
                        <a:cs typeface="DejaVu Sans"/>
                      </a:endParaRPr>
                    </a:p>
                    <a:p>
                      <a:pPr marL="0" marR="0" lvl="0" indent="0" algn="r"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ru-RU" sz="1600" b="0" i="1" u="none" strike="noStrike" cap="none" normalizeH="0" baseline="0" smtClean="0">
                          <a:ln>
                            <a:noFill/>
                          </a:ln>
                          <a:solidFill>
                            <a:schemeClr val="tx1"/>
                          </a:solidFill>
                          <a:effectLst/>
                          <a:latin typeface="Arial" charset="0"/>
                          <a:ea typeface="DejaVu Sans"/>
                          <a:cs typeface="DejaVu Sans"/>
                        </a:rPr>
                        <a:t>100</a:t>
                      </a:r>
                    </a:p>
                  </a:txBody>
                  <a:tcPr horzOverflow="overflow">
                    <a:lnL w="12240" cap="flat" cmpd="sng" algn="ctr">
                      <a:solidFill>
                        <a:srgbClr val="FFFFFF"/>
                      </a:solidFill>
                      <a:prstDash val="solid"/>
                      <a:round/>
                      <a:headEnd type="none" w="med" len="med"/>
                      <a:tailEnd type="none" w="med" len="med"/>
                    </a:lnL>
                    <a:lnR w="12240" cap="flat" cmpd="sng" algn="ctr">
                      <a:solidFill>
                        <a:srgbClr val="FFFFFF"/>
                      </a:solidFill>
                      <a:prstDash val="solid"/>
                      <a:round/>
                      <a:headEnd type="none" w="med" len="med"/>
                      <a:tailEnd type="none" w="med" len="med"/>
                    </a:lnR>
                    <a:lnT w="12240" cap="flat" cmpd="sng" algn="ctr">
                      <a:solidFill>
                        <a:srgbClr val="FFFFFF"/>
                      </a:solidFill>
                      <a:prstDash val="solid"/>
                      <a:round/>
                      <a:headEnd type="none" w="med" len="med"/>
                      <a:tailEnd type="none" w="med" len="med"/>
                    </a:lnT>
                    <a:lnB w="1224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
                          <a:schemeClr val="bg2"/>
                        </a:buClr>
                        <a:buSzPct val="75000"/>
                        <a:buFont typeface="Wingdings" pitchFamily="2" charset="2"/>
                        <a:buNone/>
                        <a:tabLst/>
                      </a:pPr>
                      <a:endParaRPr kumimoji="0" lang="ru-RU" sz="1600" b="0" i="1" u="none" strike="noStrike" cap="none" normalizeH="0" baseline="0" smtClean="0">
                        <a:ln>
                          <a:noFill/>
                        </a:ln>
                        <a:solidFill>
                          <a:schemeClr val="tx1"/>
                        </a:solidFill>
                        <a:effectLst/>
                        <a:latin typeface="Arial" charset="0"/>
                        <a:ea typeface="DejaVu Sans"/>
                        <a:cs typeface="DejaVu Sans"/>
                      </a:endParaRPr>
                    </a:p>
                    <a:p>
                      <a:pPr marL="0" marR="0" lvl="0" indent="0" algn="r"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ru-RU" sz="1600" b="0" i="1" u="none" strike="noStrike" cap="none" normalizeH="0" baseline="0" smtClean="0">
                          <a:ln>
                            <a:noFill/>
                          </a:ln>
                          <a:solidFill>
                            <a:schemeClr val="tx1"/>
                          </a:solidFill>
                          <a:effectLst/>
                          <a:latin typeface="Arial" charset="0"/>
                          <a:ea typeface="DejaVu Sans"/>
                          <a:cs typeface="DejaVu Sans"/>
                        </a:rPr>
                        <a:t>100</a:t>
                      </a:r>
                    </a:p>
                  </a:txBody>
                  <a:tcPr horzOverflow="overflow">
                    <a:lnL w="12240" cap="flat" cmpd="sng" algn="ctr">
                      <a:solidFill>
                        <a:srgbClr val="FFFFFF"/>
                      </a:solidFill>
                      <a:prstDash val="solid"/>
                      <a:round/>
                      <a:headEnd type="none" w="med" len="med"/>
                      <a:tailEnd type="none" w="med" len="med"/>
                    </a:lnL>
                    <a:lnR w="12240" cap="flat" cmpd="sng" algn="ctr">
                      <a:solidFill>
                        <a:srgbClr val="FFFFFF"/>
                      </a:solidFill>
                      <a:prstDash val="solid"/>
                      <a:round/>
                      <a:headEnd type="none" w="med" len="med"/>
                      <a:tailEnd type="none" w="med" len="med"/>
                    </a:lnR>
                    <a:lnT w="12240" cap="flat" cmpd="sng" algn="ctr">
                      <a:solidFill>
                        <a:srgbClr val="FFFFFF"/>
                      </a:solidFill>
                      <a:prstDash val="solid"/>
                      <a:round/>
                      <a:headEnd type="none" w="med" len="med"/>
                      <a:tailEnd type="none" w="med" len="med"/>
                    </a:lnT>
                    <a:lnB w="1224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
                          <a:schemeClr val="bg2"/>
                        </a:buClr>
                        <a:buSzPct val="75000"/>
                        <a:buFont typeface="Wingdings" pitchFamily="2" charset="2"/>
                        <a:buNone/>
                        <a:tabLst/>
                      </a:pPr>
                      <a:endParaRPr kumimoji="0" lang="ru-RU" sz="1600" b="0" i="1" u="none" strike="noStrike" cap="none" normalizeH="0" baseline="0" smtClean="0">
                        <a:ln>
                          <a:noFill/>
                        </a:ln>
                        <a:solidFill>
                          <a:schemeClr val="tx1"/>
                        </a:solidFill>
                        <a:effectLst/>
                        <a:latin typeface="Arial" charset="0"/>
                        <a:ea typeface="DejaVu Sans"/>
                        <a:cs typeface="DejaVu Sans"/>
                      </a:endParaRPr>
                    </a:p>
                    <a:p>
                      <a:pPr marL="0" marR="0" lvl="0" indent="0" algn="r"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ru-RU" sz="1600" b="0" i="1" u="none" strike="noStrike" cap="none" normalizeH="0" baseline="0" smtClean="0">
                          <a:ln>
                            <a:noFill/>
                          </a:ln>
                          <a:solidFill>
                            <a:schemeClr val="tx1"/>
                          </a:solidFill>
                          <a:effectLst/>
                          <a:latin typeface="Arial" charset="0"/>
                          <a:ea typeface="DejaVu Sans"/>
                          <a:cs typeface="DejaVu Sans"/>
                        </a:rPr>
                        <a:t>100</a:t>
                      </a:r>
                    </a:p>
                  </a:txBody>
                  <a:tcPr horzOverflow="overflow">
                    <a:lnL w="12240" cap="flat" cmpd="sng" algn="ctr">
                      <a:solidFill>
                        <a:srgbClr val="FFFFFF"/>
                      </a:solidFill>
                      <a:prstDash val="solid"/>
                      <a:round/>
                      <a:headEnd type="none" w="med" len="med"/>
                      <a:tailEnd type="none" w="med" len="med"/>
                    </a:lnL>
                    <a:lnR w="12240" cap="flat" cmpd="sng" algn="ctr">
                      <a:solidFill>
                        <a:srgbClr val="FFFFFF"/>
                      </a:solidFill>
                      <a:prstDash val="solid"/>
                      <a:round/>
                      <a:headEnd type="none" w="med" len="med"/>
                      <a:tailEnd type="none" w="med" len="med"/>
                    </a:lnR>
                    <a:lnT w="12240" cap="flat" cmpd="sng" algn="ctr">
                      <a:solidFill>
                        <a:srgbClr val="FFFFFF"/>
                      </a:solidFill>
                      <a:prstDash val="solid"/>
                      <a:round/>
                      <a:headEnd type="none" w="med" len="med"/>
                      <a:tailEnd type="none" w="med" len="med"/>
                    </a:lnT>
                    <a:lnB w="12240" cap="flat" cmpd="sng" algn="ctr">
                      <a:solidFill>
                        <a:srgbClr val="FFFFFF"/>
                      </a:solidFill>
                      <a:prstDash val="solid"/>
                      <a:round/>
                      <a:headEnd type="none" w="med" len="med"/>
                      <a:tailEnd type="none" w="med" len="med"/>
                    </a:lnB>
                    <a:lnTlToBr>
                      <a:noFill/>
                    </a:lnTlToBr>
                    <a:lnBlToTr>
                      <a:noFill/>
                    </a:lnBlToTr>
                    <a:noFill/>
                  </a:tcPr>
                </a:tc>
              </a:tr>
              <a:tr h="376238">
                <a:tc gridSpan="4">
                  <a:txBody>
                    <a:bodyPr/>
                    <a:lstStyle/>
                    <a:p>
                      <a:pPr marL="66675" marR="0" lvl="0" indent="0" algn="l" defTabSz="914400" rtl="0" eaLnBrk="1" fontAlgn="base" latinLnBrk="0" hangingPunct="1">
                        <a:lnSpc>
                          <a:spcPct val="100000"/>
                        </a:lnSpc>
                        <a:spcBef>
                          <a:spcPts val="25"/>
                        </a:spcBef>
                        <a:spcAft>
                          <a:spcPct val="0"/>
                        </a:spcAft>
                        <a:buClr>
                          <a:schemeClr val="bg2"/>
                        </a:buClr>
                        <a:buSzPct val="75000"/>
                        <a:buFont typeface="Wingdings" pitchFamily="2" charset="2"/>
                        <a:buNone/>
                        <a:tabLst/>
                      </a:pPr>
                      <a:r>
                        <a:rPr kumimoji="0" lang="ru-RU" sz="1600" b="0" i="0" u="none" strike="noStrike" cap="none" normalizeH="0" baseline="0" smtClean="0">
                          <a:ln>
                            <a:noFill/>
                          </a:ln>
                          <a:solidFill>
                            <a:srgbClr val="FFFFFF"/>
                          </a:solidFill>
                          <a:effectLst/>
                          <a:latin typeface="Arial" charset="0"/>
                          <a:ea typeface="DejaVu Sans"/>
                          <a:cs typeface="DejaVu Sans"/>
                        </a:rPr>
                        <a:t>Түпкілікті нәтиже көрсеткіштері                                                          </a:t>
                      </a:r>
                      <a:r>
                        <a:rPr kumimoji="0" lang="ru-RU" sz="1400" b="1" i="0" u="none" strike="noStrike" cap="none" normalizeH="0" baseline="0" smtClean="0">
                          <a:ln>
                            <a:noFill/>
                          </a:ln>
                          <a:solidFill>
                            <a:srgbClr val="FFFFFF"/>
                          </a:solidFill>
                          <a:effectLst/>
                          <a:latin typeface="Arial" charset="0"/>
                          <a:ea typeface="DejaVu Sans"/>
                          <a:cs typeface="DejaVu Sans"/>
                        </a:rPr>
                        <a:t>(%)</a:t>
                      </a:r>
                    </a:p>
                  </a:txBody>
                  <a:tcPr horzOverflow="overflow">
                    <a:lnL w="12240" cap="flat" cmpd="sng" algn="ctr">
                      <a:solidFill>
                        <a:srgbClr val="FFFFFF"/>
                      </a:solidFill>
                      <a:prstDash val="solid"/>
                      <a:round/>
                      <a:headEnd type="none" w="med" len="med"/>
                      <a:tailEnd type="none" w="med" len="med"/>
                    </a:lnL>
                    <a:lnR w="12240" cap="flat" cmpd="sng" algn="ctr">
                      <a:solidFill>
                        <a:srgbClr val="FFFFFF"/>
                      </a:solidFill>
                      <a:prstDash val="solid"/>
                      <a:round/>
                      <a:headEnd type="none" w="med" len="med"/>
                      <a:tailEnd type="none" w="med" len="med"/>
                    </a:lnR>
                    <a:lnT w="12240" cap="flat" cmpd="sng" algn="ctr">
                      <a:solidFill>
                        <a:srgbClr val="FFFFFF"/>
                      </a:solidFill>
                      <a:prstDash val="solid"/>
                      <a:round/>
                      <a:headEnd type="none" w="med" len="med"/>
                      <a:tailEnd type="none" w="med" len="med"/>
                    </a:lnT>
                    <a:lnB w="12240" cap="flat" cmpd="sng" algn="ctr">
                      <a:solidFill>
                        <a:srgbClr val="FFFFFF"/>
                      </a:solidFill>
                      <a:prstDash val="solid"/>
                      <a:round/>
                      <a:headEnd type="none" w="med" len="med"/>
                      <a:tailEnd type="none" w="med" len="med"/>
                    </a:lnB>
                    <a:lnTlToBr>
                      <a:noFill/>
                    </a:lnTlToBr>
                    <a:lnBlToTr>
                      <a:noFill/>
                    </a:lnBlToTr>
                    <a:solidFill>
                      <a:srgbClr val="3399FF"/>
                    </a:solidFill>
                  </a:tcPr>
                </a:tc>
                <a:tc hMerge="1">
                  <a:txBody>
                    <a:bodyPr/>
                    <a:lstStyle/>
                    <a:p>
                      <a:endParaRPr lang="ru-RU"/>
                    </a:p>
                  </a:txBody>
                  <a:tcPr/>
                </a:tc>
                <a:tc hMerge="1">
                  <a:txBody>
                    <a:bodyPr/>
                    <a:lstStyle/>
                    <a:p>
                      <a:endParaRPr lang="ru-RU"/>
                    </a:p>
                  </a:txBody>
                  <a:tcPr/>
                </a:tc>
                <a:tc hMerge="1">
                  <a:txBody>
                    <a:bodyPr/>
                    <a:lstStyle/>
                    <a:p>
                      <a:endParaRPr lang="ru-RU"/>
                    </a:p>
                  </a:txBody>
                  <a:tcPr/>
                </a:tc>
              </a:tr>
              <a:tr h="122238">
                <a:tc>
                  <a:txBody>
                    <a:bodyPr/>
                    <a:lstStyle/>
                    <a:p>
                      <a:pPr marL="66675" marR="0" lvl="0" indent="0" algn="l" defTabSz="914400" rtl="0" eaLnBrk="1" fontAlgn="base" latinLnBrk="0" hangingPunct="1">
                        <a:lnSpc>
                          <a:spcPct val="100000"/>
                        </a:lnSpc>
                        <a:spcBef>
                          <a:spcPct val="0"/>
                        </a:spcBef>
                        <a:spcAft>
                          <a:spcPct val="0"/>
                        </a:spcAft>
                        <a:buClrTx/>
                        <a:buSzTx/>
                        <a:buFontTx/>
                        <a:buNone/>
                        <a:tabLst/>
                      </a:pPr>
                      <a:r>
                        <a:rPr kumimoji="0" lang="ru-RU" sz="1500" b="0" i="1" u="none" strike="noStrike" cap="none" normalizeH="0" baseline="0" smtClean="0">
                          <a:ln>
                            <a:noFill/>
                          </a:ln>
                          <a:solidFill>
                            <a:schemeClr val="tx1"/>
                          </a:solidFill>
                          <a:effectLst/>
                          <a:latin typeface="Arial" charset="0"/>
                          <a:ea typeface="DejaVu Sans"/>
                          <a:cs typeface="DejaVu Sans"/>
                        </a:rPr>
                        <a:t>Мемлекеттік ұйымдар мен мемлекет қатысатын заңды тұлғалар қызметінің ашықтығын арттыру, Жекешелендіру, коммуналдық меншік объектілерін жалға алу рәсімдерін өткізуді қамтамасыз ету</a:t>
                      </a:r>
                    </a:p>
                  </a:txBody>
                  <a:tcPr horzOverflow="overflow">
                    <a:lnL w="12240" cap="flat" cmpd="sng" algn="ctr">
                      <a:solidFill>
                        <a:srgbClr val="FFFFFF"/>
                      </a:solidFill>
                      <a:prstDash val="solid"/>
                      <a:round/>
                      <a:headEnd type="none" w="med" len="med"/>
                      <a:tailEnd type="none" w="med" len="med"/>
                    </a:lnL>
                    <a:lnR w="12240" cap="flat" cmpd="sng" algn="ctr">
                      <a:solidFill>
                        <a:srgbClr val="FFFFFF"/>
                      </a:solidFill>
                      <a:prstDash val="solid"/>
                      <a:round/>
                      <a:headEnd type="none" w="med" len="med"/>
                      <a:tailEnd type="none" w="med" len="med"/>
                    </a:lnR>
                    <a:lnT w="12240" cap="flat" cmpd="sng" algn="ctr">
                      <a:solidFill>
                        <a:srgbClr val="FFFFFF"/>
                      </a:solidFill>
                      <a:prstDash val="solid"/>
                      <a:round/>
                      <a:headEnd type="none" w="med" len="med"/>
                      <a:tailEnd type="none" w="med" len="med"/>
                    </a:lnT>
                    <a:lnB w="1224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
                          <a:schemeClr val="bg2"/>
                        </a:buClr>
                        <a:buSzPct val="75000"/>
                        <a:buFont typeface="Wingdings" pitchFamily="2" charset="2"/>
                        <a:buNone/>
                        <a:tabLst/>
                      </a:pPr>
                      <a:endParaRPr kumimoji="0" lang="ru-RU" sz="1600" b="0" i="1" u="none" strike="noStrike" cap="none" normalizeH="0" baseline="0" smtClean="0">
                        <a:ln>
                          <a:noFill/>
                        </a:ln>
                        <a:solidFill>
                          <a:schemeClr val="tx1"/>
                        </a:solidFill>
                        <a:effectLst/>
                        <a:latin typeface="Arial" charset="0"/>
                        <a:ea typeface="DejaVu Sans"/>
                        <a:cs typeface="DejaVu Sans"/>
                      </a:endParaRPr>
                    </a:p>
                    <a:p>
                      <a:pPr marL="0" marR="0" lvl="0" indent="0" algn="r" defTabSz="914400" rtl="0" eaLnBrk="1" fontAlgn="base" latinLnBrk="0" hangingPunct="1">
                        <a:lnSpc>
                          <a:spcPct val="100000"/>
                        </a:lnSpc>
                        <a:spcBef>
                          <a:spcPct val="0"/>
                        </a:spcBef>
                        <a:spcAft>
                          <a:spcPct val="0"/>
                        </a:spcAft>
                        <a:buClr>
                          <a:schemeClr val="bg2"/>
                        </a:buClr>
                        <a:buSzPct val="75000"/>
                        <a:buFont typeface="Wingdings" pitchFamily="2" charset="2"/>
                        <a:buNone/>
                        <a:tabLst/>
                      </a:pPr>
                      <a:endParaRPr kumimoji="0" lang="ru-RU" sz="1600" b="0" i="1" u="none" strike="noStrike" cap="none" normalizeH="0" baseline="0" smtClean="0">
                        <a:ln>
                          <a:noFill/>
                        </a:ln>
                        <a:solidFill>
                          <a:schemeClr val="tx1"/>
                        </a:solidFill>
                        <a:effectLst/>
                        <a:latin typeface="Arial" charset="0"/>
                        <a:ea typeface="DejaVu Sans"/>
                        <a:cs typeface="DejaVu Sans"/>
                      </a:endParaRPr>
                    </a:p>
                    <a:p>
                      <a:pPr marL="0" marR="0" lvl="0" indent="0" algn="r" defTabSz="914400" rtl="0" eaLnBrk="1" fontAlgn="base" latinLnBrk="0" hangingPunct="1">
                        <a:lnSpc>
                          <a:spcPct val="100000"/>
                        </a:lnSpc>
                        <a:spcBef>
                          <a:spcPct val="0"/>
                        </a:spcBef>
                        <a:spcAft>
                          <a:spcPct val="0"/>
                        </a:spcAft>
                        <a:buClr>
                          <a:schemeClr val="bg2"/>
                        </a:buClr>
                        <a:buSzPct val="75000"/>
                        <a:buFont typeface="Wingdings" pitchFamily="2" charset="2"/>
                        <a:buNone/>
                        <a:tabLst/>
                      </a:pPr>
                      <a:endParaRPr kumimoji="0" lang="ru-RU" sz="1600" b="0" i="1" u="none" strike="noStrike" cap="none" normalizeH="0" baseline="0" smtClean="0">
                        <a:ln>
                          <a:noFill/>
                        </a:ln>
                        <a:solidFill>
                          <a:schemeClr val="tx1"/>
                        </a:solidFill>
                        <a:effectLst/>
                        <a:latin typeface="Arial" charset="0"/>
                        <a:ea typeface="DejaVu Sans"/>
                        <a:cs typeface="DejaVu Sans"/>
                      </a:endParaRPr>
                    </a:p>
                    <a:p>
                      <a:pPr marL="0" marR="0" lvl="0" indent="0" algn="r" defTabSz="914400" rtl="0" eaLnBrk="1" fontAlgn="base" latinLnBrk="0" hangingPunct="1">
                        <a:lnSpc>
                          <a:spcPct val="100000"/>
                        </a:lnSpc>
                        <a:spcBef>
                          <a:spcPct val="0"/>
                        </a:spcBef>
                        <a:spcAft>
                          <a:spcPct val="0"/>
                        </a:spcAft>
                        <a:buClr>
                          <a:schemeClr val="bg2"/>
                        </a:buClr>
                        <a:buSzPct val="75000"/>
                        <a:buFont typeface="Wingdings" pitchFamily="2" charset="2"/>
                        <a:buNone/>
                        <a:tabLst/>
                      </a:pPr>
                      <a:endParaRPr kumimoji="0" lang="ru-RU" sz="1600" b="0" i="1" u="none" strike="noStrike" cap="none" normalizeH="0" baseline="0" smtClean="0">
                        <a:ln>
                          <a:noFill/>
                        </a:ln>
                        <a:solidFill>
                          <a:schemeClr val="tx1"/>
                        </a:solidFill>
                        <a:effectLst/>
                        <a:latin typeface="Arial" charset="0"/>
                        <a:ea typeface="DejaVu Sans"/>
                        <a:cs typeface="DejaVu Sans"/>
                      </a:endParaRPr>
                    </a:p>
                    <a:p>
                      <a:pPr marL="0" marR="0" lvl="0" indent="0" algn="r"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ru-RU" sz="1600" b="0" i="1" u="none" strike="noStrike" cap="none" normalizeH="0" baseline="0" smtClean="0">
                          <a:ln>
                            <a:noFill/>
                          </a:ln>
                          <a:solidFill>
                            <a:schemeClr val="tx1"/>
                          </a:solidFill>
                          <a:effectLst/>
                          <a:latin typeface="Arial" charset="0"/>
                          <a:ea typeface="DejaVu Sans"/>
                          <a:cs typeface="DejaVu Sans"/>
                        </a:rPr>
                        <a:t>100</a:t>
                      </a:r>
                    </a:p>
                  </a:txBody>
                  <a:tcPr horzOverflow="overflow">
                    <a:lnL w="12240" cap="flat" cmpd="sng" algn="ctr">
                      <a:solidFill>
                        <a:srgbClr val="FFFFFF"/>
                      </a:solidFill>
                      <a:prstDash val="solid"/>
                      <a:round/>
                      <a:headEnd type="none" w="med" len="med"/>
                      <a:tailEnd type="none" w="med" len="med"/>
                    </a:lnL>
                    <a:lnR w="12240" cap="flat" cmpd="sng" algn="ctr">
                      <a:solidFill>
                        <a:srgbClr val="FFFFFF"/>
                      </a:solidFill>
                      <a:prstDash val="solid"/>
                      <a:round/>
                      <a:headEnd type="none" w="med" len="med"/>
                      <a:tailEnd type="none" w="med" len="med"/>
                    </a:lnR>
                    <a:lnT w="12240" cap="flat" cmpd="sng" algn="ctr">
                      <a:solidFill>
                        <a:srgbClr val="FFFFFF"/>
                      </a:solidFill>
                      <a:prstDash val="solid"/>
                      <a:round/>
                      <a:headEnd type="none" w="med" len="med"/>
                      <a:tailEnd type="none" w="med" len="med"/>
                    </a:lnT>
                    <a:lnB w="1224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
                          <a:schemeClr val="bg2"/>
                        </a:buClr>
                        <a:buSzPct val="75000"/>
                        <a:buFont typeface="Wingdings" pitchFamily="2" charset="2"/>
                        <a:buNone/>
                        <a:tabLst/>
                      </a:pPr>
                      <a:endParaRPr kumimoji="0" lang="ru-RU" sz="1600" b="0" i="1" u="none" strike="noStrike" cap="none" normalizeH="0" baseline="0" smtClean="0">
                        <a:ln>
                          <a:noFill/>
                        </a:ln>
                        <a:solidFill>
                          <a:srgbClr val="000000"/>
                        </a:solidFill>
                        <a:effectLst/>
                        <a:latin typeface="Arial" charset="0"/>
                        <a:ea typeface="DejaVu Sans"/>
                        <a:cs typeface="DejaVu Sans"/>
                      </a:endParaRPr>
                    </a:p>
                    <a:p>
                      <a:pPr marL="0" marR="0" lvl="0" indent="0" algn="r" defTabSz="914400" rtl="0" eaLnBrk="1" fontAlgn="base" latinLnBrk="0" hangingPunct="1">
                        <a:lnSpc>
                          <a:spcPct val="100000"/>
                        </a:lnSpc>
                        <a:spcBef>
                          <a:spcPct val="0"/>
                        </a:spcBef>
                        <a:spcAft>
                          <a:spcPct val="0"/>
                        </a:spcAft>
                        <a:buClr>
                          <a:schemeClr val="bg2"/>
                        </a:buClr>
                        <a:buSzPct val="75000"/>
                        <a:buFont typeface="Wingdings" pitchFamily="2" charset="2"/>
                        <a:buNone/>
                        <a:tabLst/>
                      </a:pPr>
                      <a:endParaRPr kumimoji="0" lang="ru-RU" sz="1600" b="0" i="1" u="none" strike="noStrike" cap="none" normalizeH="0" baseline="0" smtClean="0">
                        <a:ln>
                          <a:noFill/>
                        </a:ln>
                        <a:solidFill>
                          <a:srgbClr val="000000"/>
                        </a:solidFill>
                        <a:effectLst/>
                        <a:latin typeface="Arial" charset="0"/>
                        <a:ea typeface="DejaVu Sans"/>
                        <a:cs typeface="DejaVu Sans"/>
                      </a:endParaRPr>
                    </a:p>
                    <a:p>
                      <a:pPr marL="0" marR="0" lvl="0" indent="0" algn="r" defTabSz="914400" rtl="0" eaLnBrk="1" fontAlgn="base" latinLnBrk="0" hangingPunct="1">
                        <a:lnSpc>
                          <a:spcPct val="100000"/>
                        </a:lnSpc>
                        <a:spcBef>
                          <a:spcPct val="0"/>
                        </a:spcBef>
                        <a:spcAft>
                          <a:spcPct val="0"/>
                        </a:spcAft>
                        <a:buClr>
                          <a:schemeClr val="bg2"/>
                        </a:buClr>
                        <a:buSzPct val="75000"/>
                        <a:buFont typeface="Wingdings" pitchFamily="2" charset="2"/>
                        <a:buNone/>
                        <a:tabLst/>
                      </a:pPr>
                      <a:endParaRPr kumimoji="0" lang="ru-RU" sz="1600" b="0" i="1" u="none" strike="noStrike" cap="none" normalizeH="0" baseline="0" smtClean="0">
                        <a:ln>
                          <a:noFill/>
                        </a:ln>
                        <a:solidFill>
                          <a:srgbClr val="000000"/>
                        </a:solidFill>
                        <a:effectLst/>
                        <a:latin typeface="Arial" charset="0"/>
                        <a:ea typeface="DejaVu Sans"/>
                        <a:cs typeface="DejaVu Sans"/>
                      </a:endParaRPr>
                    </a:p>
                    <a:p>
                      <a:pPr marL="0" marR="0" lvl="0" indent="0" algn="r" defTabSz="914400" rtl="0" eaLnBrk="1" fontAlgn="base" latinLnBrk="0" hangingPunct="1">
                        <a:lnSpc>
                          <a:spcPct val="100000"/>
                        </a:lnSpc>
                        <a:spcBef>
                          <a:spcPct val="0"/>
                        </a:spcBef>
                        <a:spcAft>
                          <a:spcPct val="0"/>
                        </a:spcAft>
                        <a:buClr>
                          <a:schemeClr val="bg2"/>
                        </a:buClr>
                        <a:buSzPct val="75000"/>
                        <a:buFont typeface="Wingdings" pitchFamily="2" charset="2"/>
                        <a:buNone/>
                        <a:tabLst/>
                      </a:pPr>
                      <a:endParaRPr kumimoji="0" lang="ru-RU" sz="1600" b="0" i="1" u="none" strike="noStrike" cap="none" normalizeH="0" baseline="0" smtClean="0">
                        <a:ln>
                          <a:noFill/>
                        </a:ln>
                        <a:solidFill>
                          <a:srgbClr val="000000"/>
                        </a:solidFill>
                        <a:effectLst/>
                        <a:latin typeface="Arial" charset="0"/>
                        <a:ea typeface="DejaVu Sans"/>
                        <a:cs typeface="DejaVu Sans"/>
                      </a:endParaRPr>
                    </a:p>
                    <a:p>
                      <a:pPr marL="0" marR="0" lvl="0" indent="0" algn="r"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ru-RU" sz="1600" b="0" i="1" u="none" strike="noStrike" cap="none" normalizeH="0" baseline="0" smtClean="0">
                          <a:ln>
                            <a:noFill/>
                          </a:ln>
                          <a:solidFill>
                            <a:srgbClr val="000000"/>
                          </a:solidFill>
                          <a:effectLst/>
                          <a:latin typeface="Arial" charset="0"/>
                          <a:ea typeface="DejaVu Sans"/>
                          <a:cs typeface="DejaVu Sans"/>
                        </a:rPr>
                        <a:t>100</a:t>
                      </a:r>
                    </a:p>
                  </a:txBody>
                  <a:tcPr horzOverflow="overflow">
                    <a:lnL w="12240" cap="flat" cmpd="sng" algn="ctr">
                      <a:solidFill>
                        <a:srgbClr val="FFFFFF"/>
                      </a:solidFill>
                      <a:prstDash val="solid"/>
                      <a:round/>
                      <a:headEnd type="none" w="med" len="med"/>
                      <a:tailEnd type="none" w="med" len="med"/>
                    </a:lnL>
                    <a:lnR w="12240" cap="flat" cmpd="sng" algn="ctr">
                      <a:solidFill>
                        <a:srgbClr val="FFFFFF"/>
                      </a:solidFill>
                      <a:prstDash val="solid"/>
                      <a:round/>
                      <a:headEnd type="none" w="med" len="med"/>
                      <a:tailEnd type="none" w="med" len="med"/>
                    </a:lnR>
                    <a:lnT w="12240" cap="flat" cmpd="sng" algn="ctr">
                      <a:solidFill>
                        <a:srgbClr val="FFFFFF"/>
                      </a:solidFill>
                      <a:prstDash val="solid"/>
                      <a:round/>
                      <a:headEnd type="none" w="med" len="med"/>
                      <a:tailEnd type="none" w="med" len="med"/>
                    </a:lnT>
                    <a:lnB w="1224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
                          <a:schemeClr val="bg2"/>
                        </a:buClr>
                        <a:buSzPct val="75000"/>
                        <a:buFont typeface="Wingdings" pitchFamily="2" charset="2"/>
                        <a:buNone/>
                        <a:tabLst/>
                      </a:pPr>
                      <a:endParaRPr kumimoji="0" lang="ru-RU" sz="1600" b="0" i="1" u="none" strike="noStrike" cap="none" normalizeH="0" baseline="0" smtClean="0">
                        <a:ln>
                          <a:noFill/>
                        </a:ln>
                        <a:solidFill>
                          <a:schemeClr val="tx1"/>
                        </a:solidFill>
                        <a:effectLst/>
                        <a:latin typeface="Arial" charset="0"/>
                        <a:ea typeface="DejaVu Sans"/>
                        <a:cs typeface="DejaVu Sans"/>
                      </a:endParaRPr>
                    </a:p>
                    <a:p>
                      <a:pPr marL="0" marR="0" lvl="0" indent="0" algn="r" defTabSz="914400" rtl="0" eaLnBrk="1" fontAlgn="base" latinLnBrk="0" hangingPunct="1">
                        <a:lnSpc>
                          <a:spcPct val="100000"/>
                        </a:lnSpc>
                        <a:spcBef>
                          <a:spcPct val="0"/>
                        </a:spcBef>
                        <a:spcAft>
                          <a:spcPct val="0"/>
                        </a:spcAft>
                        <a:buClr>
                          <a:schemeClr val="bg2"/>
                        </a:buClr>
                        <a:buSzPct val="75000"/>
                        <a:buFont typeface="Wingdings" pitchFamily="2" charset="2"/>
                        <a:buNone/>
                        <a:tabLst/>
                      </a:pPr>
                      <a:endParaRPr kumimoji="0" lang="ru-RU" sz="1600" b="0" i="1" u="none" strike="noStrike" cap="none" normalizeH="0" baseline="0" smtClean="0">
                        <a:ln>
                          <a:noFill/>
                        </a:ln>
                        <a:solidFill>
                          <a:schemeClr val="tx1"/>
                        </a:solidFill>
                        <a:effectLst/>
                        <a:latin typeface="Arial" charset="0"/>
                        <a:ea typeface="DejaVu Sans"/>
                        <a:cs typeface="DejaVu Sans"/>
                      </a:endParaRPr>
                    </a:p>
                    <a:p>
                      <a:pPr marL="0" marR="0" lvl="0" indent="0" algn="r" defTabSz="914400" rtl="0" eaLnBrk="1" fontAlgn="base" latinLnBrk="0" hangingPunct="1">
                        <a:lnSpc>
                          <a:spcPct val="100000"/>
                        </a:lnSpc>
                        <a:spcBef>
                          <a:spcPct val="0"/>
                        </a:spcBef>
                        <a:spcAft>
                          <a:spcPct val="0"/>
                        </a:spcAft>
                        <a:buClr>
                          <a:schemeClr val="bg2"/>
                        </a:buClr>
                        <a:buSzPct val="75000"/>
                        <a:buFont typeface="Wingdings" pitchFamily="2" charset="2"/>
                        <a:buNone/>
                        <a:tabLst/>
                      </a:pPr>
                      <a:endParaRPr kumimoji="0" lang="ru-RU" sz="1600" b="0" i="1" u="none" strike="noStrike" cap="none" normalizeH="0" baseline="0" smtClean="0">
                        <a:ln>
                          <a:noFill/>
                        </a:ln>
                        <a:solidFill>
                          <a:schemeClr val="tx1"/>
                        </a:solidFill>
                        <a:effectLst/>
                        <a:latin typeface="Arial" charset="0"/>
                        <a:ea typeface="DejaVu Sans"/>
                        <a:cs typeface="DejaVu Sans"/>
                      </a:endParaRPr>
                    </a:p>
                    <a:p>
                      <a:pPr marL="0" marR="0" lvl="0" indent="0" algn="r" defTabSz="914400" rtl="0" eaLnBrk="1" fontAlgn="base" latinLnBrk="0" hangingPunct="1">
                        <a:lnSpc>
                          <a:spcPct val="100000"/>
                        </a:lnSpc>
                        <a:spcBef>
                          <a:spcPct val="0"/>
                        </a:spcBef>
                        <a:spcAft>
                          <a:spcPct val="0"/>
                        </a:spcAft>
                        <a:buClr>
                          <a:schemeClr val="bg2"/>
                        </a:buClr>
                        <a:buSzPct val="75000"/>
                        <a:buFont typeface="Wingdings" pitchFamily="2" charset="2"/>
                        <a:buNone/>
                        <a:tabLst/>
                      </a:pPr>
                      <a:endParaRPr kumimoji="0" lang="ru-RU" sz="1600" b="0" i="1" u="none" strike="noStrike" cap="none" normalizeH="0" baseline="0" smtClean="0">
                        <a:ln>
                          <a:noFill/>
                        </a:ln>
                        <a:solidFill>
                          <a:schemeClr val="tx1"/>
                        </a:solidFill>
                        <a:effectLst/>
                        <a:latin typeface="Arial" charset="0"/>
                        <a:ea typeface="DejaVu Sans"/>
                        <a:cs typeface="DejaVu Sans"/>
                      </a:endParaRPr>
                    </a:p>
                    <a:p>
                      <a:pPr marL="0" marR="0" lvl="0" indent="0" algn="r"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ru-RU" sz="1600" b="0" i="1" u="none" strike="noStrike" cap="none" normalizeH="0" baseline="0" smtClean="0">
                          <a:ln>
                            <a:noFill/>
                          </a:ln>
                          <a:solidFill>
                            <a:schemeClr val="tx1"/>
                          </a:solidFill>
                          <a:effectLst/>
                          <a:latin typeface="Arial" charset="0"/>
                          <a:ea typeface="DejaVu Sans"/>
                          <a:cs typeface="DejaVu Sans"/>
                        </a:rPr>
                        <a:t>100</a:t>
                      </a:r>
                    </a:p>
                  </a:txBody>
                  <a:tcPr horzOverflow="overflow">
                    <a:lnL w="12240" cap="flat" cmpd="sng" algn="ctr">
                      <a:solidFill>
                        <a:srgbClr val="FFFFFF"/>
                      </a:solidFill>
                      <a:prstDash val="solid"/>
                      <a:round/>
                      <a:headEnd type="none" w="med" len="med"/>
                      <a:tailEnd type="none" w="med" len="med"/>
                    </a:lnL>
                    <a:lnR w="12240" cap="flat" cmpd="sng" algn="ctr">
                      <a:solidFill>
                        <a:srgbClr val="FFFFFF"/>
                      </a:solidFill>
                      <a:prstDash val="solid"/>
                      <a:round/>
                      <a:headEnd type="none" w="med" len="med"/>
                      <a:tailEnd type="none" w="med" len="med"/>
                    </a:lnR>
                    <a:lnT w="12240" cap="flat" cmpd="sng" algn="ctr">
                      <a:solidFill>
                        <a:srgbClr val="FFFFFF"/>
                      </a:solidFill>
                      <a:prstDash val="solid"/>
                      <a:round/>
                      <a:headEnd type="none" w="med" len="med"/>
                      <a:tailEnd type="none" w="med" len="med"/>
                    </a:lnT>
                    <a:lnB w="12240" cap="flat" cmpd="sng" algn="ctr">
                      <a:solidFill>
                        <a:srgbClr val="FFFFFF"/>
                      </a:solidFill>
                      <a:prstDash val="solid"/>
                      <a:round/>
                      <a:headEnd type="none" w="med" len="med"/>
                      <a:tailEnd type="none" w="med" len="med"/>
                    </a:lnB>
                    <a:lnTlToBr>
                      <a:noFill/>
                    </a:lnTlToBr>
                    <a:lnBlToTr>
                      <a:noFill/>
                    </a:lnBlToTr>
                    <a:noFill/>
                  </a:tcPr>
                </a:tc>
              </a:tr>
            </a:tbl>
          </a:graphicData>
        </a:graphic>
      </p:graphicFrame>
      <p:sp>
        <p:nvSpPr>
          <p:cNvPr id="54" name="CustomShape 2"/>
          <p:cNvSpPr/>
          <p:nvPr/>
        </p:nvSpPr>
        <p:spPr>
          <a:xfrm>
            <a:off x="6267450" y="6184900"/>
            <a:ext cx="2876550" cy="714375"/>
          </a:xfrm>
          <a:custGeom>
            <a:avLst/>
            <a:gdLst/>
            <a:ahLst/>
            <a:cxnLst/>
            <a:rect l="l" t="t" r="r" b="b"/>
            <a:pathLst>
              <a:path w="2876550" h="714375">
                <a:moveTo>
                  <a:pt x="2876410" y="0"/>
                </a:moveTo>
                <a:lnTo>
                  <a:pt x="2870034" y="0"/>
                </a:lnTo>
                <a:lnTo>
                  <a:pt x="2748851" y="20091"/>
                </a:lnTo>
                <a:lnTo>
                  <a:pt x="2625547" y="42405"/>
                </a:lnTo>
                <a:lnTo>
                  <a:pt x="2370442" y="91516"/>
                </a:lnTo>
                <a:lnTo>
                  <a:pt x="2102561" y="149555"/>
                </a:lnTo>
                <a:lnTo>
                  <a:pt x="1821941" y="216509"/>
                </a:lnTo>
                <a:lnTo>
                  <a:pt x="1564703" y="281241"/>
                </a:lnTo>
                <a:lnTo>
                  <a:pt x="841882" y="444182"/>
                </a:lnTo>
                <a:lnTo>
                  <a:pt x="620775" y="488823"/>
                </a:lnTo>
                <a:lnTo>
                  <a:pt x="199847" y="566953"/>
                </a:lnTo>
                <a:lnTo>
                  <a:pt x="0" y="600430"/>
                </a:lnTo>
                <a:lnTo>
                  <a:pt x="270001" y="638378"/>
                </a:lnTo>
                <a:lnTo>
                  <a:pt x="397560" y="653999"/>
                </a:lnTo>
                <a:lnTo>
                  <a:pt x="644169" y="680783"/>
                </a:lnTo>
                <a:lnTo>
                  <a:pt x="873772" y="698639"/>
                </a:lnTo>
                <a:lnTo>
                  <a:pt x="984313" y="705345"/>
                </a:lnTo>
                <a:lnTo>
                  <a:pt x="1092746" y="709803"/>
                </a:lnTo>
                <a:lnTo>
                  <a:pt x="1296835" y="714273"/>
                </a:lnTo>
                <a:lnTo>
                  <a:pt x="1394625" y="714273"/>
                </a:lnTo>
                <a:lnTo>
                  <a:pt x="1583829" y="709803"/>
                </a:lnTo>
                <a:lnTo>
                  <a:pt x="1673123" y="705345"/>
                </a:lnTo>
                <a:lnTo>
                  <a:pt x="1843201" y="691946"/>
                </a:lnTo>
                <a:lnTo>
                  <a:pt x="1926107" y="683018"/>
                </a:lnTo>
                <a:lnTo>
                  <a:pt x="2083434" y="660692"/>
                </a:lnTo>
                <a:lnTo>
                  <a:pt x="2232253" y="633907"/>
                </a:lnTo>
                <a:lnTo>
                  <a:pt x="2372563" y="602665"/>
                </a:lnTo>
                <a:lnTo>
                  <a:pt x="2506497" y="566953"/>
                </a:lnTo>
                <a:lnTo>
                  <a:pt x="2634056" y="526770"/>
                </a:lnTo>
                <a:lnTo>
                  <a:pt x="2755239" y="482130"/>
                </a:lnTo>
                <a:lnTo>
                  <a:pt x="2872155" y="435254"/>
                </a:lnTo>
                <a:lnTo>
                  <a:pt x="2876410" y="433019"/>
                </a:lnTo>
                <a:lnTo>
                  <a:pt x="2876410" y="0"/>
                </a:lnTo>
                <a:close/>
              </a:path>
            </a:pathLst>
          </a:custGeom>
          <a:solidFill>
            <a:srgbClr val="C6E7FC">
              <a:alpha val="30000"/>
            </a:srgbClr>
          </a:solidFill>
          <a:ln>
            <a:noFill/>
          </a:ln>
        </p:spPr>
        <p:style>
          <a:lnRef idx="0">
            <a:scrgbClr r="0" g="0" b="0"/>
          </a:lnRef>
          <a:fillRef idx="0">
            <a:scrgbClr r="0" g="0" b="0"/>
          </a:fillRef>
          <a:effectRef idx="0">
            <a:scrgbClr r="0" g="0" b="0"/>
          </a:effectRef>
          <a:fontRef idx="minor"/>
        </p:style>
      </p:sp>
      <p:sp>
        <p:nvSpPr>
          <p:cNvPr id="31793" name="Rectangle 687"/>
          <p:cNvSpPr>
            <a:spLocks noChangeArrowheads="1"/>
          </p:cNvSpPr>
          <p:nvPr/>
        </p:nvSpPr>
        <p:spPr bwMode="auto">
          <a:xfrm>
            <a:off x="0" y="0"/>
            <a:ext cx="9144000" cy="836613"/>
          </a:xfrm>
          <a:prstGeom prst="rect">
            <a:avLst/>
          </a:prstGeom>
          <a:solidFill>
            <a:srgbClr val="0066FF"/>
          </a:solidFill>
          <a:ln w="9525" algn="ctr">
            <a:solidFill>
              <a:srgbClr val="3399FF"/>
            </a:solidFill>
            <a:miter lim="800000"/>
            <a:headEnd/>
            <a:tailEnd/>
          </a:ln>
        </p:spPr>
        <p:txBody>
          <a:bodyPr anchor="ctr"/>
          <a:lstStyle/>
          <a:p>
            <a:pPr algn="ctr"/>
            <a:r>
              <a:rPr lang="ru-RU" sz="2000">
                <a:solidFill>
                  <a:srgbClr val="FFFFFF"/>
                </a:solidFill>
                <a:latin typeface="Arial" charset="0"/>
                <a:cs typeface="DejaVu Sans"/>
              </a:rPr>
              <a:t/>
            </a:r>
            <a:br>
              <a:rPr lang="ru-RU" sz="2000">
                <a:solidFill>
                  <a:srgbClr val="FFFFFF"/>
                </a:solidFill>
                <a:latin typeface="Arial" charset="0"/>
                <a:cs typeface="DejaVu Sans"/>
              </a:rPr>
            </a:br>
            <a:r>
              <a:rPr lang="ru-RU" sz="1800">
                <a:solidFill>
                  <a:srgbClr val="FFFFFF"/>
                </a:solidFill>
                <a:cs typeface="DejaVu Sans"/>
              </a:rPr>
              <a:t>БЮДЖЕТТІК БАҒДАРЛАМА</a:t>
            </a:r>
            <a:r>
              <a:rPr lang="ru-RU">
                <a:solidFill>
                  <a:srgbClr val="FFFFFF"/>
                </a:solidFill>
                <a:cs typeface="DejaVu Sans"/>
              </a:rPr>
              <a:t/>
            </a:r>
            <a:br>
              <a:rPr lang="ru-RU">
                <a:solidFill>
                  <a:srgbClr val="FFFFFF"/>
                </a:solidFill>
                <a:cs typeface="DejaVu Sans"/>
              </a:rPr>
            </a:br>
            <a:r>
              <a:rPr lang="ru-RU" sz="1800" u="sng">
                <a:solidFill>
                  <a:srgbClr val="FFFFFF"/>
                </a:solidFill>
                <a:latin typeface="Arial" charset="0"/>
                <a:cs typeface="DejaVu Sans"/>
              </a:rPr>
              <a:t>257 009 </a:t>
            </a:r>
            <a:r>
              <a:rPr lang="kk-KZ" sz="1800" u="sng">
                <a:solidFill>
                  <a:srgbClr val="FFFFFF"/>
                </a:solidFill>
                <a:latin typeface="Arial" charset="0"/>
                <a:cs typeface="DejaVu Sans"/>
              </a:rPr>
              <a:t>«</a:t>
            </a:r>
            <a:r>
              <a:rPr lang="ru-RU" sz="1500" u="sng">
                <a:solidFill>
                  <a:srgbClr val="FFFFFF"/>
                </a:solidFill>
                <a:cs typeface="DejaVu Sans"/>
              </a:rPr>
              <a:t>Жекешелендіру, коммуналдық меншікті басқару, жекешелендіруден кейінгі қызмет және осыған байланысты  дауларды реттеу</a:t>
            </a:r>
            <a:r>
              <a:rPr lang="kk-KZ" sz="1800" u="sng">
                <a:solidFill>
                  <a:srgbClr val="FFFFFF"/>
                </a:solidFill>
                <a:latin typeface="Arial" charset="0"/>
                <a:cs typeface="DejaVu Sans"/>
              </a:rPr>
              <a:t>»</a:t>
            </a:r>
            <a:r>
              <a:rPr lang="ru-RU" sz="1800" u="sng">
                <a:solidFill>
                  <a:srgbClr val="FFFFFF"/>
                </a:solidFill>
                <a:latin typeface="Arial" charset="0"/>
                <a:cs typeface="DejaVu Sans"/>
              </a:rPr>
              <a:t/>
            </a:r>
            <a:br>
              <a:rPr lang="ru-RU" sz="1800" u="sng">
                <a:solidFill>
                  <a:srgbClr val="FFFFFF"/>
                </a:solidFill>
                <a:latin typeface="Arial" charset="0"/>
                <a:cs typeface="DejaVu Sans"/>
              </a:rPr>
            </a:br>
            <a:endParaRPr lang="ru-RU" sz="1800" u="sng">
              <a:solidFill>
                <a:srgbClr val="FFFFFF"/>
              </a:solidFill>
              <a:latin typeface="Arial" charset="0"/>
              <a:cs typeface="DejaVu Sans"/>
            </a:endParaRPr>
          </a:p>
        </p:txBody>
      </p:sp>
    </p:spTree>
  </p:cSld>
  <p:clrMapOvr>
    <a:masterClrMapping/>
  </p:clrMapOvr>
  <p:transition spd="slow"/>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2823" name="Group 55"/>
          <p:cNvGraphicFramePr>
            <a:graphicFrameLocks noGrp="1"/>
          </p:cNvGraphicFramePr>
          <p:nvPr/>
        </p:nvGraphicFramePr>
        <p:xfrm>
          <a:off x="0" y="1412875"/>
          <a:ext cx="9144000" cy="3560763"/>
        </p:xfrm>
        <a:graphic>
          <a:graphicData uri="http://schemas.openxmlformats.org/drawingml/2006/table">
            <a:tbl>
              <a:tblPr/>
              <a:tblGrid>
                <a:gridCol w="4549775"/>
                <a:gridCol w="1535113"/>
                <a:gridCol w="1533525"/>
                <a:gridCol w="1525587"/>
              </a:tblGrid>
              <a:tr h="193675">
                <a:tc rowSpan="2">
                  <a:txBody>
                    <a:bodyPr/>
                    <a:lstStyle/>
                    <a:p>
                      <a:pPr marL="90488" marR="0" lvl="0" indent="0" algn="ctr" defTabSz="914400" rtl="0" eaLnBrk="1" fontAlgn="base" latinLnBrk="0" hangingPunct="1">
                        <a:lnSpc>
                          <a:spcPct val="100000"/>
                        </a:lnSpc>
                        <a:spcBef>
                          <a:spcPts val="338"/>
                        </a:spcBef>
                        <a:spcAft>
                          <a:spcPct val="0"/>
                        </a:spcAft>
                        <a:buClr>
                          <a:schemeClr val="bg2"/>
                        </a:buClr>
                        <a:buSzPct val="75000"/>
                        <a:buFont typeface="Wingdings" pitchFamily="2" charset="2"/>
                        <a:buNone/>
                        <a:tabLst/>
                      </a:pPr>
                      <a:r>
                        <a:rPr kumimoji="0" lang="ru-RU" sz="1600" b="0" i="0" u="none" strike="noStrike" cap="none" normalizeH="0" baseline="0" smtClean="0">
                          <a:ln>
                            <a:noFill/>
                          </a:ln>
                          <a:solidFill>
                            <a:srgbClr val="FFFFFF"/>
                          </a:solidFill>
                          <a:effectLst/>
                          <a:latin typeface="Arial" charset="0"/>
                          <a:ea typeface="DejaVu Sans"/>
                          <a:cs typeface="DejaVu Sans"/>
                        </a:rPr>
                        <a:t>Көрсеткіштер</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3399FF"/>
                    </a:solidFill>
                  </a:tcPr>
                </a:tc>
                <a:tc gridSpan="3">
                  <a:txBody>
                    <a:bodyPr/>
                    <a:lstStyle/>
                    <a:p>
                      <a:pPr marL="0" marR="0" lvl="0" indent="0" algn="ctr" defTabSz="914400" rtl="0" eaLnBrk="1" fontAlgn="base" latinLnBrk="0" hangingPunct="1">
                        <a:lnSpc>
                          <a:spcPct val="100000"/>
                        </a:lnSpc>
                        <a:spcBef>
                          <a:spcPts val="813"/>
                        </a:spcBef>
                        <a:spcAft>
                          <a:spcPct val="0"/>
                        </a:spcAft>
                        <a:buClr>
                          <a:schemeClr val="bg2"/>
                        </a:buClr>
                        <a:buSzPct val="75000"/>
                        <a:buFont typeface="Wingdings" pitchFamily="2" charset="2"/>
                        <a:buNone/>
                        <a:tabLst/>
                      </a:pPr>
                      <a:r>
                        <a:rPr kumimoji="0" lang="kk-KZ" sz="1400" b="1" i="0" u="none" strike="noStrike" cap="none" normalizeH="0" baseline="0" smtClean="0">
                          <a:ln>
                            <a:noFill/>
                          </a:ln>
                          <a:solidFill>
                            <a:srgbClr val="FFFFFF"/>
                          </a:solidFill>
                          <a:effectLst/>
                          <a:latin typeface="Times New Roman" pitchFamily="18" charset="0"/>
                          <a:ea typeface="DejaVu Sans"/>
                          <a:cs typeface="DejaVu Sans"/>
                        </a:rPr>
                        <a:t>Жоспарлы кезең</a:t>
                      </a:r>
                      <a:endParaRPr kumimoji="0" lang="ru-RU" sz="1400" b="1" i="0" u="none" strike="noStrike" cap="none" normalizeH="0" baseline="0" smtClean="0">
                        <a:ln>
                          <a:noFill/>
                        </a:ln>
                        <a:solidFill>
                          <a:srgbClr val="FFFFFF"/>
                        </a:solidFill>
                        <a:effectLst/>
                        <a:latin typeface="Times New Roman" pitchFamily="18" charset="0"/>
                        <a:ea typeface="DejaVu Sans"/>
                        <a:cs typeface="DejaVu Sans"/>
                      </a:endParaRPr>
                    </a:p>
                  </a:txBody>
                  <a:tcPr horzOverflow="overflow">
                    <a:lnL w="12700" cap="flat" cmpd="sng" algn="ctr">
                      <a:solidFill>
                        <a:srgbClr val="FFFFFF"/>
                      </a:solidFill>
                      <a:prstDash val="solid"/>
                      <a:round/>
                      <a:headEnd type="none" w="med" len="med"/>
                      <a:tailEnd type="none" w="med" len="med"/>
                    </a:lnL>
                    <a:lnR w="12240" cap="flat" cmpd="sng" algn="ctr">
                      <a:solidFill>
                        <a:srgbClr val="FFFFFF"/>
                      </a:solidFill>
                      <a:prstDash val="solid"/>
                      <a:round/>
                      <a:headEnd type="none" w="med" len="med"/>
                      <a:tailEnd type="none" w="med" len="med"/>
                    </a:lnR>
                    <a:lnT w="12240" cap="flat" cmpd="sng" algn="ctr">
                      <a:solidFill>
                        <a:srgbClr val="FFFFFF"/>
                      </a:solidFill>
                      <a:prstDash val="solid"/>
                      <a:round/>
                      <a:headEnd type="none" w="med" len="med"/>
                      <a:tailEnd type="none" w="med" len="med"/>
                    </a:lnT>
                    <a:lnB w="12240" cap="flat" cmpd="sng" algn="ctr">
                      <a:solidFill>
                        <a:srgbClr val="FFFFFF"/>
                      </a:solidFill>
                      <a:prstDash val="solid"/>
                      <a:round/>
                      <a:headEnd type="none" w="med" len="med"/>
                      <a:tailEnd type="none" w="med" len="med"/>
                    </a:lnB>
                    <a:lnTlToBr>
                      <a:noFill/>
                    </a:lnTlToBr>
                    <a:lnBlToTr>
                      <a:noFill/>
                    </a:lnBlToTr>
                    <a:solidFill>
                      <a:srgbClr val="3399FF"/>
                    </a:solidFill>
                  </a:tcPr>
                </a:tc>
                <a:tc hMerge="1">
                  <a:txBody>
                    <a:bodyPr/>
                    <a:lstStyle/>
                    <a:p>
                      <a:endParaRPr lang="ru-RU"/>
                    </a:p>
                  </a:txBody>
                  <a:tcPr/>
                </a:tc>
                <a:tc hMerge="1">
                  <a:txBody>
                    <a:bodyPr/>
                    <a:lstStyle/>
                    <a:p>
                      <a:endParaRPr lang="ru-RU"/>
                    </a:p>
                  </a:txBody>
                  <a:tcPr/>
                </a:tc>
              </a:tr>
              <a:tr h="350838">
                <a:tc vMerge="1">
                  <a:txBody>
                    <a:bodyPr/>
                    <a:lstStyle/>
                    <a:p>
                      <a:endParaRPr lang="ru-RU"/>
                    </a:p>
                  </a:txBody>
                  <a:tcPr/>
                </a:tc>
                <a:tc>
                  <a:txBody>
                    <a:bodyPr/>
                    <a:lstStyle/>
                    <a:p>
                      <a:pPr marL="0" marR="0" lvl="0" indent="0" algn="ctr" defTabSz="914400" rtl="0" eaLnBrk="1" fontAlgn="base" latinLnBrk="0" hangingPunct="1">
                        <a:lnSpc>
                          <a:spcPct val="100000"/>
                        </a:lnSpc>
                        <a:spcBef>
                          <a:spcPts val="813"/>
                        </a:spcBef>
                        <a:spcAft>
                          <a:spcPct val="0"/>
                        </a:spcAft>
                        <a:buClr>
                          <a:schemeClr val="bg2"/>
                        </a:buClr>
                        <a:buSzPct val="75000"/>
                        <a:buFont typeface="Wingdings" pitchFamily="2" charset="2"/>
                        <a:buNone/>
                        <a:tabLst/>
                      </a:pPr>
                      <a:r>
                        <a:rPr kumimoji="0" lang="ru-RU" sz="1600" b="1" i="0" u="none" strike="noStrike" cap="none" normalizeH="0" baseline="0" smtClean="0">
                          <a:ln>
                            <a:noFill/>
                          </a:ln>
                          <a:solidFill>
                            <a:srgbClr val="FFFFFF"/>
                          </a:solidFill>
                          <a:effectLst/>
                          <a:latin typeface="Times New Roman" pitchFamily="18" charset="0"/>
                          <a:ea typeface="DejaVu Sans"/>
                          <a:cs typeface="DejaVu Sans"/>
                        </a:rPr>
                        <a:t>2021 жыл</a:t>
                      </a:r>
                    </a:p>
                  </a:txBody>
                  <a:tcPr horzOverflow="overflow">
                    <a:lnL w="12700" cap="flat" cmpd="sng" algn="ctr">
                      <a:solidFill>
                        <a:srgbClr val="FFFFFF"/>
                      </a:solidFill>
                      <a:prstDash val="solid"/>
                      <a:round/>
                      <a:headEnd type="none" w="med" len="med"/>
                      <a:tailEnd type="none" w="med" len="med"/>
                    </a:lnL>
                    <a:lnR w="12240" cap="flat" cmpd="sng" algn="ctr">
                      <a:solidFill>
                        <a:srgbClr val="FFFFFF"/>
                      </a:solidFill>
                      <a:prstDash val="solid"/>
                      <a:round/>
                      <a:headEnd type="none" w="med" len="med"/>
                      <a:tailEnd type="none" w="med" len="med"/>
                    </a:lnR>
                    <a:lnT w="12240" cap="flat" cmpd="sng" algn="ctr">
                      <a:solidFill>
                        <a:srgbClr val="FFFFFF"/>
                      </a:solidFill>
                      <a:prstDash val="solid"/>
                      <a:round/>
                      <a:headEnd type="none" w="med" len="med"/>
                      <a:tailEnd type="none" w="med" len="med"/>
                    </a:lnT>
                    <a:lnB w="12240" cap="flat" cmpd="sng" algn="ctr">
                      <a:solidFill>
                        <a:srgbClr val="FFFFFF"/>
                      </a:solidFill>
                      <a:prstDash val="solid"/>
                      <a:round/>
                      <a:headEnd type="none" w="med" len="med"/>
                      <a:tailEnd type="none" w="med" len="med"/>
                    </a:lnB>
                    <a:lnTlToBr>
                      <a:noFill/>
                    </a:lnTlToBr>
                    <a:lnBlToTr>
                      <a:noFill/>
                    </a:lnBlToTr>
                    <a:solidFill>
                      <a:srgbClr val="3399FF"/>
                    </a:solidFill>
                  </a:tcPr>
                </a:tc>
                <a:tc>
                  <a:txBody>
                    <a:bodyPr/>
                    <a:lstStyle/>
                    <a:p>
                      <a:pPr marL="0" marR="0" lvl="0" indent="0" algn="ctr" defTabSz="914400" rtl="0" eaLnBrk="1" fontAlgn="base" latinLnBrk="0" hangingPunct="1">
                        <a:lnSpc>
                          <a:spcPct val="100000"/>
                        </a:lnSpc>
                        <a:spcBef>
                          <a:spcPts val="813"/>
                        </a:spcBef>
                        <a:spcAft>
                          <a:spcPct val="0"/>
                        </a:spcAft>
                        <a:buClr>
                          <a:schemeClr val="bg2"/>
                        </a:buClr>
                        <a:buSzPct val="75000"/>
                        <a:buFont typeface="Wingdings" pitchFamily="2" charset="2"/>
                        <a:buNone/>
                        <a:tabLst/>
                      </a:pPr>
                      <a:r>
                        <a:rPr kumimoji="0" lang="ru-RU" sz="1600" b="1" i="0" u="none" strike="noStrike" cap="none" normalizeH="0" baseline="0" smtClean="0">
                          <a:ln>
                            <a:noFill/>
                          </a:ln>
                          <a:solidFill>
                            <a:srgbClr val="FFFFFF"/>
                          </a:solidFill>
                          <a:effectLst/>
                          <a:latin typeface="Times New Roman" pitchFamily="18" charset="0"/>
                          <a:ea typeface="DejaVu Sans"/>
                          <a:cs typeface="DejaVu Sans"/>
                        </a:rPr>
                        <a:t>2022 жыл</a:t>
                      </a:r>
                    </a:p>
                  </a:txBody>
                  <a:tcPr horzOverflow="overflow">
                    <a:lnL w="12240" cap="flat" cmpd="sng" algn="ctr">
                      <a:solidFill>
                        <a:srgbClr val="FFFFFF"/>
                      </a:solidFill>
                      <a:prstDash val="solid"/>
                      <a:round/>
                      <a:headEnd type="none" w="med" len="med"/>
                      <a:tailEnd type="none" w="med" len="med"/>
                    </a:lnL>
                    <a:lnR w="12240" cap="flat" cmpd="sng" algn="ctr">
                      <a:solidFill>
                        <a:srgbClr val="FFFFFF"/>
                      </a:solidFill>
                      <a:prstDash val="solid"/>
                      <a:round/>
                      <a:headEnd type="none" w="med" len="med"/>
                      <a:tailEnd type="none" w="med" len="med"/>
                    </a:lnR>
                    <a:lnT w="12240" cap="flat" cmpd="sng" algn="ctr">
                      <a:solidFill>
                        <a:srgbClr val="FFFFFF"/>
                      </a:solidFill>
                      <a:prstDash val="solid"/>
                      <a:round/>
                      <a:headEnd type="none" w="med" len="med"/>
                      <a:tailEnd type="none" w="med" len="med"/>
                    </a:lnT>
                    <a:lnB w="12240" cap="flat" cmpd="sng" algn="ctr">
                      <a:solidFill>
                        <a:srgbClr val="FFFFFF"/>
                      </a:solidFill>
                      <a:prstDash val="solid"/>
                      <a:round/>
                      <a:headEnd type="none" w="med" len="med"/>
                      <a:tailEnd type="none" w="med" len="med"/>
                    </a:lnB>
                    <a:lnTlToBr>
                      <a:noFill/>
                    </a:lnTlToBr>
                    <a:lnBlToTr>
                      <a:noFill/>
                    </a:lnBlToTr>
                    <a:solidFill>
                      <a:srgbClr val="3399FF"/>
                    </a:solidFill>
                  </a:tcPr>
                </a:tc>
                <a:tc>
                  <a:txBody>
                    <a:bodyPr/>
                    <a:lstStyle/>
                    <a:p>
                      <a:pPr marL="0" marR="0" lvl="0" indent="0" algn="ctr" defTabSz="914400" rtl="0" eaLnBrk="1" fontAlgn="base" latinLnBrk="0" hangingPunct="1">
                        <a:lnSpc>
                          <a:spcPct val="100000"/>
                        </a:lnSpc>
                        <a:spcBef>
                          <a:spcPts val="813"/>
                        </a:spcBef>
                        <a:spcAft>
                          <a:spcPct val="0"/>
                        </a:spcAft>
                        <a:buClr>
                          <a:schemeClr val="bg2"/>
                        </a:buClr>
                        <a:buSzPct val="75000"/>
                        <a:buFont typeface="Wingdings" pitchFamily="2" charset="2"/>
                        <a:buNone/>
                        <a:tabLst/>
                      </a:pPr>
                      <a:r>
                        <a:rPr kumimoji="0" lang="ru-RU" sz="1600" b="1" i="0" u="none" strike="noStrike" cap="none" normalizeH="0" baseline="0" smtClean="0">
                          <a:ln>
                            <a:noFill/>
                          </a:ln>
                          <a:solidFill>
                            <a:srgbClr val="FFFFFF"/>
                          </a:solidFill>
                          <a:effectLst/>
                          <a:latin typeface="Times New Roman" pitchFamily="18" charset="0"/>
                          <a:ea typeface="DejaVu Sans"/>
                          <a:cs typeface="DejaVu Sans"/>
                        </a:rPr>
                        <a:t>2023 жыл</a:t>
                      </a:r>
                    </a:p>
                  </a:txBody>
                  <a:tcPr horzOverflow="overflow">
                    <a:lnL w="12240" cap="flat" cmpd="sng" algn="ctr">
                      <a:solidFill>
                        <a:srgbClr val="FFFFFF"/>
                      </a:solidFill>
                      <a:prstDash val="solid"/>
                      <a:round/>
                      <a:headEnd type="none" w="med" len="med"/>
                      <a:tailEnd type="none" w="med" len="med"/>
                    </a:lnL>
                    <a:lnR w="12240" cap="flat" cmpd="sng" algn="ctr">
                      <a:solidFill>
                        <a:srgbClr val="FFFFFF"/>
                      </a:solidFill>
                      <a:prstDash val="solid"/>
                      <a:round/>
                      <a:headEnd type="none" w="med" len="med"/>
                      <a:tailEnd type="none" w="med" len="med"/>
                    </a:lnR>
                    <a:lnT w="12240" cap="flat" cmpd="sng" algn="ctr">
                      <a:solidFill>
                        <a:srgbClr val="FFFFFF"/>
                      </a:solidFill>
                      <a:prstDash val="solid"/>
                      <a:round/>
                      <a:headEnd type="none" w="med" len="med"/>
                      <a:tailEnd type="none" w="med" len="med"/>
                    </a:lnT>
                    <a:lnB w="12240" cap="flat" cmpd="sng" algn="ctr">
                      <a:solidFill>
                        <a:srgbClr val="FFFFFF"/>
                      </a:solidFill>
                      <a:prstDash val="solid"/>
                      <a:round/>
                      <a:headEnd type="none" w="med" len="med"/>
                      <a:tailEnd type="none" w="med" len="med"/>
                    </a:lnB>
                    <a:lnTlToBr>
                      <a:noFill/>
                    </a:lnTlToBr>
                    <a:lnBlToTr>
                      <a:noFill/>
                    </a:lnBlToTr>
                    <a:solidFill>
                      <a:srgbClr val="3399FF"/>
                    </a:solidFill>
                  </a:tcPr>
                </a:tc>
              </a:tr>
              <a:tr h="352425">
                <a:tc gridSpan="4">
                  <a:txBody>
                    <a:bodyPr/>
                    <a:lstStyle/>
                    <a:p>
                      <a:pPr marL="90488" marR="0" lvl="0" indent="0" algn="l" defTabSz="914400" rtl="0" eaLnBrk="1" fontAlgn="base" latinLnBrk="0" hangingPunct="1">
                        <a:lnSpc>
                          <a:spcPct val="100000"/>
                        </a:lnSpc>
                        <a:spcBef>
                          <a:spcPts val="338"/>
                        </a:spcBef>
                        <a:spcAft>
                          <a:spcPct val="0"/>
                        </a:spcAft>
                        <a:buClr>
                          <a:schemeClr val="bg2"/>
                        </a:buClr>
                        <a:buSzPct val="75000"/>
                        <a:buFont typeface="Wingdings" pitchFamily="2" charset="2"/>
                        <a:buNone/>
                        <a:tabLst/>
                      </a:pPr>
                      <a:r>
                        <a:rPr kumimoji="0" lang="ru-RU" sz="1600" b="0" i="0" u="none" strike="noStrike" cap="none" normalizeH="0" baseline="0" smtClean="0">
                          <a:ln>
                            <a:noFill/>
                          </a:ln>
                          <a:solidFill>
                            <a:srgbClr val="FFFFFF"/>
                          </a:solidFill>
                          <a:effectLst/>
                          <a:latin typeface="Arial" charset="0"/>
                          <a:ea typeface="DejaVu Sans"/>
                          <a:cs typeface="DejaVu Sans"/>
                        </a:rPr>
                        <a:t>Бюджеттік бағдарлама бойынша шығыстар, барлығы                 </a:t>
                      </a:r>
                      <a:r>
                        <a:rPr kumimoji="0" lang="ru-RU" sz="1400" b="1" i="0" u="none" strike="noStrike" cap="none" normalizeH="0" baseline="0" smtClean="0">
                          <a:ln>
                            <a:noFill/>
                          </a:ln>
                          <a:solidFill>
                            <a:srgbClr val="FFFFFF"/>
                          </a:solidFill>
                          <a:effectLst/>
                          <a:latin typeface="Arial" charset="0"/>
                          <a:ea typeface="DejaVu Sans"/>
                          <a:cs typeface="DejaVu Sans"/>
                        </a:rPr>
                        <a:t>(мың теңге)</a:t>
                      </a:r>
                      <a:endParaRPr kumimoji="0" lang="ru-RU" sz="1400" b="1" i="0" u="none" strike="noStrike" cap="none" normalizeH="0" baseline="0" smtClean="0">
                        <a:ln>
                          <a:noFill/>
                        </a:ln>
                        <a:solidFill>
                          <a:schemeClr val="tx1"/>
                        </a:solidFill>
                        <a:effectLst/>
                        <a:latin typeface="Arial" charset="0"/>
                        <a:ea typeface="DejaVu Sans"/>
                        <a:cs typeface="DejaVu Sans"/>
                      </a:endParaRPr>
                    </a:p>
                  </a:txBody>
                  <a:tcPr horzOverflow="overflow">
                    <a:lnL w="12240" cap="flat" cmpd="sng" algn="ctr">
                      <a:solidFill>
                        <a:srgbClr val="FFFFFF"/>
                      </a:solidFill>
                      <a:prstDash val="solid"/>
                      <a:round/>
                      <a:headEnd type="none" w="med" len="med"/>
                      <a:tailEnd type="none" w="med" len="med"/>
                    </a:lnL>
                    <a:lnR w="1224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240" cap="flat" cmpd="sng" algn="ctr">
                      <a:solidFill>
                        <a:srgbClr val="FFFFFF"/>
                      </a:solidFill>
                      <a:prstDash val="solid"/>
                      <a:round/>
                      <a:headEnd type="none" w="med" len="med"/>
                      <a:tailEnd type="none" w="med" len="med"/>
                    </a:lnB>
                    <a:lnTlToBr>
                      <a:noFill/>
                    </a:lnTlToBr>
                    <a:lnBlToTr>
                      <a:noFill/>
                    </a:lnBlToTr>
                    <a:solidFill>
                      <a:srgbClr val="3399FF"/>
                    </a:solidFill>
                  </a:tcPr>
                </a:tc>
                <a:tc hMerge="1">
                  <a:txBody>
                    <a:bodyPr/>
                    <a:lstStyle/>
                    <a:p>
                      <a:endParaRPr lang="ru-RU"/>
                    </a:p>
                  </a:txBody>
                  <a:tcPr/>
                </a:tc>
                <a:tc hMerge="1">
                  <a:txBody>
                    <a:bodyPr/>
                    <a:lstStyle/>
                    <a:p>
                      <a:endParaRPr lang="ru-RU"/>
                    </a:p>
                  </a:txBody>
                  <a:tcPr/>
                </a:tc>
                <a:tc hMerge="1">
                  <a:txBody>
                    <a:bodyPr/>
                    <a:lstStyle/>
                    <a:p>
                      <a:endParaRPr lang="ru-RU"/>
                    </a:p>
                  </a:txBody>
                  <a:tcPr/>
                </a:tc>
              </a:tr>
              <a:tr h="649288">
                <a:tc>
                  <a:txBody>
                    <a:bodyPr/>
                    <a:lstStyle/>
                    <a:p>
                      <a:pPr marL="90488" marR="0" lvl="0" indent="0" algn="l" defTabSz="914400" rtl="0" eaLnBrk="1" fontAlgn="base" latinLnBrk="0" hangingPunct="1">
                        <a:lnSpc>
                          <a:spcPct val="100000"/>
                        </a:lnSpc>
                        <a:spcBef>
                          <a:spcPts val="338"/>
                        </a:spcBef>
                        <a:spcAft>
                          <a:spcPct val="0"/>
                        </a:spcAft>
                        <a:buClr>
                          <a:schemeClr val="bg2"/>
                        </a:buClr>
                        <a:buSzPct val="75000"/>
                        <a:buFont typeface="Wingdings" pitchFamily="2" charset="2"/>
                        <a:buNone/>
                        <a:tabLst/>
                      </a:pPr>
                      <a:r>
                        <a:rPr kumimoji="0" lang="ru-RU" sz="1500" b="0" i="1" u="none" strike="noStrike" cap="none" normalizeH="0" baseline="0" smtClean="0">
                          <a:ln>
                            <a:noFill/>
                          </a:ln>
                          <a:solidFill>
                            <a:schemeClr val="tx1"/>
                          </a:solidFill>
                          <a:effectLst/>
                          <a:latin typeface="Arial" charset="0"/>
                          <a:cs typeface="Arial" charset="0"/>
                        </a:rPr>
                        <a:t>Мемлекеттік органның материалдық-техникалық базасын нығайту</a:t>
                      </a:r>
                    </a:p>
                  </a:txBody>
                  <a:tcPr horzOverflow="overflow">
                    <a:lnL w="12240" cap="flat" cmpd="sng" algn="ctr">
                      <a:solidFill>
                        <a:srgbClr val="FFFFFF"/>
                      </a:solidFill>
                      <a:prstDash val="solid"/>
                      <a:round/>
                      <a:headEnd type="none" w="med" len="med"/>
                      <a:tailEnd type="none" w="med" len="med"/>
                    </a:lnL>
                    <a:lnR w="12240" cap="flat" cmpd="sng" algn="ctr">
                      <a:solidFill>
                        <a:srgbClr val="FFFFFF"/>
                      </a:solidFill>
                      <a:prstDash val="solid"/>
                      <a:round/>
                      <a:headEnd type="none" w="med" len="med"/>
                      <a:tailEnd type="none" w="med" len="med"/>
                    </a:lnR>
                    <a:lnT w="12240" cap="flat" cmpd="sng" algn="ctr">
                      <a:solidFill>
                        <a:srgbClr val="FFFFFF"/>
                      </a:solidFill>
                      <a:prstDash val="solid"/>
                      <a:round/>
                      <a:headEnd type="none" w="med" len="med"/>
                      <a:tailEnd type="none" w="med" len="med"/>
                    </a:lnT>
                    <a:lnB w="12240" cap="flat" cmpd="sng" algn="ctr">
                      <a:solidFill>
                        <a:srgbClr val="FFFFFF"/>
                      </a:solidFill>
                      <a:prstDash val="solid"/>
                      <a:round/>
                      <a:headEnd type="none" w="med" len="med"/>
                      <a:tailEnd type="none" w="med" len="med"/>
                    </a:lnB>
                    <a:lnTlToBr>
                      <a:noFill/>
                    </a:lnTlToBr>
                    <a:lnBlToTr>
                      <a:noFill/>
                    </a:lnBlToTr>
                    <a:solidFill>
                      <a:srgbClr val="CDE5FE"/>
                    </a:solidFill>
                  </a:tcPr>
                </a:tc>
                <a:tc>
                  <a:txBody>
                    <a:bodyPr/>
                    <a:lstStyle/>
                    <a:p>
                      <a:pPr marL="0" marR="0" lvl="0" indent="0" algn="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kk-KZ" sz="1600" b="0" i="1" u="none" strike="noStrike" cap="none" normalizeH="0" baseline="0" smtClean="0">
                          <a:ln>
                            <a:noFill/>
                          </a:ln>
                          <a:solidFill>
                            <a:srgbClr val="000000"/>
                          </a:solidFill>
                          <a:effectLst/>
                          <a:latin typeface="Arial" charset="0"/>
                          <a:ea typeface="DejaVu Sans"/>
                          <a:cs typeface="Times New Roman" pitchFamily="18" charset="0"/>
                        </a:rPr>
                        <a:t>1 146,0</a:t>
                      </a:r>
                      <a:endParaRPr kumimoji="0" lang="ru-RU" sz="1600" b="0" i="1" u="none" strike="noStrike" cap="none" normalizeH="0" baseline="0" smtClean="0">
                        <a:ln>
                          <a:noFill/>
                        </a:ln>
                        <a:solidFill>
                          <a:srgbClr val="000000"/>
                        </a:solidFill>
                        <a:effectLst/>
                        <a:latin typeface="Arial" charset="0"/>
                        <a:ea typeface="DejaVu Sans"/>
                        <a:cs typeface="Times New Roman" pitchFamily="18" charset="0"/>
                      </a:endParaRPr>
                    </a:p>
                  </a:txBody>
                  <a:tcPr horzOverflow="overflow">
                    <a:lnL w="12240" cap="flat" cmpd="sng" algn="ctr">
                      <a:solidFill>
                        <a:srgbClr val="FFFFFF"/>
                      </a:solidFill>
                      <a:prstDash val="solid"/>
                      <a:round/>
                      <a:headEnd type="none" w="med" len="med"/>
                      <a:tailEnd type="none" w="med" len="med"/>
                    </a:lnL>
                    <a:lnR w="12240" cap="flat" cmpd="sng" algn="ctr">
                      <a:solidFill>
                        <a:srgbClr val="FFFFFF"/>
                      </a:solidFill>
                      <a:prstDash val="solid"/>
                      <a:round/>
                      <a:headEnd type="none" w="med" len="med"/>
                      <a:tailEnd type="none" w="med" len="med"/>
                    </a:lnR>
                    <a:lnT w="12240" cap="flat" cmpd="sng" algn="ctr">
                      <a:solidFill>
                        <a:srgbClr val="FFFFFF"/>
                      </a:solidFill>
                      <a:prstDash val="solid"/>
                      <a:round/>
                      <a:headEnd type="none" w="med" len="med"/>
                      <a:tailEnd type="none" w="med" len="med"/>
                    </a:lnT>
                    <a:lnB w="12240" cap="flat" cmpd="sng" algn="ctr">
                      <a:solidFill>
                        <a:srgbClr val="FFFFFF"/>
                      </a:solidFill>
                      <a:prstDash val="solid"/>
                      <a:round/>
                      <a:headEnd type="none" w="med" len="med"/>
                      <a:tailEnd type="none" w="med" len="med"/>
                    </a:lnB>
                    <a:lnTlToBr>
                      <a:noFill/>
                    </a:lnTlToBr>
                    <a:lnBlToTr>
                      <a:noFill/>
                    </a:lnBlToTr>
                    <a:solidFill>
                      <a:srgbClr val="CDE5FE"/>
                    </a:solidFill>
                  </a:tcPr>
                </a:tc>
                <a:tc>
                  <a:txBody>
                    <a:bodyPr/>
                    <a:lstStyle/>
                    <a:p>
                      <a:pPr marL="0" marR="0" lvl="0" indent="0" algn="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kk-KZ" sz="1600" b="0" i="1" u="none" strike="noStrike" cap="none" normalizeH="0" baseline="0" smtClean="0">
                          <a:ln>
                            <a:noFill/>
                          </a:ln>
                          <a:solidFill>
                            <a:srgbClr val="000000"/>
                          </a:solidFill>
                          <a:effectLst/>
                          <a:latin typeface="Arial" charset="0"/>
                          <a:ea typeface="DejaVu Sans"/>
                          <a:cs typeface="Times New Roman" pitchFamily="18" charset="0"/>
                        </a:rPr>
                        <a:t>1 186,0</a:t>
                      </a:r>
                      <a:endParaRPr kumimoji="0" lang="ru-RU" sz="1600" b="0" i="1" u="none" strike="noStrike" cap="none" normalizeH="0" baseline="0" smtClean="0">
                        <a:ln>
                          <a:noFill/>
                        </a:ln>
                        <a:solidFill>
                          <a:srgbClr val="000000"/>
                        </a:solidFill>
                        <a:effectLst/>
                        <a:latin typeface="Arial" charset="0"/>
                        <a:ea typeface="DejaVu Sans"/>
                        <a:cs typeface="Times New Roman" pitchFamily="18" charset="0"/>
                      </a:endParaRPr>
                    </a:p>
                  </a:txBody>
                  <a:tcPr horzOverflow="overflow">
                    <a:lnL w="12240" cap="flat" cmpd="sng" algn="ctr">
                      <a:solidFill>
                        <a:srgbClr val="FFFFFF"/>
                      </a:solidFill>
                      <a:prstDash val="solid"/>
                      <a:round/>
                      <a:headEnd type="none" w="med" len="med"/>
                      <a:tailEnd type="none" w="med" len="med"/>
                    </a:lnL>
                    <a:lnR w="12240" cap="flat" cmpd="sng" algn="ctr">
                      <a:solidFill>
                        <a:srgbClr val="FFFFFF"/>
                      </a:solidFill>
                      <a:prstDash val="solid"/>
                      <a:round/>
                      <a:headEnd type="none" w="med" len="med"/>
                      <a:tailEnd type="none" w="med" len="med"/>
                    </a:lnR>
                    <a:lnT w="12240" cap="flat" cmpd="sng" algn="ctr">
                      <a:solidFill>
                        <a:srgbClr val="FFFFFF"/>
                      </a:solidFill>
                      <a:prstDash val="solid"/>
                      <a:round/>
                      <a:headEnd type="none" w="med" len="med"/>
                      <a:tailEnd type="none" w="med" len="med"/>
                    </a:lnT>
                    <a:lnB w="12240" cap="flat" cmpd="sng" algn="ctr">
                      <a:solidFill>
                        <a:srgbClr val="FFFFFF"/>
                      </a:solidFill>
                      <a:prstDash val="solid"/>
                      <a:round/>
                      <a:headEnd type="none" w="med" len="med"/>
                      <a:tailEnd type="none" w="med" len="med"/>
                    </a:lnB>
                    <a:lnTlToBr>
                      <a:noFill/>
                    </a:lnTlToBr>
                    <a:lnBlToTr>
                      <a:noFill/>
                    </a:lnBlToTr>
                    <a:solidFill>
                      <a:srgbClr val="CDE5FE"/>
                    </a:solidFill>
                  </a:tcPr>
                </a:tc>
                <a:tc>
                  <a:txBody>
                    <a:bodyPr/>
                    <a:lstStyle/>
                    <a:p>
                      <a:pPr marL="0" marR="0" lvl="0" indent="0" algn="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kk-KZ" sz="1600" b="0" i="1" u="none" strike="noStrike" cap="none" normalizeH="0" baseline="0" smtClean="0">
                          <a:ln>
                            <a:noFill/>
                          </a:ln>
                          <a:solidFill>
                            <a:srgbClr val="000000"/>
                          </a:solidFill>
                          <a:effectLst/>
                          <a:latin typeface="Arial" charset="0"/>
                          <a:ea typeface="DejaVu Sans"/>
                          <a:cs typeface="Times New Roman" pitchFamily="18" charset="0"/>
                        </a:rPr>
                        <a:t>1 228,0</a:t>
                      </a:r>
                      <a:endParaRPr kumimoji="0" lang="ru-RU" sz="1600" b="0" i="1" u="none" strike="noStrike" cap="none" normalizeH="0" baseline="0" smtClean="0">
                        <a:ln>
                          <a:noFill/>
                        </a:ln>
                        <a:solidFill>
                          <a:srgbClr val="000000"/>
                        </a:solidFill>
                        <a:effectLst/>
                        <a:latin typeface="Arial" charset="0"/>
                        <a:ea typeface="DejaVu Sans"/>
                        <a:cs typeface="Times New Roman" pitchFamily="18" charset="0"/>
                      </a:endParaRPr>
                    </a:p>
                  </a:txBody>
                  <a:tcPr horzOverflow="overflow">
                    <a:lnL w="12240" cap="flat" cmpd="sng" algn="ctr">
                      <a:solidFill>
                        <a:srgbClr val="FFFFFF"/>
                      </a:solidFill>
                      <a:prstDash val="solid"/>
                      <a:round/>
                      <a:headEnd type="none" w="med" len="med"/>
                      <a:tailEnd type="none" w="med" len="med"/>
                    </a:lnL>
                    <a:lnR w="12240" cap="flat" cmpd="sng" algn="ctr">
                      <a:solidFill>
                        <a:srgbClr val="FFFFFF"/>
                      </a:solidFill>
                      <a:prstDash val="solid"/>
                      <a:round/>
                      <a:headEnd type="none" w="med" len="med"/>
                      <a:tailEnd type="none" w="med" len="med"/>
                    </a:lnR>
                    <a:lnT w="12240" cap="flat" cmpd="sng" algn="ctr">
                      <a:solidFill>
                        <a:srgbClr val="FFFFFF"/>
                      </a:solidFill>
                      <a:prstDash val="solid"/>
                      <a:round/>
                      <a:headEnd type="none" w="med" len="med"/>
                      <a:tailEnd type="none" w="med" len="med"/>
                    </a:lnT>
                    <a:lnB w="12240" cap="flat" cmpd="sng" algn="ctr">
                      <a:solidFill>
                        <a:srgbClr val="FFFFFF"/>
                      </a:solidFill>
                      <a:prstDash val="solid"/>
                      <a:round/>
                      <a:headEnd type="none" w="med" len="med"/>
                      <a:tailEnd type="none" w="med" len="med"/>
                    </a:lnB>
                    <a:lnTlToBr>
                      <a:noFill/>
                    </a:lnTlToBr>
                    <a:lnBlToTr>
                      <a:noFill/>
                    </a:lnBlToTr>
                    <a:solidFill>
                      <a:srgbClr val="CDE5FE"/>
                    </a:solidFill>
                  </a:tcPr>
                </a:tc>
              </a:tr>
              <a:tr h="384175">
                <a:tc gridSpan="4">
                  <a:txBody>
                    <a:bodyPr/>
                    <a:lstStyle/>
                    <a:p>
                      <a:pPr marL="0" marR="0" lvl="0" indent="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ru-RU" sz="1800" b="0" i="0" u="none" strike="noStrike" cap="none" normalizeH="0" baseline="0" smtClean="0">
                          <a:ln>
                            <a:noFill/>
                          </a:ln>
                          <a:solidFill>
                            <a:schemeClr val="tx1"/>
                          </a:solidFill>
                          <a:effectLst/>
                          <a:latin typeface="Arial" charset="0"/>
                          <a:ea typeface="DejaVu Sans"/>
                          <a:cs typeface="DejaVu Sans"/>
                        </a:rPr>
                        <a:t> </a:t>
                      </a:r>
                      <a:r>
                        <a:rPr kumimoji="0" lang="ru-RU" sz="1600" b="0" i="0" u="none" strike="noStrike" cap="none" normalizeH="0" baseline="0" smtClean="0">
                          <a:ln>
                            <a:noFill/>
                          </a:ln>
                          <a:solidFill>
                            <a:srgbClr val="FFFFFF"/>
                          </a:solidFill>
                          <a:effectLst/>
                          <a:latin typeface="Arial" charset="0"/>
                          <a:ea typeface="DejaVu Sans"/>
                          <a:cs typeface="DejaVu Sans"/>
                        </a:rPr>
                        <a:t>Тікелей нәтиже көрсеткіштері</a:t>
                      </a:r>
                      <a:r>
                        <a:rPr kumimoji="0" lang="ru-RU" sz="1800" b="0" i="0" u="none" strike="noStrike" cap="none" normalizeH="0" baseline="0" smtClean="0">
                          <a:ln>
                            <a:noFill/>
                          </a:ln>
                          <a:solidFill>
                            <a:srgbClr val="FFFFFF"/>
                          </a:solidFill>
                          <a:effectLst/>
                          <a:latin typeface="Arial" charset="0"/>
                          <a:ea typeface="DejaVu Sans"/>
                          <a:cs typeface="DejaVu Sans"/>
                        </a:rPr>
                        <a:t>                                                     </a:t>
                      </a:r>
                      <a:r>
                        <a:rPr kumimoji="0" lang="ru-RU" sz="1400" b="1" i="0" u="none" strike="noStrike" cap="none" normalizeH="0" baseline="0" smtClean="0">
                          <a:ln>
                            <a:noFill/>
                          </a:ln>
                          <a:solidFill>
                            <a:srgbClr val="FFFFFF"/>
                          </a:solidFill>
                          <a:effectLst/>
                          <a:latin typeface="Arial" charset="0"/>
                          <a:ea typeface="DejaVu Sans"/>
                          <a:cs typeface="DejaVu Sans"/>
                        </a:rPr>
                        <a:t>(%)</a:t>
                      </a:r>
                    </a:p>
                  </a:txBody>
                  <a:tcPr horzOverflow="overflow">
                    <a:lnL w="12240" cap="flat" cmpd="sng" algn="ctr">
                      <a:solidFill>
                        <a:srgbClr val="FFFFFF"/>
                      </a:solidFill>
                      <a:prstDash val="solid"/>
                      <a:round/>
                      <a:headEnd type="none" w="med" len="med"/>
                      <a:tailEnd type="none" w="med" len="med"/>
                    </a:lnL>
                    <a:lnR w="12240" cap="flat" cmpd="sng" algn="ctr">
                      <a:solidFill>
                        <a:srgbClr val="FFFFFF"/>
                      </a:solidFill>
                      <a:prstDash val="solid"/>
                      <a:round/>
                      <a:headEnd type="none" w="med" len="med"/>
                      <a:tailEnd type="none" w="med" len="med"/>
                    </a:lnR>
                    <a:lnT w="12240" cap="flat" cmpd="sng" algn="ctr">
                      <a:solidFill>
                        <a:srgbClr val="FFFFFF"/>
                      </a:solidFill>
                      <a:prstDash val="solid"/>
                      <a:round/>
                      <a:headEnd type="none" w="med" len="med"/>
                      <a:tailEnd type="none" w="med" len="med"/>
                    </a:lnT>
                    <a:lnB w="12240" cap="flat" cmpd="sng" algn="ctr">
                      <a:solidFill>
                        <a:srgbClr val="FFFFFF"/>
                      </a:solidFill>
                      <a:prstDash val="solid"/>
                      <a:round/>
                      <a:headEnd type="none" w="med" len="med"/>
                      <a:tailEnd type="none" w="med" len="med"/>
                    </a:lnB>
                    <a:lnTlToBr>
                      <a:noFill/>
                    </a:lnTlToBr>
                    <a:lnBlToTr>
                      <a:noFill/>
                    </a:lnBlToTr>
                    <a:solidFill>
                      <a:srgbClr val="3399FF"/>
                    </a:solidFill>
                  </a:tcPr>
                </a:tc>
                <a:tc hMerge="1">
                  <a:txBody>
                    <a:bodyPr/>
                    <a:lstStyle/>
                    <a:p>
                      <a:endParaRPr lang="ru-RU"/>
                    </a:p>
                  </a:txBody>
                  <a:tcPr/>
                </a:tc>
                <a:tc hMerge="1">
                  <a:txBody>
                    <a:bodyPr/>
                    <a:lstStyle/>
                    <a:p>
                      <a:endParaRPr lang="ru-RU"/>
                    </a:p>
                  </a:txBody>
                  <a:tcPr/>
                </a:tc>
                <a:tc hMerge="1">
                  <a:txBody>
                    <a:bodyPr/>
                    <a:lstStyle/>
                    <a:p>
                      <a:endParaRPr lang="ru-RU"/>
                    </a:p>
                  </a:txBody>
                  <a:tcPr/>
                </a:tc>
              </a:tr>
              <a:tr h="585788">
                <a:tc>
                  <a:txBody>
                    <a:bodyPr/>
                    <a:lstStyle/>
                    <a:p>
                      <a:pPr marL="0" marR="0" lvl="0" indent="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ru-RU" sz="1500" b="0" i="0" u="none" strike="noStrike" cap="none" normalizeH="0" baseline="0" smtClean="0">
                          <a:ln>
                            <a:noFill/>
                          </a:ln>
                          <a:solidFill>
                            <a:schemeClr val="tx1"/>
                          </a:solidFill>
                          <a:effectLst/>
                          <a:latin typeface="Arial" charset="0"/>
                          <a:ea typeface="DejaVu Sans"/>
                          <a:cs typeface="DejaVu Sans"/>
                        </a:rPr>
                        <a:t>Приобретение основных средств и нематериальные активы в количестве </a:t>
                      </a:r>
                    </a:p>
                  </a:txBody>
                  <a:tcPr horzOverflow="overflow">
                    <a:lnL w="12240" cap="flat" cmpd="sng" algn="ctr">
                      <a:solidFill>
                        <a:srgbClr val="FFFFFF"/>
                      </a:solidFill>
                      <a:prstDash val="solid"/>
                      <a:round/>
                      <a:headEnd type="none" w="med" len="med"/>
                      <a:tailEnd type="none" w="med" len="med"/>
                    </a:lnL>
                    <a:lnR w="12240" cap="flat" cmpd="sng" algn="ctr">
                      <a:solidFill>
                        <a:srgbClr val="FFFFFF"/>
                      </a:solidFill>
                      <a:prstDash val="solid"/>
                      <a:round/>
                      <a:headEnd type="none" w="med" len="med"/>
                      <a:tailEnd type="none" w="med" len="med"/>
                    </a:lnR>
                    <a:lnT w="12240" cap="flat" cmpd="sng" algn="ctr">
                      <a:solidFill>
                        <a:srgbClr val="FFFFFF"/>
                      </a:solidFill>
                      <a:prstDash val="solid"/>
                      <a:round/>
                      <a:headEnd type="none" w="med" len="med"/>
                      <a:tailEnd type="none" w="med" len="med"/>
                    </a:lnT>
                    <a:lnB w="1224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ru-RU" sz="1600" b="0" i="1" u="none" strike="noStrike" cap="none" normalizeH="0" baseline="0" smtClean="0">
                          <a:ln>
                            <a:noFill/>
                          </a:ln>
                          <a:solidFill>
                            <a:schemeClr val="tx1"/>
                          </a:solidFill>
                          <a:effectLst/>
                          <a:latin typeface="Arial" charset="0"/>
                          <a:ea typeface="DejaVu Sans"/>
                          <a:cs typeface="DejaVu Sans"/>
                        </a:rPr>
                        <a:t>100</a:t>
                      </a:r>
                    </a:p>
                  </a:txBody>
                  <a:tcPr horzOverflow="overflow">
                    <a:lnL w="12240" cap="flat" cmpd="sng" algn="ctr">
                      <a:solidFill>
                        <a:srgbClr val="FFFFFF"/>
                      </a:solidFill>
                      <a:prstDash val="solid"/>
                      <a:round/>
                      <a:headEnd type="none" w="med" len="med"/>
                      <a:tailEnd type="none" w="med" len="med"/>
                    </a:lnL>
                    <a:lnR w="12240" cap="flat" cmpd="sng" algn="ctr">
                      <a:solidFill>
                        <a:srgbClr val="FFFFFF"/>
                      </a:solidFill>
                      <a:prstDash val="solid"/>
                      <a:round/>
                      <a:headEnd type="none" w="med" len="med"/>
                      <a:tailEnd type="none" w="med" len="med"/>
                    </a:lnR>
                    <a:lnT w="12240" cap="flat" cmpd="sng" algn="ctr">
                      <a:solidFill>
                        <a:srgbClr val="FFFFFF"/>
                      </a:solidFill>
                      <a:prstDash val="solid"/>
                      <a:round/>
                      <a:headEnd type="none" w="med" len="med"/>
                      <a:tailEnd type="none" w="med" len="med"/>
                    </a:lnT>
                    <a:lnB w="1224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ru-RU" sz="1600" b="0" i="1" u="none" strike="noStrike" cap="none" normalizeH="0" baseline="0" smtClean="0">
                          <a:ln>
                            <a:noFill/>
                          </a:ln>
                          <a:solidFill>
                            <a:schemeClr val="tx1"/>
                          </a:solidFill>
                          <a:effectLst/>
                          <a:latin typeface="Arial" charset="0"/>
                          <a:ea typeface="DejaVu Sans"/>
                          <a:cs typeface="DejaVu Sans"/>
                        </a:rPr>
                        <a:t>100</a:t>
                      </a:r>
                    </a:p>
                  </a:txBody>
                  <a:tcPr horzOverflow="overflow">
                    <a:lnL w="12240" cap="flat" cmpd="sng" algn="ctr">
                      <a:solidFill>
                        <a:srgbClr val="FFFFFF"/>
                      </a:solidFill>
                      <a:prstDash val="solid"/>
                      <a:round/>
                      <a:headEnd type="none" w="med" len="med"/>
                      <a:tailEnd type="none" w="med" len="med"/>
                    </a:lnL>
                    <a:lnR w="12240" cap="flat" cmpd="sng" algn="ctr">
                      <a:solidFill>
                        <a:srgbClr val="FFFFFF"/>
                      </a:solidFill>
                      <a:prstDash val="solid"/>
                      <a:round/>
                      <a:headEnd type="none" w="med" len="med"/>
                      <a:tailEnd type="none" w="med" len="med"/>
                    </a:lnR>
                    <a:lnT w="12240" cap="flat" cmpd="sng" algn="ctr">
                      <a:solidFill>
                        <a:srgbClr val="FFFFFF"/>
                      </a:solidFill>
                      <a:prstDash val="solid"/>
                      <a:round/>
                      <a:headEnd type="none" w="med" len="med"/>
                      <a:tailEnd type="none" w="med" len="med"/>
                    </a:lnT>
                    <a:lnB w="1224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ru-RU" sz="1600" b="0" i="1" u="none" strike="noStrike" cap="none" normalizeH="0" baseline="0" smtClean="0">
                          <a:ln>
                            <a:noFill/>
                          </a:ln>
                          <a:solidFill>
                            <a:schemeClr val="tx1"/>
                          </a:solidFill>
                          <a:effectLst/>
                          <a:latin typeface="Arial" charset="0"/>
                          <a:ea typeface="DejaVu Sans"/>
                          <a:cs typeface="DejaVu Sans"/>
                        </a:rPr>
                        <a:t>100</a:t>
                      </a:r>
                    </a:p>
                  </a:txBody>
                  <a:tcPr horzOverflow="overflow">
                    <a:lnL w="12240" cap="flat" cmpd="sng" algn="ctr">
                      <a:solidFill>
                        <a:srgbClr val="FFFFFF"/>
                      </a:solidFill>
                      <a:prstDash val="solid"/>
                      <a:round/>
                      <a:headEnd type="none" w="med" len="med"/>
                      <a:tailEnd type="none" w="med" len="med"/>
                    </a:lnL>
                    <a:lnR w="12240" cap="flat" cmpd="sng" algn="ctr">
                      <a:solidFill>
                        <a:srgbClr val="FFFFFF"/>
                      </a:solidFill>
                      <a:prstDash val="solid"/>
                      <a:round/>
                      <a:headEnd type="none" w="med" len="med"/>
                      <a:tailEnd type="none" w="med" len="med"/>
                    </a:lnR>
                    <a:lnT w="12240" cap="flat" cmpd="sng" algn="ctr">
                      <a:solidFill>
                        <a:srgbClr val="FFFFFF"/>
                      </a:solidFill>
                      <a:prstDash val="solid"/>
                      <a:round/>
                      <a:headEnd type="none" w="med" len="med"/>
                      <a:tailEnd type="none" w="med" len="med"/>
                    </a:lnT>
                    <a:lnB w="12240" cap="flat" cmpd="sng" algn="ctr">
                      <a:solidFill>
                        <a:srgbClr val="FFFFFF"/>
                      </a:solidFill>
                      <a:prstDash val="solid"/>
                      <a:round/>
                      <a:headEnd type="none" w="med" len="med"/>
                      <a:tailEnd type="none" w="med" len="med"/>
                    </a:lnB>
                    <a:lnTlToBr>
                      <a:noFill/>
                    </a:lnTlToBr>
                    <a:lnBlToTr>
                      <a:noFill/>
                    </a:lnBlToTr>
                    <a:noFill/>
                  </a:tcPr>
                </a:tc>
              </a:tr>
              <a:tr h="354013">
                <a:tc gridSpan="4">
                  <a:txBody>
                    <a:bodyPr/>
                    <a:lstStyle/>
                    <a:p>
                      <a:pPr marL="66675" marR="0" lvl="0" indent="0" algn="l" defTabSz="914400" rtl="0" eaLnBrk="1" fontAlgn="base" latinLnBrk="0" hangingPunct="1">
                        <a:lnSpc>
                          <a:spcPct val="100000"/>
                        </a:lnSpc>
                        <a:spcBef>
                          <a:spcPts val="25"/>
                        </a:spcBef>
                        <a:spcAft>
                          <a:spcPct val="0"/>
                        </a:spcAft>
                        <a:buClr>
                          <a:schemeClr val="bg2"/>
                        </a:buClr>
                        <a:buSzPct val="75000"/>
                        <a:buFont typeface="Wingdings" pitchFamily="2" charset="2"/>
                        <a:buNone/>
                        <a:tabLst/>
                      </a:pPr>
                      <a:r>
                        <a:rPr kumimoji="0" lang="ru-RU" sz="1600" b="0" i="0" u="none" strike="noStrike" cap="none" normalizeH="0" baseline="0" smtClean="0">
                          <a:ln>
                            <a:noFill/>
                          </a:ln>
                          <a:solidFill>
                            <a:srgbClr val="FFFFFF"/>
                          </a:solidFill>
                          <a:effectLst/>
                          <a:latin typeface="Arial" charset="0"/>
                          <a:ea typeface="DejaVu Sans"/>
                          <a:cs typeface="DejaVu Sans"/>
                        </a:rPr>
                        <a:t>Түпкілікті нәтиже көрсеткіштері                                                          </a:t>
                      </a:r>
                      <a:r>
                        <a:rPr kumimoji="0" lang="ru-RU" sz="1400" b="1" i="0" u="none" strike="noStrike" cap="none" normalizeH="0" baseline="0" smtClean="0">
                          <a:ln>
                            <a:noFill/>
                          </a:ln>
                          <a:solidFill>
                            <a:srgbClr val="FFFFFF"/>
                          </a:solidFill>
                          <a:effectLst/>
                          <a:latin typeface="Arial" charset="0"/>
                          <a:ea typeface="DejaVu Sans"/>
                          <a:cs typeface="DejaVu Sans"/>
                        </a:rPr>
                        <a:t>(%)</a:t>
                      </a:r>
                    </a:p>
                  </a:txBody>
                  <a:tcPr horzOverflow="overflow">
                    <a:lnL w="12240" cap="flat" cmpd="sng" algn="ctr">
                      <a:solidFill>
                        <a:srgbClr val="FFFFFF"/>
                      </a:solidFill>
                      <a:prstDash val="solid"/>
                      <a:round/>
                      <a:headEnd type="none" w="med" len="med"/>
                      <a:tailEnd type="none" w="med" len="med"/>
                    </a:lnL>
                    <a:lnR w="12240" cap="flat" cmpd="sng" algn="ctr">
                      <a:solidFill>
                        <a:srgbClr val="FFFFFF"/>
                      </a:solidFill>
                      <a:prstDash val="solid"/>
                      <a:round/>
                      <a:headEnd type="none" w="med" len="med"/>
                      <a:tailEnd type="none" w="med" len="med"/>
                    </a:lnR>
                    <a:lnT w="12240" cap="flat" cmpd="sng" algn="ctr">
                      <a:solidFill>
                        <a:srgbClr val="FFFFFF"/>
                      </a:solidFill>
                      <a:prstDash val="solid"/>
                      <a:round/>
                      <a:headEnd type="none" w="med" len="med"/>
                      <a:tailEnd type="none" w="med" len="med"/>
                    </a:lnT>
                    <a:lnB w="12240" cap="flat" cmpd="sng" algn="ctr">
                      <a:solidFill>
                        <a:srgbClr val="FFFFFF"/>
                      </a:solidFill>
                      <a:prstDash val="solid"/>
                      <a:round/>
                      <a:headEnd type="none" w="med" len="med"/>
                      <a:tailEnd type="none" w="med" len="med"/>
                    </a:lnB>
                    <a:lnTlToBr>
                      <a:noFill/>
                    </a:lnTlToBr>
                    <a:lnBlToTr>
                      <a:noFill/>
                    </a:lnBlToTr>
                    <a:solidFill>
                      <a:srgbClr val="3399FF"/>
                    </a:solidFill>
                  </a:tcPr>
                </a:tc>
                <a:tc hMerge="1">
                  <a:txBody>
                    <a:bodyPr/>
                    <a:lstStyle/>
                    <a:p>
                      <a:endParaRPr lang="ru-RU"/>
                    </a:p>
                  </a:txBody>
                  <a:tcPr/>
                </a:tc>
                <a:tc hMerge="1">
                  <a:txBody>
                    <a:bodyPr/>
                    <a:lstStyle/>
                    <a:p>
                      <a:endParaRPr lang="ru-RU"/>
                    </a:p>
                  </a:txBody>
                  <a:tcPr/>
                </a:tc>
                <a:tc hMerge="1">
                  <a:txBody>
                    <a:bodyPr/>
                    <a:lstStyle/>
                    <a:p>
                      <a:endParaRPr lang="ru-RU"/>
                    </a:p>
                  </a:txBody>
                  <a:tcPr/>
                </a:tc>
              </a:tr>
              <a:tr h="122238">
                <a:tc>
                  <a:txBody>
                    <a:bodyPr/>
                    <a:lstStyle/>
                    <a:p>
                      <a:pPr marL="66675" marR="0" lvl="0" indent="0" algn="l" defTabSz="914400" rtl="0" eaLnBrk="1" fontAlgn="base" latinLnBrk="0" hangingPunct="1">
                        <a:lnSpc>
                          <a:spcPct val="100000"/>
                        </a:lnSpc>
                        <a:spcBef>
                          <a:spcPts val="25"/>
                        </a:spcBef>
                        <a:spcAft>
                          <a:spcPct val="0"/>
                        </a:spcAft>
                        <a:buClr>
                          <a:schemeClr val="bg2"/>
                        </a:buClr>
                        <a:buSzPct val="75000"/>
                        <a:buFont typeface="Wingdings" pitchFamily="2" charset="2"/>
                        <a:buNone/>
                        <a:tabLst/>
                      </a:pPr>
                      <a:r>
                        <a:rPr kumimoji="0" lang="ru-RU" sz="1500" b="0" i="1" u="none" strike="noStrike" cap="none" normalizeH="0" baseline="0" smtClean="0">
                          <a:ln>
                            <a:noFill/>
                          </a:ln>
                          <a:solidFill>
                            <a:schemeClr val="tx1"/>
                          </a:solidFill>
                          <a:effectLst/>
                          <a:latin typeface="Arial" charset="0"/>
                          <a:cs typeface="Arial" charset="0"/>
                        </a:rPr>
                        <a:t>Негізгі құралдарды сатып алу және материалдық емес активтер</a:t>
                      </a:r>
                    </a:p>
                  </a:txBody>
                  <a:tcPr horzOverflow="overflow">
                    <a:lnL w="12240" cap="flat" cmpd="sng" algn="ctr">
                      <a:solidFill>
                        <a:srgbClr val="FFFFFF"/>
                      </a:solidFill>
                      <a:prstDash val="solid"/>
                      <a:round/>
                      <a:headEnd type="none" w="med" len="med"/>
                      <a:tailEnd type="none" w="med" len="med"/>
                    </a:lnL>
                    <a:lnR w="12240" cap="flat" cmpd="sng" algn="ctr">
                      <a:solidFill>
                        <a:srgbClr val="FFFFFF"/>
                      </a:solidFill>
                      <a:prstDash val="solid"/>
                      <a:round/>
                      <a:headEnd type="none" w="med" len="med"/>
                      <a:tailEnd type="none" w="med" len="med"/>
                    </a:lnR>
                    <a:lnT w="12240" cap="flat" cmpd="sng" algn="ctr">
                      <a:solidFill>
                        <a:srgbClr val="FFFFFF"/>
                      </a:solidFill>
                      <a:prstDash val="solid"/>
                      <a:round/>
                      <a:headEnd type="none" w="med" len="med"/>
                      <a:tailEnd type="none" w="med" len="med"/>
                    </a:lnT>
                    <a:lnB w="1224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
                          <a:schemeClr val="bg2"/>
                        </a:buClr>
                        <a:buSzPct val="75000"/>
                        <a:buFont typeface="Wingdings" pitchFamily="2" charset="2"/>
                        <a:buNone/>
                        <a:tabLst/>
                      </a:pPr>
                      <a:endParaRPr kumimoji="0" lang="ru-RU" sz="1600" b="0" i="1" u="none" strike="noStrike" cap="none" normalizeH="0" baseline="0" smtClean="0">
                        <a:ln>
                          <a:noFill/>
                        </a:ln>
                        <a:solidFill>
                          <a:schemeClr val="tx1"/>
                        </a:solidFill>
                        <a:effectLst/>
                        <a:latin typeface="Arial" charset="0"/>
                        <a:ea typeface="DejaVu Sans"/>
                        <a:cs typeface="DejaVu Sans"/>
                      </a:endParaRPr>
                    </a:p>
                    <a:p>
                      <a:pPr marL="0" marR="0" lvl="0" indent="0" algn="r"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ru-RU" sz="1600" b="0" i="1" u="none" strike="noStrike" cap="none" normalizeH="0" baseline="0" smtClean="0">
                          <a:ln>
                            <a:noFill/>
                          </a:ln>
                          <a:solidFill>
                            <a:schemeClr val="tx1"/>
                          </a:solidFill>
                          <a:effectLst/>
                          <a:latin typeface="Arial" charset="0"/>
                          <a:ea typeface="DejaVu Sans"/>
                          <a:cs typeface="DejaVu Sans"/>
                        </a:rPr>
                        <a:t>100</a:t>
                      </a:r>
                    </a:p>
                  </a:txBody>
                  <a:tcPr horzOverflow="overflow">
                    <a:lnL w="12240" cap="flat" cmpd="sng" algn="ctr">
                      <a:solidFill>
                        <a:srgbClr val="FFFFFF"/>
                      </a:solidFill>
                      <a:prstDash val="solid"/>
                      <a:round/>
                      <a:headEnd type="none" w="med" len="med"/>
                      <a:tailEnd type="none" w="med" len="med"/>
                    </a:lnL>
                    <a:lnR w="12240" cap="flat" cmpd="sng" algn="ctr">
                      <a:solidFill>
                        <a:srgbClr val="FFFFFF"/>
                      </a:solidFill>
                      <a:prstDash val="solid"/>
                      <a:round/>
                      <a:headEnd type="none" w="med" len="med"/>
                      <a:tailEnd type="none" w="med" len="med"/>
                    </a:lnR>
                    <a:lnT w="12240" cap="flat" cmpd="sng" algn="ctr">
                      <a:solidFill>
                        <a:srgbClr val="FFFFFF"/>
                      </a:solidFill>
                      <a:prstDash val="solid"/>
                      <a:round/>
                      <a:headEnd type="none" w="med" len="med"/>
                      <a:tailEnd type="none" w="med" len="med"/>
                    </a:lnT>
                    <a:lnB w="1224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
                          <a:schemeClr val="bg2"/>
                        </a:buClr>
                        <a:buSzPct val="75000"/>
                        <a:buFont typeface="Wingdings" pitchFamily="2" charset="2"/>
                        <a:buNone/>
                        <a:tabLst/>
                      </a:pPr>
                      <a:endParaRPr kumimoji="0" lang="ru-RU" sz="1600" b="0" i="1" u="none" strike="noStrike" cap="none" normalizeH="0" baseline="0" smtClean="0">
                        <a:ln>
                          <a:noFill/>
                        </a:ln>
                        <a:solidFill>
                          <a:srgbClr val="000000"/>
                        </a:solidFill>
                        <a:effectLst/>
                        <a:latin typeface="Arial" charset="0"/>
                        <a:ea typeface="DejaVu Sans"/>
                        <a:cs typeface="DejaVu Sans"/>
                      </a:endParaRPr>
                    </a:p>
                    <a:p>
                      <a:pPr marL="0" marR="0" lvl="0" indent="0" algn="r"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ru-RU" sz="1600" b="0" i="1" u="none" strike="noStrike" cap="none" normalizeH="0" baseline="0" smtClean="0">
                          <a:ln>
                            <a:noFill/>
                          </a:ln>
                          <a:solidFill>
                            <a:srgbClr val="000000"/>
                          </a:solidFill>
                          <a:effectLst/>
                          <a:latin typeface="Arial" charset="0"/>
                          <a:ea typeface="DejaVu Sans"/>
                          <a:cs typeface="DejaVu Sans"/>
                        </a:rPr>
                        <a:t>100</a:t>
                      </a:r>
                    </a:p>
                  </a:txBody>
                  <a:tcPr horzOverflow="overflow">
                    <a:lnL w="12240" cap="flat" cmpd="sng" algn="ctr">
                      <a:solidFill>
                        <a:srgbClr val="FFFFFF"/>
                      </a:solidFill>
                      <a:prstDash val="solid"/>
                      <a:round/>
                      <a:headEnd type="none" w="med" len="med"/>
                      <a:tailEnd type="none" w="med" len="med"/>
                    </a:lnL>
                    <a:lnR w="12240" cap="flat" cmpd="sng" algn="ctr">
                      <a:solidFill>
                        <a:srgbClr val="FFFFFF"/>
                      </a:solidFill>
                      <a:prstDash val="solid"/>
                      <a:round/>
                      <a:headEnd type="none" w="med" len="med"/>
                      <a:tailEnd type="none" w="med" len="med"/>
                    </a:lnR>
                    <a:lnT w="12240" cap="flat" cmpd="sng" algn="ctr">
                      <a:solidFill>
                        <a:srgbClr val="FFFFFF"/>
                      </a:solidFill>
                      <a:prstDash val="solid"/>
                      <a:round/>
                      <a:headEnd type="none" w="med" len="med"/>
                      <a:tailEnd type="none" w="med" len="med"/>
                    </a:lnT>
                    <a:lnB w="1224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
                          <a:schemeClr val="bg2"/>
                        </a:buClr>
                        <a:buSzPct val="75000"/>
                        <a:buFont typeface="Wingdings" pitchFamily="2" charset="2"/>
                        <a:buNone/>
                        <a:tabLst/>
                      </a:pPr>
                      <a:endParaRPr kumimoji="0" lang="ru-RU" sz="1600" b="0" i="1" u="none" strike="noStrike" cap="none" normalizeH="0" baseline="0" smtClean="0">
                        <a:ln>
                          <a:noFill/>
                        </a:ln>
                        <a:solidFill>
                          <a:schemeClr val="tx1"/>
                        </a:solidFill>
                        <a:effectLst/>
                        <a:latin typeface="Arial" charset="0"/>
                        <a:ea typeface="DejaVu Sans"/>
                        <a:cs typeface="DejaVu Sans"/>
                      </a:endParaRPr>
                    </a:p>
                    <a:p>
                      <a:pPr marL="0" marR="0" lvl="0" indent="0" algn="r"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ru-RU" sz="1600" b="0" i="1" u="none" strike="noStrike" cap="none" normalizeH="0" baseline="0" smtClean="0">
                          <a:ln>
                            <a:noFill/>
                          </a:ln>
                          <a:solidFill>
                            <a:schemeClr val="tx1"/>
                          </a:solidFill>
                          <a:effectLst/>
                          <a:latin typeface="Arial" charset="0"/>
                          <a:ea typeface="DejaVu Sans"/>
                          <a:cs typeface="DejaVu Sans"/>
                        </a:rPr>
                        <a:t>100</a:t>
                      </a:r>
                    </a:p>
                  </a:txBody>
                  <a:tcPr horzOverflow="overflow">
                    <a:lnL w="12240" cap="flat" cmpd="sng" algn="ctr">
                      <a:solidFill>
                        <a:srgbClr val="FFFFFF"/>
                      </a:solidFill>
                      <a:prstDash val="solid"/>
                      <a:round/>
                      <a:headEnd type="none" w="med" len="med"/>
                      <a:tailEnd type="none" w="med" len="med"/>
                    </a:lnL>
                    <a:lnR w="12240" cap="flat" cmpd="sng" algn="ctr">
                      <a:solidFill>
                        <a:srgbClr val="FFFFFF"/>
                      </a:solidFill>
                      <a:prstDash val="solid"/>
                      <a:round/>
                      <a:headEnd type="none" w="med" len="med"/>
                      <a:tailEnd type="none" w="med" len="med"/>
                    </a:lnR>
                    <a:lnT w="12240" cap="flat" cmpd="sng" algn="ctr">
                      <a:solidFill>
                        <a:srgbClr val="FFFFFF"/>
                      </a:solidFill>
                      <a:prstDash val="solid"/>
                      <a:round/>
                      <a:headEnd type="none" w="med" len="med"/>
                      <a:tailEnd type="none" w="med" len="med"/>
                    </a:lnT>
                    <a:lnB w="12240" cap="flat" cmpd="sng" algn="ctr">
                      <a:solidFill>
                        <a:srgbClr val="FFFFFF"/>
                      </a:solidFill>
                      <a:prstDash val="solid"/>
                      <a:round/>
                      <a:headEnd type="none" w="med" len="med"/>
                      <a:tailEnd type="none" w="med" len="med"/>
                    </a:lnB>
                    <a:lnTlToBr>
                      <a:noFill/>
                    </a:lnTlToBr>
                    <a:lnBlToTr>
                      <a:noFill/>
                    </a:lnBlToTr>
                    <a:noFill/>
                  </a:tcPr>
                </a:tc>
              </a:tr>
            </a:tbl>
          </a:graphicData>
        </a:graphic>
      </p:graphicFrame>
      <p:sp>
        <p:nvSpPr>
          <p:cNvPr id="54" name="CustomShape 2"/>
          <p:cNvSpPr/>
          <p:nvPr/>
        </p:nvSpPr>
        <p:spPr>
          <a:xfrm>
            <a:off x="6267450" y="6184900"/>
            <a:ext cx="2876550" cy="714375"/>
          </a:xfrm>
          <a:custGeom>
            <a:avLst/>
            <a:gdLst/>
            <a:ahLst/>
            <a:cxnLst/>
            <a:rect l="l" t="t" r="r" b="b"/>
            <a:pathLst>
              <a:path w="2876550" h="714375">
                <a:moveTo>
                  <a:pt x="2876410" y="0"/>
                </a:moveTo>
                <a:lnTo>
                  <a:pt x="2870034" y="0"/>
                </a:lnTo>
                <a:lnTo>
                  <a:pt x="2748851" y="20091"/>
                </a:lnTo>
                <a:lnTo>
                  <a:pt x="2625547" y="42405"/>
                </a:lnTo>
                <a:lnTo>
                  <a:pt x="2370442" y="91516"/>
                </a:lnTo>
                <a:lnTo>
                  <a:pt x="2102561" y="149555"/>
                </a:lnTo>
                <a:lnTo>
                  <a:pt x="1821941" y="216509"/>
                </a:lnTo>
                <a:lnTo>
                  <a:pt x="1564703" y="281241"/>
                </a:lnTo>
                <a:lnTo>
                  <a:pt x="841882" y="444182"/>
                </a:lnTo>
                <a:lnTo>
                  <a:pt x="620775" y="488823"/>
                </a:lnTo>
                <a:lnTo>
                  <a:pt x="199847" y="566953"/>
                </a:lnTo>
                <a:lnTo>
                  <a:pt x="0" y="600430"/>
                </a:lnTo>
                <a:lnTo>
                  <a:pt x="270001" y="638378"/>
                </a:lnTo>
                <a:lnTo>
                  <a:pt x="397560" y="653999"/>
                </a:lnTo>
                <a:lnTo>
                  <a:pt x="644169" y="680783"/>
                </a:lnTo>
                <a:lnTo>
                  <a:pt x="873772" y="698639"/>
                </a:lnTo>
                <a:lnTo>
                  <a:pt x="984313" y="705345"/>
                </a:lnTo>
                <a:lnTo>
                  <a:pt x="1092746" y="709803"/>
                </a:lnTo>
                <a:lnTo>
                  <a:pt x="1296835" y="714273"/>
                </a:lnTo>
                <a:lnTo>
                  <a:pt x="1394625" y="714273"/>
                </a:lnTo>
                <a:lnTo>
                  <a:pt x="1583829" y="709803"/>
                </a:lnTo>
                <a:lnTo>
                  <a:pt x="1673123" y="705345"/>
                </a:lnTo>
                <a:lnTo>
                  <a:pt x="1843201" y="691946"/>
                </a:lnTo>
                <a:lnTo>
                  <a:pt x="1926107" y="683018"/>
                </a:lnTo>
                <a:lnTo>
                  <a:pt x="2083434" y="660692"/>
                </a:lnTo>
                <a:lnTo>
                  <a:pt x="2232253" y="633907"/>
                </a:lnTo>
                <a:lnTo>
                  <a:pt x="2372563" y="602665"/>
                </a:lnTo>
                <a:lnTo>
                  <a:pt x="2506497" y="566953"/>
                </a:lnTo>
                <a:lnTo>
                  <a:pt x="2634056" y="526770"/>
                </a:lnTo>
                <a:lnTo>
                  <a:pt x="2755239" y="482130"/>
                </a:lnTo>
                <a:lnTo>
                  <a:pt x="2872155" y="435254"/>
                </a:lnTo>
                <a:lnTo>
                  <a:pt x="2876410" y="433019"/>
                </a:lnTo>
                <a:lnTo>
                  <a:pt x="2876410" y="0"/>
                </a:lnTo>
                <a:close/>
              </a:path>
            </a:pathLst>
          </a:custGeom>
          <a:solidFill>
            <a:srgbClr val="C6E7FC">
              <a:alpha val="30000"/>
            </a:srgbClr>
          </a:solidFill>
          <a:ln>
            <a:noFill/>
          </a:ln>
        </p:spPr>
        <p:style>
          <a:lnRef idx="0">
            <a:scrgbClr r="0" g="0" b="0"/>
          </a:lnRef>
          <a:fillRef idx="0">
            <a:scrgbClr r="0" g="0" b="0"/>
          </a:fillRef>
          <a:effectRef idx="0">
            <a:scrgbClr r="0" g="0" b="0"/>
          </a:effectRef>
          <a:fontRef idx="minor"/>
        </p:style>
      </p:sp>
      <p:sp>
        <p:nvSpPr>
          <p:cNvPr id="32817" name="Rectangle 687"/>
          <p:cNvSpPr>
            <a:spLocks noChangeArrowheads="1"/>
          </p:cNvSpPr>
          <p:nvPr/>
        </p:nvSpPr>
        <p:spPr bwMode="auto">
          <a:xfrm>
            <a:off x="0" y="0"/>
            <a:ext cx="9144000" cy="836613"/>
          </a:xfrm>
          <a:prstGeom prst="rect">
            <a:avLst/>
          </a:prstGeom>
          <a:solidFill>
            <a:srgbClr val="0066FF"/>
          </a:solidFill>
          <a:ln w="9525" algn="ctr">
            <a:solidFill>
              <a:srgbClr val="3399FF"/>
            </a:solidFill>
            <a:miter lim="800000"/>
            <a:headEnd/>
            <a:tailEnd/>
          </a:ln>
        </p:spPr>
        <p:txBody>
          <a:bodyPr anchor="ctr"/>
          <a:lstStyle/>
          <a:p>
            <a:pPr algn="ctr"/>
            <a:r>
              <a:rPr lang="ru-RU" sz="2000">
                <a:solidFill>
                  <a:srgbClr val="FFFFFF"/>
                </a:solidFill>
                <a:latin typeface="Arial" charset="0"/>
                <a:cs typeface="DejaVu Sans"/>
              </a:rPr>
              <a:t/>
            </a:r>
            <a:br>
              <a:rPr lang="ru-RU" sz="2000">
                <a:solidFill>
                  <a:srgbClr val="FFFFFF"/>
                </a:solidFill>
                <a:latin typeface="Arial" charset="0"/>
                <a:cs typeface="DejaVu Sans"/>
              </a:rPr>
            </a:br>
            <a:r>
              <a:rPr lang="ru-RU" sz="1800">
                <a:solidFill>
                  <a:srgbClr val="FFFFFF"/>
                </a:solidFill>
                <a:latin typeface="Arial" charset="0"/>
                <a:cs typeface="DejaVu Sans"/>
              </a:rPr>
              <a:t>БЮДЖЕТТІК БАҒДАРЛАМА</a:t>
            </a:r>
            <a:br>
              <a:rPr lang="ru-RU" sz="1800">
                <a:solidFill>
                  <a:srgbClr val="FFFFFF"/>
                </a:solidFill>
                <a:latin typeface="Arial" charset="0"/>
                <a:cs typeface="DejaVu Sans"/>
              </a:rPr>
            </a:br>
            <a:r>
              <a:rPr lang="ru-RU" sz="1700">
                <a:solidFill>
                  <a:srgbClr val="FFFFFF"/>
                </a:solidFill>
                <a:latin typeface="Arial" charset="0"/>
                <a:cs typeface="DejaVu Sans"/>
              </a:rPr>
              <a:t>257 013 </a:t>
            </a:r>
            <a:r>
              <a:rPr lang="kk-KZ" sz="1700">
                <a:solidFill>
                  <a:srgbClr val="FFFFFF"/>
                </a:solidFill>
                <a:latin typeface="Arial" charset="0"/>
                <a:cs typeface="DejaVu Sans"/>
              </a:rPr>
              <a:t>«</a:t>
            </a:r>
            <a:r>
              <a:rPr lang="ru-RU" sz="1700">
                <a:solidFill>
                  <a:srgbClr val="FFFFFF"/>
                </a:solidFill>
                <a:cs typeface="DejaVu Sans"/>
              </a:rPr>
              <a:t>Мемлекеттік органның күрделі шығыстары</a:t>
            </a:r>
            <a:r>
              <a:rPr lang="kk-KZ" sz="1700">
                <a:solidFill>
                  <a:srgbClr val="FFFFFF"/>
                </a:solidFill>
                <a:latin typeface="Arial" charset="0"/>
                <a:cs typeface="DejaVu Sans"/>
              </a:rPr>
              <a:t>»</a:t>
            </a:r>
            <a:r>
              <a:rPr lang="ru-RU" sz="1700">
                <a:solidFill>
                  <a:srgbClr val="FFFFFF"/>
                </a:solidFill>
                <a:latin typeface="Arial" charset="0"/>
                <a:cs typeface="DejaVu Sans"/>
              </a:rPr>
              <a:t/>
            </a:r>
            <a:br>
              <a:rPr lang="ru-RU" sz="1700">
                <a:solidFill>
                  <a:srgbClr val="FFFFFF"/>
                </a:solidFill>
                <a:latin typeface="Arial" charset="0"/>
                <a:cs typeface="DejaVu Sans"/>
              </a:rPr>
            </a:br>
            <a:endParaRPr lang="ru-RU" sz="1700">
              <a:solidFill>
                <a:srgbClr val="FFFFFF"/>
              </a:solidFill>
              <a:latin typeface="Arial" charset="0"/>
              <a:cs typeface="DejaVu Sans"/>
            </a:endParaRPr>
          </a:p>
        </p:txBody>
      </p:sp>
    </p:spTree>
  </p:cSld>
  <p:clrMapOvr>
    <a:masterClrMapping/>
  </p:clrMapOvr>
  <p:transition spd="slow"/>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3851" name="Group 59"/>
          <p:cNvGraphicFramePr>
            <a:graphicFrameLocks noGrp="1"/>
          </p:cNvGraphicFramePr>
          <p:nvPr/>
        </p:nvGraphicFramePr>
        <p:xfrm>
          <a:off x="0" y="1052513"/>
          <a:ext cx="9109075" cy="4576762"/>
        </p:xfrm>
        <a:graphic>
          <a:graphicData uri="http://schemas.openxmlformats.org/drawingml/2006/table">
            <a:tbl>
              <a:tblPr/>
              <a:tblGrid>
                <a:gridCol w="4549775"/>
                <a:gridCol w="1535113"/>
                <a:gridCol w="1533525"/>
                <a:gridCol w="1490662"/>
              </a:tblGrid>
              <a:tr h="288925">
                <a:tc rowSpan="2">
                  <a:txBody>
                    <a:bodyPr/>
                    <a:lstStyle/>
                    <a:p>
                      <a:pPr marL="90488" marR="0" lvl="0" indent="0" algn="ctr" defTabSz="914400" rtl="0" eaLnBrk="1" fontAlgn="base" latinLnBrk="0" hangingPunct="1">
                        <a:lnSpc>
                          <a:spcPct val="100000"/>
                        </a:lnSpc>
                        <a:spcBef>
                          <a:spcPts val="338"/>
                        </a:spcBef>
                        <a:spcAft>
                          <a:spcPct val="0"/>
                        </a:spcAft>
                        <a:buClr>
                          <a:schemeClr val="bg2"/>
                        </a:buClr>
                        <a:buSzPct val="75000"/>
                        <a:buFont typeface="Wingdings" pitchFamily="2" charset="2"/>
                        <a:buNone/>
                        <a:tabLst/>
                      </a:pPr>
                      <a:r>
                        <a:rPr kumimoji="0" lang="ru-RU" sz="1600" b="0" i="0" u="none" strike="noStrike" cap="none" normalizeH="0" baseline="0" smtClean="0">
                          <a:ln>
                            <a:noFill/>
                          </a:ln>
                          <a:solidFill>
                            <a:srgbClr val="FFFFFF"/>
                          </a:solidFill>
                          <a:effectLst/>
                          <a:latin typeface="Arial" charset="0"/>
                          <a:ea typeface="DejaVu Sans"/>
                          <a:cs typeface="DejaVu Sans"/>
                        </a:rPr>
                        <a:t>Көрсеткіштер</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3399FF"/>
                    </a:solidFill>
                  </a:tcPr>
                </a:tc>
                <a:tc gridSpan="3">
                  <a:txBody>
                    <a:bodyPr/>
                    <a:lstStyle/>
                    <a:p>
                      <a:pPr marL="0" marR="0" lvl="0" indent="0" algn="ctr" defTabSz="914400" rtl="0" eaLnBrk="1" fontAlgn="base" latinLnBrk="0" hangingPunct="1">
                        <a:lnSpc>
                          <a:spcPct val="100000"/>
                        </a:lnSpc>
                        <a:spcBef>
                          <a:spcPts val="813"/>
                        </a:spcBef>
                        <a:spcAft>
                          <a:spcPct val="0"/>
                        </a:spcAft>
                        <a:buClr>
                          <a:schemeClr val="bg2"/>
                        </a:buClr>
                        <a:buSzPct val="75000"/>
                        <a:buFont typeface="Wingdings" pitchFamily="2" charset="2"/>
                        <a:buNone/>
                        <a:tabLst/>
                      </a:pPr>
                      <a:r>
                        <a:rPr kumimoji="0" lang="kk-KZ" sz="1400" b="1" i="0" u="none" strike="noStrike" cap="none" normalizeH="0" baseline="0" smtClean="0">
                          <a:ln>
                            <a:noFill/>
                          </a:ln>
                          <a:solidFill>
                            <a:srgbClr val="FFFFFF"/>
                          </a:solidFill>
                          <a:effectLst/>
                          <a:latin typeface="Times New Roman" pitchFamily="18" charset="0"/>
                          <a:ea typeface="DejaVu Sans"/>
                          <a:cs typeface="DejaVu Sans"/>
                        </a:rPr>
                        <a:t>Жоспарлы кезең</a:t>
                      </a:r>
                      <a:endParaRPr kumimoji="0" lang="ru-RU" sz="1400" b="1" i="0" u="none" strike="noStrike" cap="none" normalizeH="0" baseline="0" smtClean="0">
                        <a:ln>
                          <a:noFill/>
                        </a:ln>
                        <a:solidFill>
                          <a:srgbClr val="FFFFFF"/>
                        </a:solidFill>
                        <a:effectLst/>
                        <a:latin typeface="Times New Roman" pitchFamily="18" charset="0"/>
                        <a:ea typeface="DejaVu Sans"/>
                        <a:cs typeface="DejaVu Sans"/>
                      </a:endParaRPr>
                    </a:p>
                  </a:txBody>
                  <a:tcPr horzOverflow="overflow">
                    <a:lnL w="12700" cap="flat" cmpd="sng" algn="ctr">
                      <a:solidFill>
                        <a:srgbClr val="FFFFFF"/>
                      </a:solidFill>
                      <a:prstDash val="solid"/>
                      <a:round/>
                      <a:headEnd type="none" w="med" len="med"/>
                      <a:tailEnd type="none" w="med" len="med"/>
                    </a:lnL>
                    <a:lnR w="12240" cap="flat" cmpd="sng" algn="ctr">
                      <a:solidFill>
                        <a:srgbClr val="FFFFFF"/>
                      </a:solidFill>
                      <a:prstDash val="solid"/>
                      <a:round/>
                      <a:headEnd type="none" w="med" len="med"/>
                      <a:tailEnd type="none" w="med" len="med"/>
                    </a:lnR>
                    <a:lnT w="12240" cap="flat" cmpd="sng" algn="ctr">
                      <a:solidFill>
                        <a:srgbClr val="FFFFFF"/>
                      </a:solidFill>
                      <a:prstDash val="solid"/>
                      <a:round/>
                      <a:headEnd type="none" w="med" len="med"/>
                      <a:tailEnd type="none" w="med" len="med"/>
                    </a:lnT>
                    <a:lnB w="12240" cap="flat" cmpd="sng" algn="ctr">
                      <a:solidFill>
                        <a:srgbClr val="FFFFFF"/>
                      </a:solidFill>
                      <a:prstDash val="solid"/>
                      <a:round/>
                      <a:headEnd type="none" w="med" len="med"/>
                      <a:tailEnd type="none" w="med" len="med"/>
                    </a:lnB>
                    <a:lnTlToBr>
                      <a:noFill/>
                    </a:lnTlToBr>
                    <a:lnBlToTr>
                      <a:noFill/>
                    </a:lnBlToTr>
                    <a:solidFill>
                      <a:srgbClr val="3399FF"/>
                    </a:solidFill>
                  </a:tcPr>
                </a:tc>
                <a:tc hMerge="1">
                  <a:txBody>
                    <a:bodyPr/>
                    <a:lstStyle/>
                    <a:p>
                      <a:endParaRPr lang="ru-RU"/>
                    </a:p>
                  </a:txBody>
                  <a:tcPr/>
                </a:tc>
                <a:tc hMerge="1">
                  <a:txBody>
                    <a:bodyPr/>
                    <a:lstStyle/>
                    <a:p>
                      <a:endParaRPr lang="ru-RU"/>
                    </a:p>
                  </a:txBody>
                  <a:tcPr/>
                </a:tc>
              </a:tr>
              <a:tr h="319088">
                <a:tc vMerge="1">
                  <a:txBody>
                    <a:bodyPr/>
                    <a:lstStyle/>
                    <a:p>
                      <a:endParaRPr lang="ru-RU"/>
                    </a:p>
                  </a:txBody>
                  <a:tcPr/>
                </a:tc>
                <a:tc>
                  <a:txBody>
                    <a:bodyPr/>
                    <a:lstStyle/>
                    <a:p>
                      <a:pPr marL="0" marR="0" lvl="0" indent="0" algn="ctr" defTabSz="914400" rtl="0" eaLnBrk="1" fontAlgn="base" latinLnBrk="0" hangingPunct="1">
                        <a:lnSpc>
                          <a:spcPct val="100000"/>
                        </a:lnSpc>
                        <a:spcBef>
                          <a:spcPts val="813"/>
                        </a:spcBef>
                        <a:spcAft>
                          <a:spcPct val="0"/>
                        </a:spcAft>
                        <a:buClr>
                          <a:schemeClr val="bg2"/>
                        </a:buClr>
                        <a:buSzPct val="75000"/>
                        <a:buFont typeface="Wingdings" pitchFamily="2" charset="2"/>
                        <a:buNone/>
                        <a:tabLst/>
                      </a:pPr>
                      <a:r>
                        <a:rPr kumimoji="0" lang="ru-RU" sz="1600" b="1" i="0" u="none" strike="noStrike" cap="none" normalizeH="0" baseline="0" smtClean="0">
                          <a:ln>
                            <a:noFill/>
                          </a:ln>
                          <a:solidFill>
                            <a:srgbClr val="FFFFFF"/>
                          </a:solidFill>
                          <a:effectLst/>
                          <a:latin typeface="Times New Roman" pitchFamily="18" charset="0"/>
                          <a:ea typeface="DejaVu Sans"/>
                          <a:cs typeface="DejaVu Sans"/>
                        </a:rPr>
                        <a:t>2021 жыл</a:t>
                      </a:r>
                    </a:p>
                  </a:txBody>
                  <a:tcPr horzOverflow="overflow">
                    <a:lnL w="12700" cap="flat" cmpd="sng" algn="ctr">
                      <a:solidFill>
                        <a:srgbClr val="FFFFFF"/>
                      </a:solidFill>
                      <a:prstDash val="solid"/>
                      <a:round/>
                      <a:headEnd type="none" w="med" len="med"/>
                      <a:tailEnd type="none" w="med" len="med"/>
                    </a:lnL>
                    <a:lnR w="12240" cap="flat" cmpd="sng" algn="ctr">
                      <a:solidFill>
                        <a:srgbClr val="FFFFFF"/>
                      </a:solidFill>
                      <a:prstDash val="solid"/>
                      <a:round/>
                      <a:headEnd type="none" w="med" len="med"/>
                      <a:tailEnd type="none" w="med" len="med"/>
                    </a:lnR>
                    <a:lnT w="12240" cap="flat" cmpd="sng" algn="ctr">
                      <a:solidFill>
                        <a:srgbClr val="FFFFFF"/>
                      </a:solidFill>
                      <a:prstDash val="solid"/>
                      <a:round/>
                      <a:headEnd type="none" w="med" len="med"/>
                      <a:tailEnd type="none" w="med" len="med"/>
                    </a:lnT>
                    <a:lnB w="12240" cap="flat" cmpd="sng" algn="ctr">
                      <a:solidFill>
                        <a:srgbClr val="FFFFFF"/>
                      </a:solidFill>
                      <a:prstDash val="solid"/>
                      <a:round/>
                      <a:headEnd type="none" w="med" len="med"/>
                      <a:tailEnd type="none" w="med" len="med"/>
                    </a:lnB>
                    <a:lnTlToBr>
                      <a:noFill/>
                    </a:lnTlToBr>
                    <a:lnBlToTr>
                      <a:noFill/>
                    </a:lnBlToTr>
                    <a:solidFill>
                      <a:srgbClr val="3399FF"/>
                    </a:solidFill>
                  </a:tcPr>
                </a:tc>
                <a:tc>
                  <a:txBody>
                    <a:bodyPr/>
                    <a:lstStyle/>
                    <a:p>
                      <a:pPr marL="0" marR="0" lvl="0" indent="0" algn="ctr" defTabSz="914400" rtl="0" eaLnBrk="1" fontAlgn="base" latinLnBrk="0" hangingPunct="1">
                        <a:lnSpc>
                          <a:spcPct val="100000"/>
                        </a:lnSpc>
                        <a:spcBef>
                          <a:spcPts val="813"/>
                        </a:spcBef>
                        <a:spcAft>
                          <a:spcPct val="0"/>
                        </a:spcAft>
                        <a:buClr>
                          <a:schemeClr val="bg2"/>
                        </a:buClr>
                        <a:buSzPct val="75000"/>
                        <a:buFont typeface="Wingdings" pitchFamily="2" charset="2"/>
                        <a:buNone/>
                        <a:tabLst/>
                      </a:pPr>
                      <a:r>
                        <a:rPr kumimoji="0" lang="ru-RU" sz="1600" b="1" i="0" u="none" strike="noStrike" cap="none" normalizeH="0" baseline="0" smtClean="0">
                          <a:ln>
                            <a:noFill/>
                          </a:ln>
                          <a:solidFill>
                            <a:srgbClr val="FFFFFF"/>
                          </a:solidFill>
                          <a:effectLst/>
                          <a:latin typeface="Times New Roman" pitchFamily="18" charset="0"/>
                          <a:ea typeface="DejaVu Sans"/>
                          <a:cs typeface="DejaVu Sans"/>
                        </a:rPr>
                        <a:t>2022 жыл</a:t>
                      </a:r>
                    </a:p>
                  </a:txBody>
                  <a:tcPr horzOverflow="overflow">
                    <a:lnL w="12240" cap="flat" cmpd="sng" algn="ctr">
                      <a:solidFill>
                        <a:srgbClr val="FFFFFF"/>
                      </a:solidFill>
                      <a:prstDash val="solid"/>
                      <a:round/>
                      <a:headEnd type="none" w="med" len="med"/>
                      <a:tailEnd type="none" w="med" len="med"/>
                    </a:lnL>
                    <a:lnR w="12240" cap="flat" cmpd="sng" algn="ctr">
                      <a:solidFill>
                        <a:srgbClr val="FFFFFF"/>
                      </a:solidFill>
                      <a:prstDash val="solid"/>
                      <a:round/>
                      <a:headEnd type="none" w="med" len="med"/>
                      <a:tailEnd type="none" w="med" len="med"/>
                    </a:lnR>
                    <a:lnT w="12240" cap="flat" cmpd="sng" algn="ctr">
                      <a:solidFill>
                        <a:srgbClr val="FFFFFF"/>
                      </a:solidFill>
                      <a:prstDash val="solid"/>
                      <a:round/>
                      <a:headEnd type="none" w="med" len="med"/>
                      <a:tailEnd type="none" w="med" len="med"/>
                    </a:lnT>
                    <a:lnB w="12240" cap="flat" cmpd="sng" algn="ctr">
                      <a:solidFill>
                        <a:srgbClr val="FFFFFF"/>
                      </a:solidFill>
                      <a:prstDash val="solid"/>
                      <a:round/>
                      <a:headEnd type="none" w="med" len="med"/>
                      <a:tailEnd type="none" w="med" len="med"/>
                    </a:lnB>
                    <a:lnTlToBr>
                      <a:noFill/>
                    </a:lnTlToBr>
                    <a:lnBlToTr>
                      <a:noFill/>
                    </a:lnBlToTr>
                    <a:solidFill>
                      <a:srgbClr val="3399FF"/>
                    </a:solidFill>
                  </a:tcPr>
                </a:tc>
                <a:tc>
                  <a:txBody>
                    <a:bodyPr/>
                    <a:lstStyle/>
                    <a:p>
                      <a:pPr marL="0" marR="0" lvl="0" indent="0" algn="ctr" defTabSz="914400" rtl="0" eaLnBrk="1" fontAlgn="base" latinLnBrk="0" hangingPunct="1">
                        <a:lnSpc>
                          <a:spcPct val="100000"/>
                        </a:lnSpc>
                        <a:spcBef>
                          <a:spcPts val="813"/>
                        </a:spcBef>
                        <a:spcAft>
                          <a:spcPct val="0"/>
                        </a:spcAft>
                        <a:buClr>
                          <a:schemeClr val="bg2"/>
                        </a:buClr>
                        <a:buSzPct val="75000"/>
                        <a:buFont typeface="Wingdings" pitchFamily="2" charset="2"/>
                        <a:buNone/>
                        <a:tabLst/>
                      </a:pPr>
                      <a:r>
                        <a:rPr kumimoji="0" lang="ru-RU" sz="1600" b="1" i="0" u="none" strike="noStrike" cap="none" normalizeH="0" baseline="0" smtClean="0">
                          <a:ln>
                            <a:noFill/>
                          </a:ln>
                          <a:solidFill>
                            <a:srgbClr val="FFFFFF"/>
                          </a:solidFill>
                          <a:effectLst/>
                          <a:latin typeface="Times New Roman" pitchFamily="18" charset="0"/>
                          <a:ea typeface="DejaVu Sans"/>
                          <a:cs typeface="DejaVu Sans"/>
                        </a:rPr>
                        <a:t>2023 жыл</a:t>
                      </a:r>
                    </a:p>
                  </a:txBody>
                  <a:tcPr horzOverflow="overflow">
                    <a:lnL w="12240" cap="flat" cmpd="sng" algn="ctr">
                      <a:solidFill>
                        <a:srgbClr val="FFFFFF"/>
                      </a:solidFill>
                      <a:prstDash val="solid"/>
                      <a:round/>
                      <a:headEnd type="none" w="med" len="med"/>
                      <a:tailEnd type="none" w="med" len="med"/>
                    </a:lnL>
                    <a:lnR w="12240" cap="flat" cmpd="sng" algn="ctr">
                      <a:solidFill>
                        <a:srgbClr val="FFFFFF"/>
                      </a:solidFill>
                      <a:prstDash val="solid"/>
                      <a:round/>
                      <a:headEnd type="none" w="med" len="med"/>
                      <a:tailEnd type="none" w="med" len="med"/>
                    </a:lnR>
                    <a:lnT w="12240" cap="flat" cmpd="sng" algn="ctr">
                      <a:solidFill>
                        <a:srgbClr val="FFFFFF"/>
                      </a:solidFill>
                      <a:prstDash val="solid"/>
                      <a:round/>
                      <a:headEnd type="none" w="med" len="med"/>
                      <a:tailEnd type="none" w="med" len="med"/>
                    </a:lnT>
                    <a:lnB w="12240" cap="flat" cmpd="sng" algn="ctr">
                      <a:solidFill>
                        <a:srgbClr val="FFFFFF"/>
                      </a:solidFill>
                      <a:prstDash val="solid"/>
                      <a:round/>
                      <a:headEnd type="none" w="med" len="med"/>
                      <a:tailEnd type="none" w="med" len="med"/>
                    </a:lnB>
                    <a:lnTlToBr>
                      <a:noFill/>
                    </a:lnTlToBr>
                    <a:lnBlToTr>
                      <a:noFill/>
                    </a:lnBlToTr>
                    <a:solidFill>
                      <a:srgbClr val="3399FF"/>
                    </a:solidFill>
                  </a:tcPr>
                </a:tc>
              </a:tr>
              <a:tr h="369888">
                <a:tc gridSpan="4">
                  <a:txBody>
                    <a:bodyPr/>
                    <a:lstStyle/>
                    <a:p>
                      <a:pPr marL="90488" marR="0" lvl="0" indent="0" algn="l" defTabSz="914400" rtl="0" eaLnBrk="1" fontAlgn="base" latinLnBrk="0" hangingPunct="1">
                        <a:lnSpc>
                          <a:spcPct val="100000"/>
                        </a:lnSpc>
                        <a:spcBef>
                          <a:spcPts val="338"/>
                        </a:spcBef>
                        <a:spcAft>
                          <a:spcPct val="0"/>
                        </a:spcAft>
                        <a:buClr>
                          <a:schemeClr val="bg2"/>
                        </a:buClr>
                        <a:buSzPct val="75000"/>
                        <a:buFont typeface="Wingdings" pitchFamily="2" charset="2"/>
                        <a:buNone/>
                        <a:tabLst/>
                      </a:pPr>
                      <a:r>
                        <a:rPr kumimoji="0" lang="ru-RU" sz="1600" b="0" i="0" u="none" strike="noStrike" cap="none" normalizeH="0" baseline="0" smtClean="0">
                          <a:ln>
                            <a:noFill/>
                          </a:ln>
                          <a:solidFill>
                            <a:srgbClr val="FFFFFF"/>
                          </a:solidFill>
                          <a:effectLst/>
                          <a:latin typeface="Arial" charset="0"/>
                          <a:ea typeface="DejaVu Sans"/>
                          <a:cs typeface="DejaVu Sans"/>
                        </a:rPr>
                        <a:t>Бюджеттік бағдарлама бойынша шығыстар, барлығы                 </a:t>
                      </a:r>
                      <a:r>
                        <a:rPr kumimoji="0" lang="ru-RU" sz="1400" b="1" i="0" u="none" strike="noStrike" cap="none" normalizeH="0" baseline="0" smtClean="0">
                          <a:ln>
                            <a:noFill/>
                          </a:ln>
                          <a:solidFill>
                            <a:srgbClr val="FFFFFF"/>
                          </a:solidFill>
                          <a:effectLst/>
                          <a:latin typeface="Arial" charset="0"/>
                          <a:ea typeface="DejaVu Sans"/>
                          <a:cs typeface="DejaVu Sans"/>
                        </a:rPr>
                        <a:t>(мың теңге)</a:t>
                      </a:r>
                      <a:endParaRPr kumimoji="0" lang="ru-RU" sz="1400" b="1" i="0" u="none" strike="noStrike" cap="none" normalizeH="0" baseline="0" smtClean="0">
                        <a:ln>
                          <a:noFill/>
                        </a:ln>
                        <a:solidFill>
                          <a:schemeClr val="tx1"/>
                        </a:solidFill>
                        <a:effectLst/>
                        <a:latin typeface="Arial" charset="0"/>
                        <a:ea typeface="DejaVu Sans"/>
                        <a:cs typeface="DejaVu Sans"/>
                      </a:endParaRPr>
                    </a:p>
                  </a:txBody>
                  <a:tcPr horzOverflow="overflow">
                    <a:lnL w="12240" cap="flat" cmpd="sng" algn="ctr">
                      <a:solidFill>
                        <a:srgbClr val="FFFFFF"/>
                      </a:solidFill>
                      <a:prstDash val="solid"/>
                      <a:round/>
                      <a:headEnd type="none" w="med" len="med"/>
                      <a:tailEnd type="none" w="med" len="med"/>
                    </a:lnL>
                    <a:lnR w="1224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240" cap="flat" cmpd="sng" algn="ctr">
                      <a:solidFill>
                        <a:srgbClr val="FFFFFF"/>
                      </a:solidFill>
                      <a:prstDash val="solid"/>
                      <a:round/>
                      <a:headEnd type="none" w="med" len="med"/>
                      <a:tailEnd type="none" w="med" len="med"/>
                    </a:lnB>
                    <a:lnTlToBr>
                      <a:noFill/>
                    </a:lnTlToBr>
                    <a:lnBlToTr>
                      <a:noFill/>
                    </a:lnBlToTr>
                    <a:solidFill>
                      <a:srgbClr val="3399FF"/>
                    </a:solidFill>
                  </a:tcPr>
                </a:tc>
                <a:tc hMerge="1">
                  <a:txBody>
                    <a:bodyPr/>
                    <a:lstStyle/>
                    <a:p>
                      <a:endParaRPr lang="ru-RU"/>
                    </a:p>
                  </a:txBody>
                  <a:tcPr/>
                </a:tc>
                <a:tc hMerge="1">
                  <a:txBody>
                    <a:bodyPr/>
                    <a:lstStyle/>
                    <a:p>
                      <a:endParaRPr lang="ru-RU"/>
                    </a:p>
                  </a:txBody>
                  <a:tcPr/>
                </a:tc>
                <a:tc hMerge="1">
                  <a:txBody>
                    <a:bodyPr/>
                    <a:lstStyle/>
                    <a:p>
                      <a:endParaRPr lang="ru-RU"/>
                    </a:p>
                  </a:txBody>
                  <a:tcPr/>
                </a:tc>
              </a:tr>
              <a:tr h="687388">
                <a:tc>
                  <a:txBody>
                    <a:bodyPr/>
                    <a:lstStyle/>
                    <a:p>
                      <a:pPr marL="90488" marR="0" lvl="0" indent="0" algn="l" defTabSz="914400" rtl="0" eaLnBrk="1" fontAlgn="base" latinLnBrk="0" hangingPunct="1">
                        <a:lnSpc>
                          <a:spcPct val="100000"/>
                        </a:lnSpc>
                        <a:spcBef>
                          <a:spcPts val="338"/>
                        </a:spcBef>
                        <a:spcAft>
                          <a:spcPct val="0"/>
                        </a:spcAft>
                        <a:buClr>
                          <a:schemeClr val="bg2"/>
                        </a:buClr>
                        <a:buSzPct val="75000"/>
                        <a:buFont typeface="Wingdings" pitchFamily="2" charset="2"/>
                        <a:buNone/>
                        <a:tabLst/>
                      </a:pPr>
                      <a:r>
                        <a:rPr kumimoji="0" lang="kk-KZ" sz="1500" b="0" i="1" u="none" strike="noStrike" cap="none" normalizeH="0" baseline="0" smtClean="0">
                          <a:ln>
                            <a:noFill/>
                          </a:ln>
                          <a:solidFill>
                            <a:schemeClr val="tx1"/>
                          </a:solidFill>
                          <a:effectLst/>
                          <a:latin typeface="Arial" charset="0"/>
                          <a:cs typeface="Arial" charset="0"/>
                        </a:rPr>
                        <a:t>Муниципалдық облигацияларға қызмет көрсету бойынша   есептелген сыйақылар төлемдері</a:t>
                      </a:r>
                      <a:r>
                        <a:rPr kumimoji="0" lang="ru-RU" sz="1500" b="0" i="0" u="none" strike="noStrike" cap="none" normalizeH="0" baseline="0" smtClean="0">
                          <a:ln>
                            <a:noFill/>
                          </a:ln>
                          <a:solidFill>
                            <a:schemeClr val="tx1"/>
                          </a:solidFill>
                          <a:effectLst/>
                          <a:latin typeface="Arial" charset="0"/>
                          <a:cs typeface="Arial" charset="0"/>
                        </a:rPr>
                        <a:t> </a:t>
                      </a:r>
                    </a:p>
                  </a:txBody>
                  <a:tcPr horzOverflow="overflow">
                    <a:lnL w="12240" cap="flat" cmpd="sng" algn="ctr">
                      <a:solidFill>
                        <a:srgbClr val="FFFFFF"/>
                      </a:solidFill>
                      <a:prstDash val="solid"/>
                      <a:round/>
                      <a:headEnd type="none" w="med" len="med"/>
                      <a:tailEnd type="none" w="med" len="med"/>
                    </a:lnL>
                    <a:lnR w="12240" cap="flat" cmpd="sng" algn="ctr">
                      <a:solidFill>
                        <a:srgbClr val="FFFFFF"/>
                      </a:solidFill>
                      <a:prstDash val="solid"/>
                      <a:round/>
                      <a:headEnd type="none" w="med" len="med"/>
                      <a:tailEnd type="none" w="med" len="med"/>
                    </a:lnR>
                    <a:lnT w="12240" cap="flat" cmpd="sng" algn="ctr">
                      <a:solidFill>
                        <a:srgbClr val="FFFFFF"/>
                      </a:solidFill>
                      <a:prstDash val="solid"/>
                      <a:round/>
                      <a:headEnd type="none" w="med" len="med"/>
                      <a:tailEnd type="none" w="med" len="med"/>
                    </a:lnT>
                    <a:lnB w="12240" cap="flat" cmpd="sng" algn="ctr">
                      <a:solidFill>
                        <a:srgbClr val="FFFFFF"/>
                      </a:solidFill>
                      <a:prstDash val="solid"/>
                      <a:round/>
                      <a:headEnd type="none" w="med" len="med"/>
                      <a:tailEnd type="none" w="med" len="med"/>
                    </a:lnB>
                    <a:lnTlToBr>
                      <a:noFill/>
                    </a:lnTlToBr>
                    <a:lnBlToTr>
                      <a:noFill/>
                    </a:lnBlToTr>
                    <a:solidFill>
                      <a:srgbClr val="CDE5FE"/>
                    </a:soli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kk-KZ" sz="1600" b="0" i="1" u="none" strike="noStrike" cap="none" normalizeH="0" baseline="0" smtClean="0">
                        <a:ln>
                          <a:noFill/>
                        </a:ln>
                        <a:solidFill>
                          <a:srgbClr val="000000"/>
                        </a:solidFill>
                        <a:effectLst/>
                        <a:latin typeface="Arial" charset="0"/>
                        <a:ea typeface="DejaVu Sans"/>
                        <a:cs typeface="Times New Roman" pitchFamily="18" charset="0"/>
                      </a:endParaRPr>
                    </a:p>
                    <a:p>
                      <a:pPr marL="0" marR="0" lvl="0" indent="0" algn="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kk-KZ" sz="1600" b="0" i="1" u="none" strike="noStrike" cap="none" normalizeH="0" baseline="0" smtClean="0">
                          <a:ln>
                            <a:noFill/>
                          </a:ln>
                          <a:solidFill>
                            <a:srgbClr val="000000"/>
                          </a:solidFill>
                          <a:effectLst/>
                          <a:latin typeface="Arial" charset="0"/>
                          <a:ea typeface="DejaVu Sans"/>
                          <a:cs typeface="Times New Roman" pitchFamily="18" charset="0"/>
                        </a:rPr>
                        <a:t>4 909,0</a:t>
                      </a:r>
                      <a:endParaRPr kumimoji="0" lang="ru-RU" sz="1600" b="0" i="1" u="none" strike="noStrike" cap="none" normalizeH="0" baseline="0" smtClean="0">
                        <a:ln>
                          <a:noFill/>
                        </a:ln>
                        <a:solidFill>
                          <a:srgbClr val="000000"/>
                        </a:solidFill>
                        <a:effectLst/>
                        <a:latin typeface="Arial" charset="0"/>
                        <a:ea typeface="DejaVu Sans"/>
                        <a:cs typeface="Times New Roman" pitchFamily="18" charset="0"/>
                      </a:endParaRPr>
                    </a:p>
                  </a:txBody>
                  <a:tcPr horzOverflow="overflow">
                    <a:lnL w="12240" cap="flat" cmpd="sng" algn="ctr">
                      <a:solidFill>
                        <a:srgbClr val="FFFFFF"/>
                      </a:solidFill>
                      <a:prstDash val="solid"/>
                      <a:round/>
                      <a:headEnd type="none" w="med" len="med"/>
                      <a:tailEnd type="none" w="med" len="med"/>
                    </a:lnL>
                    <a:lnR w="12240" cap="flat" cmpd="sng" algn="ctr">
                      <a:solidFill>
                        <a:srgbClr val="FFFFFF"/>
                      </a:solidFill>
                      <a:prstDash val="solid"/>
                      <a:round/>
                      <a:headEnd type="none" w="med" len="med"/>
                      <a:tailEnd type="none" w="med" len="med"/>
                    </a:lnR>
                    <a:lnT w="12240" cap="flat" cmpd="sng" algn="ctr">
                      <a:solidFill>
                        <a:srgbClr val="FFFFFF"/>
                      </a:solidFill>
                      <a:prstDash val="solid"/>
                      <a:round/>
                      <a:headEnd type="none" w="med" len="med"/>
                      <a:tailEnd type="none" w="med" len="med"/>
                    </a:lnT>
                    <a:lnB w="12240" cap="flat" cmpd="sng" algn="ctr">
                      <a:solidFill>
                        <a:srgbClr val="FFFFFF"/>
                      </a:solidFill>
                      <a:prstDash val="solid"/>
                      <a:round/>
                      <a:headEnd type="none" w="med" len="med"/>
                      <a:tailEnd type="none" w="med" len="med"/>
                    </a:lnB>
                    <a:lnTlToBr>
                      <a:noFill/>
                    </a:lnTlToBr>
                    <a:lnBlToTr>
                      <a:noFill/>
                    </a:lnBlToTr>
                    <a:solidFill>
                      <a:srgbClr val="CDE5FE"/>
                    </a:solidFill>
                  </a:tcPr>
                </a:tc>
                <a:tc>
                  <a:txBody>
                    <a:bodyPr/>
                    <a:lstStyle/>
                    <a:p>
                      <a:pPr marL="0" marR="0" lvl="0" indent="0" algn="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kk-KZ" sz="1600" b="0" i="1" u="none" strike="noStrike" cap="none" normalizeH="0" baseline="0" smtClean="0">
                        <a:ln>
                          <a:noFill/>
                        </a:ln>
                        <a:solidFill>
                          <a:srgbClr val="000000"/>
                        </a:solidFill>
                        <a:effectLst/>
                        <a:latin typeface="Arial" charset="0"/>
                        <a:ea typeface="DejaVu Sans"/>
                        <a:cs typeface="Times New Roman" pitchFamily="18" charset="0"/>
                      </a:endParaRPr>
                    </a:p>
                    <a:p>
                      <a:pPr marL="0" marR="0" lvl="0" indent="0" algn="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kk-KZ" sz="1600" b="0" i="1" u="none" strike="noStrike" cap="none" normalizeH="0" baseline="0" smtClean="0">
                          <a:ln>
                            <a:noFill/>
                          </a:ln>
                          <a:solidFill>
                            <a:srgbClr val="000000"/>
                          </a:solidFill>
                          <a:effectLst/>
                          <a:latin typeface="Arial" charset="0"/>
                          <a:ea typeface="DejaVu Sans"/>
                          <a:cs typeface="Times New Roman" pitchFamily="18" charset="0"/>
                        </a:rPr>
                        <a:t>0,0</a:t>
                      </a:r>
                      <a:endParaRPr kumimoji="0" lang="ru-RU" sz="1600" b="0" i="1" u="none" strike="noStrike" cap="none" normalizeH="0" baseline="0" smtClean="0">
                        <a:ln>
                          <a:noFill/>
                        </a:ln>
                        <a:solidFill>
                          <a:srgbClr val="000000"/>
                        </a:solidFill>
                        <a:effectLst/>
                        <a:latin typeface="Arial" charset="0"/>
                        <a:ea typeface="DejaVu Sans"/>
                        <a:cs typeface="Times New Roman" pitchFamily="18" charset="0"/>
                      </a:endParaRPr>
                    </a:p>
                  </a:txBody>
                  <a:tcPr horzOverflow="overflow">
                    <a:lnL w="12240" cap="flat" cmpd="sng" algn="ctr">
                      <a:solidFill>
                        <a:srgbClr val="FFFFFF"/>
                      </a:solidFill>
                      <a:prstDash val="solid"/>
                      <a:round/>
                      <a:headEnd type="none" w="med" len="med"/>
                      <a:tailEnd type="none" w="med" len="med"/>
                    </a:lnL>
                    <a:lnR w="12240" cap="flat" cmpd="sng" algn="ctr">
                      <a:solidFill>
                        <a:srgbClr val="FFFFFF"/>
                      </a:solidFill>
                      <a:prstDash val="solid"/>
                      <a:round/>
                      <a:headEnd type="none" w="med" len="med"/>
                      <a:tailEnd type="none" w="med" len="med"/>
                    </a:lnR>
                    <a:lnT w="12240" cap="flat" cmpd="sng" algn="ctr">
                      <a:solidFill>
                        <a:srgbClr val="FFFFFF"/>
                      </a:solidFill>
                      <a:prstDash val="solid"/>
                      <a:round/>
                      <a:headEnd type="none" w="med" len="med"/>
                      <a:tailEnd type="none" w="med" len="med"/>
                    </a:lnT>
                    <a:lnB w="12240" cap="flat" cmpd="sng" algn="ctr">
                      <a:solidFill>
                        <a:srgbClr val="FFFFFF"/>
                      </a:solidFill>
                      <a:prstDash val="solid"/>
                      <a:round/>
                      <a:headEnd type="none" w="med" len="med"/>
                      <a:tailEnd type="none" w="med" len="med"/>
                    </a:lnB>
                    <a:lnTlToBr>
                      <a:noFill/>
                    </a:lnTlToBr>
                    <a:lnBlToTr>
                      <a:noFill/>
                    </a:lnBlToTr>
                    <a:solidFill>
                      <a:srgbClr val="CDE5FE"/>
                    </a:solidFill>
                  </a:tcPr>
                </a:tc>
                <a:tc>
                  <a:txBody>
                    <a:bodyPr/>
                    <a:lstStyle/>
                    <a:p>
                      <a:pPr marL="0" marR="0" lvl="0" indent="0" algn="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kk-KZ" sz="1600" b="0" i="1" u="none" strike="noStrike" cap="none" normalizeH="0" baseline="0" smtClean="0">
                        <a:ln>
                          <a:noFill/>
                        </a:ln>
                        <a:solidFill>
                          <a:srgbClr val="000000"/>
                        </a:solidFill>
                        <a:effectLst/>
                        <a:latin typeface="Arial" charset="0"/>
                        <a:ea typeface="DejaVu Sans"/>
                        <a:cs typeface="Times New Roman" pitchFamily="18" charset="0"/>
                      </a:endParaRPr>
                    </a:p>
                    <a:p>
                      <a:pPr marL="0" marR="0" lvl="0" indent="0" algn="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kk-KZ" sz="1600" b="0" i="1" u="none" strike="noStrike" cap="none" normalizeH="0" baseline="0" smtClean="0">
                          <a:ln>
                            <a:noFill/>
                          </a:ln>
                          <a:solidFill>
                            <a:srgbClr val="000000"/>
                          </a:solidFill>
                          <a:effectLst/>
                          <a:latin typeface="Arial" charset="0"/>
                          <a:ea typeface="DejaVu Sans"/>
                          <a:cs typeface="Times New Roman" pitchFamily="18" charset="0"/>
                        </a:rPr>
                        <a:t>0,0</a:t>
                      </a:r>
                      <a:endParaRPr kumimoji="0" lang="ru-RU" sz="1600" b="0" i="1" u="none" strike="noStrike" cap="none" normalizeH="0" baseline="0" smtClean="0">
                        <a:ln>
                          <a:noFill/>
                        </a:ln>
                        <a:solidFill>
                          <a:srgbClr val="000000"/>
                        </a:solidFill>
                        <a:effectLst/>
                        <a:latin typeface="Arial" charset="0"/>
                        <a:ea typeface="DejaVu Sans"/>
                        <a:cs typeface="Times New Roman" pitchFamily="18" charset="0"/>
                      </a:endParaRPr>
                    </a:p>
                  </a:txBody>
                  <a:tcPr horzOverflow="overflow">
                    <a:lnL w="12240" cap="flat" cmpd="sng" algn="ctr">
                      <a:solidFill>
                        <a:srgbClr val="FFFFFF"/>
                      </a:solidFill>
                      <a:prstDash val="solid"/>
                      <a:round/>
                      <a:headEnd type="none" w="med" len="med"/>
                      <a:tailEnd type="none" w="med" len="med"/>
                    </a:lnL>
                    <a:lnR w="12240" cap="flat" cmpd="sng" algn="ctr">
                      <a:solidFill>
                        <a:srgbClr val="FFFFFF"/>
                      </a:solidFill>
                      <a:prstDash val="solid"/>
                      <a:round/>
                      <a:headEnd type="none" w="med" len="med"/>
                      <a:tailEnd type="none" w="med" len="med"/>
                    </a:lnR>
                    <a:lnT w="12240" cap="flat" cmpd="sng" algn="ctr">
                      <a:solidFill>
                        <a:srgbClr val="FFFFFF"/>
                      </a:solidFill>
                      <a:prstDash val="solid"/>
                      <a:round/>
                      <a:headEnd type="none" w="med" len="med"/>
                      <a:tailEnd type="none" w="med" len="med"/>
                    </a:lnT>
                    <a:lnB w="12240" cap="flat" cmpd="sng" algn="ctr">
                      <a:solidFill>
                        <a:srgbClr val="FFFFFF"/>
                      </a:solidFill>
                      <a:prstDash val="solid"/>
                      <a:round/>
                      <a:headEnd type="none" w="med" len="med"/>
                      <a:tailEnd type="none" w="med" len="med"/>
                    </a:lnB>
                    <a:lnTlToBr>
                      <a:noFill/>
                    </a:lnTlToBr>
                    <a:lnBlToTr>
                      <a:noFill/>
                    </a:lnBlToTr>
                    <a:solidFill>
                      <a:srgbClr val="CDE5FE"/>
                    </a:solidFill>
                  </a:tcPr>
                </a:tc>
              </a:tr>
              <a:tr h="347663">
                <a:tc gridSpan="4">
                  <a:txBody>
                    <a:bodyPr/>
                    <a:lstStyle/>
                    <a:p>
                      <a:pPr marL="0" marR="0" lvl="0" indent="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ru-RU" sz="1800" b="0" i="0" u="none" strike="noStrike" cap="none" normalizeH="0" baseline="0" smtClean="0">
                          <a:ln>
                            <a:noFill/>
                          </a:ln>
                          <a:solidFill>
                            <a:schemeClr val="tx1"/>
                          </a:solidFill>
                          <a:effectLst/>
                          <a:latin typeface="Arial" charset="0"/>
                          <a:ea typeface="DejaVu Sans"/>
                          <a:cs typeface="DejaVu Sans"/>
                        </a:rPr>
                        <a:t> </a:t>
                      </a:r>
                      <a:r>
                        <a:rPr kumimoji="0" lang="ru-RU" sz="1600" b="0" i="0" u="none" strike="noStrike" cap="none" normalizeH="0" baseline="0" smtClean="0">
                          <a:ln>
                            <a:noFill/>
                          </a:ln>
                          <a:solidFill>
                            <a:srgbClr val="FFFFFF"/>
                          </a:solidFill>
                          <a:effectLst/>
                          <a:latin typeface="Arial" charset="0"/>
                          <a:ea typeface="DejaVu Sans"/>
                          <a:cs typeface="DejaVu Sans"/>
                        </a:rPr>
                        <a:t>Тікелей нәтиже көрсеткіштері</a:t>
                      </a:r>
                      <a:r>
                        <a:rPr kumimoji="0" lang="ru-RU" sz="1800" b="0" i="0" u="none" strike="noStrike" cap="none" normalizeH="0" baseline="0" smtClean="0">
                          <a:ln>
                            <a:noFill/>
                          </a:ln>
                          <a:solidFill>
                            <a:srgbClr val="FFFFFF"/>
                          </a:solidFill>
                          <a:effectLst/>
                          <a:latin typeface="Arial" charset="0"/>
                          <a:ea typeface="DejaVu Sans"/>
                          <a:cs typeface="DejaVu Sans"/>
                        </a:rPr>
                        <a:t>                                          </a:t>
                      </a:r>
                      <a:r>
                        <a:rPr kumimoji="0" lang="ru-RU" sz="1400" b="1" i="0" u="none" strike="noStrike" cap="none" normalizeH="0" baseline="0" smtClean="0">
                          <a:ln>
                            <a:noFill/>
                          </a:ln>
                          <a:solidFill>
                            <a:srgbClr val="FFFFFF"/>
                          </a:solidFill>
                          <a:effectLst/>
                          <a:latin typeface="Arial" charset="0"/>
                          <a:ea typeface="DejaVu Sans"/>
                          <a:cs typeface="DejaVu Sans"/>
                        </a:rPr>
                        <a:t>(төлемдер саны)</a:t>
                      </a:r>
                    </a:p>
                  </a:txBody>
                  <a:tcPr horzOverflow="overflow">
                    <a:lnL w="12240" cap="flat" cmpd="sng" algn="ctr">
                      <a:solidFill>
                        <a:srgbClr val="FFFFFF"/>
                      </a:solidFill>
                      <a:prstDash val="solid"/>
                      <a:round/>
                      <a:headEnd type="none" w="med" len="med"/>
                      <a:tailEnd type="none" w="med" len="med"/>
                    </a:lnL>
                    <a:lnR w="12240" cap="flat" cmpd="sng" algn="ctr">
                      <a:solidFill>
                        <a:srgbClr val="FFFFFF"/>
                      </a:solidFill>
                      <a:prstDash val="solid"/>
                      <a:round/>
                      <a:headEnd type="none" w="med" len="med"/>
                      <a:tailEnd type="none" w="med" len="med"/>
                    </a:lnR>
                    <a:lnT w="12240" cap="flat" cmpd="sng" algn="ctr">
                      <a:solidFill>
                        <a:srgbClr val="FFFFFF"/>
                      </a:solidFill>
                      <a:prstDash val="solid"/>
                      <a:round/>
                      <a:headEnd type="none" w="med" len="med"/>
                      <a:tailEnd type="none" w="med" len="med"/>
                    </a:lnT>
                    <a:lnB w="12240" cap="flat" cmpd="sng" algn="ctr">
                      <a:solidFill>
                        <a:srgbClr val="FFFFFF"/>
                      </a:solidFill>
                      <a:prstDash val="solid"/>
                      <a:round/>
                      <a:headEnd type="none" w="med" len="med"/>
                      <a:tailEnd type="none" w="med" len="med"/>
                    </a:lnB>
                    <a:lnTlToBr>
                      <a:noFill/>
                    </a:lnTlToBr>
                    <a:lnBlToTr>
                      <a:noFill/>
                    </a:lnBlToTr>
                    <a:solidFill>
                      <a:srgbClr val="3399FF"/>
                    </a:solidFill>
                  </a:tcPr>
                </a:tc>
                <a:tc hMerge="1">
                  <a:txBody>
                    <a:bodyPr/>
                    <a:lstStyle/>
                    <a:p>
                      <a:endParaRPr lang="ru-RU"/>
                    </a:p>
                  </a:txBody>
                  <a:tcPr/>
                </a:tc>
                <a:tc hMerge="1">
                  <a:txBody>
                    <a:bodyPr/>
                    <a:lstStyle/>
                    <a:p>
                      <a:endParaRPr lang="ru-RU"/>
                    </a:p>
                  </a:txBody>
                  <a:tcPr/>
                </a:tc>
                <a:tc hMerge="1">
                  <a:txBody>
                    <a:bodyPr/>
                    <a:lstStyle/>
                    <a:p>
                      <a:endParaRPr lang="ru-RU"/>
                    </a:p>
                  </a:txBody>
                  <a:tcPr/>
                </a:tc>
              </a:tr>
              <a:tr h="739775">
                <a:tc>
                  <a:txBody>
                    <a:bodyPr/>
                    <a:lstStyle/>
                    <a:p>
                      <a:pPr marL="90488" marR="0" lvl="0" indent="0" algn="l" defTabSz="914400" rtl="0" eaLnBrk="1" fontAlgn="base" latinLnBrk="0" hangingPunct="1">
                        <a:lnSpc>
                          <a:spcPct val="100000"/>
                        </a:lnSpc>
                        <a:spcBef>
                          <a:spcPts val="338"/>
                        </a:spcBef>
                        <a:spcAft>
                          <a:spcPct val="0"/>
                        </a:spcAft>
                        <a:buClr>
                          <a:schemeClr val="bg2"/>
                        </a:buClr>
                        <a:buSzPct val="75000"/>
                        <a:buFont typeface="Wingdings" pitchFamily="2" charset="2"/>
                        <a:buNone/>
                        <a:tabLst/>
                      </a:pPr>
                      <a:r>
                        <a:rPr kumimoji="0" lang="kk-KZ" sz="1500" b="0" i="1" u="none" strike="noStrike" cap="none" normalizeH="0" baseline="0" smtClean="0">
                          <a:ln>
                            <a:noFill/>
                          </a:ln>
                          <a:solidFill>
                            <a:schemeClr val="tx1"/>
                          </a:solidFill>
                          <a:effectLst/>
                          <a:latin typeface="Arial" charset="0"/>
                          <a:cs typeface="Arial" charset="0"/>
                        </a:rPr>
                        <a:t>Муниципалдық облигацияларға депозитарлық қызмет көрсетуге сыйақы төлеу бойынша төлем шоттар қалыптастыру</a:t>
                      </a:r>
                      <a:r>
                        <a:rPr kumimoji="0" lang="ru-RU" sz="1500" b="0" i="1" u="none" strike="noStrike" cap="none" normalizeH="0" baseline="0" smtClean="0">
                          <a:ln>
                            <a:noFill/>
                          </a:ln>
                          <a:solidFill>
                            <a:schemeClr val="tx1"/>
                          </a:solidFill>
                          <a:effectLst/>
                          <a:latin typeface="Arial" charset="0"/>
                          <a:cs typeface="Arial" charset="0"/>
                        </a:rPr>
                        <a:t> </a:t>
                      </a:r>
                    </a:p>
                  </a:txBody>
                  <a:tcPr horzOverflow="overflow">
                    <a:lnL w="12240" cap="flat" cmpd="sng" algn="ctr">
                      <a:solidFill>
                        <a:srgbClr val="FFFFFF"/>
                      </a:solidFill>
                      <a:prstDash val="solid"/>
                      <a:round/>
                      <a:headEnd type="none" w="med" len="med"/>
                      <a:tailEnd type="none" w="med" len="med"/>
                    </a:lnL>
                    <a:lnR w="12240" cap="flat" cmpd="sng" algn="ctr">
                      <a:solidFill>
                        <a:srgbClr val="FFFFFF"/>
                      </a:solidFill>
                      <a:prstDash val="solid"/>
                      <a:round/>
                      <a:headEnd type="none" w="med" len="med"/>
                      <a:tailEnd type="none" w="med" len="med"/>
                    </a:lnR>
                    <a:lnT w="12240" cap="flat" cmpd="sng" algn="ctr">
                      <a:solidFill>
                        <a:srgbClr val="FFFFFF"/>
                      </a:solidFill>
                      <a:prstDash val="solid"/>
                      <a:round/>
                      <a:headEnd type="none" w="med" len="med"/>
                      <a:tailEnd type="none" w="med" len="med"/>
                    </a:lnT>
                    <a:lnB w="1224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
                          <a:schemeClr val="bg2"/>
                        </a:buClr>
                        <a:buSzPct val="75000"/>
                        <a:buFont typeface="Wingdings" pitchFamily="2" charset="2"/>
                        <a:buNone/>
                        <a:tabLst/>
                      </a:pPr>
                      <a:endParaRPr kumimoji="0" lang="ru-RU" sz="1600" b="0" i="1" u="none" strike="noStrike" cap="none" normalizeH="0" baseline="0" smtClean="0">
                        <a:ln>
                          <a:noFill/>
                        </a:ln>
                        <a:solidFill>
                          <a:schemeClr val="tx1"/>
                        </a:solidFill>
                        <a:effectLst/>
                        <a:latin typeface="Arial" charset="0"/>
                        <a:ea typeface="DejaVu Sans"/>
                        <a:cs typeface="DejaVu Sans"/>
                      </a:endParaRPr>
                    </a:p>
                    <a:p>
                      <a:pPr marL="0" marR="0" lvl="0" indent="0" algn="r"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ru-RU" sz="1600" b="0" i="1" u="none" strike="noStrike" cap="none" normalizeH="0" baseline="0" smtClean="0">
                          <a:ln>
                            <a:noFill/>
                          </a:ln>
                          <a:solidFill>
                            <a:schemeClr val="tx1"/>
                          </a:solidFill>
                          <a:effectLst/>
                          <a:latin typeface="Arial" charset="0"/>
                          <a:ea typeface="DejaVu Sans"/>
                          <a:cs typeface="DejaVu Sans"/>
                        </a:rPr>
                        <a:t>2</a:t>
                      </a:r>
                    </a:p>
                  </a:txBody>
                  <a:tcPr horzOverflow="overflow">
                    <a:lnL w="12240" cap="flat" cmpd="sng" algn="ctr">
                      <a:solidFill>
                        <a:srgbClr val="FFFFFF"/>
                      </a:solidFill>
                      <a:prstDash val="solid"/>
                      <a:round/>
                      <a:headEnd type="none" w="med" len="med"/>
                      <a:tailEnd type="none" w="med" len="med"/>
                    </a:lnL>
                    <a:lnR w="12240" cap="flat" cmpd="sng" algn="ctr">
                      <a:solidFill>
                        <a:srgbClr val="FFFFFF"/>
                      </a:solidFill>
                      <a:prstDash val="solid"/>
                      <a:round/>
                      <a:headEnd type="none" w="med" len="med"/>
                      <a:tailEnd type="none" w="med" len="med"/>
                    </a:lnR>
                    <a:lnT w="12240" cap="flat" cmpd="sng" algn="ctr">
                      <a:solidFill>
                        <a:srgbClr val="FFFFFF"/>
                      </a:solidFill>
                      <a:prstDash val="solid"/>
                      <a:round/>
                      <a:headEnd type="none" w="med" len="med"/>
                      <a:tailEnd type="none" w="med" len="med"/>
                    </a:lnT>
                    <a:lnB w="1224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
                          <a:schemeClr val="bg2"/>
                        </a:buClr>
                        <a:buSzPct val="75000"/>
                        <a:buFont typeface="Wingdings" pitchFamily="2" charset="2"/>
                        <a:buNone/>
                        <a:tabLst/>
                      </a:pPr>
                      <a:endParaRPr kumimoji="0" lang="ru-RU" sz="1600" b="0" i="1" u="none" strike="noStrike" cap="none" normalizeH="0" baseline="0" smtClean="0">
                        <a:ln>
                          <a:noFill/>
                        </a:ln>
                        <a:solidFill>
                          <a:schemeClr val="tx1"/>
                        </a:solidFill>
                        <a:effectLst/>
                        <a:latin typeface="Arial" charset="0"/>
                        <a:ea typeface="DejaVu Sans"/>
                        <a:cs typeface="DejaVu Sans"/>
                      </a:endParaRPr>
                    </a:p>
                    <a:p>
                      <a:pPr marL="0" marR="0" lvl="0" indent="0" algn="r"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ru-RU" sz="1600" b="0" i="1" u="none" strike="noStrike" cap="none" normalizeH="0" baseline="0" smtClean="0">
                          <a:ln>
                            <a:noFill/>
                          </a:ln>
                          <a:solidFill>
                            <a:schemeClr val="tx1"/>
                          </a:solidFill>
                          <a:effectLst/>
                          <a:latin typeface="Arial" charset="0"/>
                          <a:ea typeface="DejaVu Sans"/>
                          <a:cs typeface="DejaVu Sans"/>
                        </a:rPr>
                        <a:t>0</a:t>
                      </a:r>
                    </a:p>
                  </a:txBody>
                  <a:tcPr horzOverflow="overflow">
                    <a:lnL w="12240" cap="flat" cmpd="sng" algn="ctr">
                      <a:solidFill>
                        <a:srgbClr val="FFFFFF"/>
                      </a:solidFill>
                      <a:prstDash val="solid"/>
                      <a:round/>
                      <a:headEnd type="none" w="med" len="med"/>
                      <a:tailEnd type="none" w="med" len="med"/>
                    </a:lnL>
                    <a:lnR w="12240" cap="flat" cmpd="sng" algn="ctr">
                      <a:solidFill>
                        <a:srgbClr val="FFFFFF"/>
                      </a:solidFill>
                      <a:prstDash val="solid"/>
                      <a:round/>
                      <a:headEnd type="none" w="med" len="med"/>
                      <a:tailEnd type="none" w="med" len="med"/>
                    </a:lnR>
                    <a:lnT w="12240" cap="flat" cmpd="sng" algn="ctr">
                      <a:solidFill>
                        <a:srgbClr val="FFFFFF"/>
                      </a:solidFill>
                      <a:prstDash val="solid"/>
                      <a:round/>
                      <a:headEnd type="none" w="med" len="med"/>
                      <a:tailEnd type="none" w="med" len="med"/>
                    </a:lnT>
                    <a:lnB w="1224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
                          <a:schemeClr val="bg2"/>
                        </a:buClr>
                        <a:buSzPct val="75000"/>
                        <a:buFont typeface="Wingdings" pitchFamily="2" charset="2"/>
                        <a:buNone/>
                        <a:tabLst/>
                      </a:pPr>
                      <a:endParaRPr kumimoji="0" lang="ru-RU" sz="1600" b="0" i="1" u="none" strike="noStrike" cap="none" normalizeH="0" baseline="0" smtClean="0">
                        <a:ln>
                          <a:noFill/>
                        </a:ln>
                        <a:solidFill>
                          <a:schemeClr val="tx1"/>
                        </a:solidFill>
                        <a:effectLst/>
                        <a:latin typeface="Arial" charset="0"/>
                        <a:ea typeface="DejaVu Sans"/>
                        <a:cs typeface="DejaVu Sans"/>
                      </a:endParaRPr>
                    </a:p>
                    <a:p>
                      <a:pPr marL="0" marR="0" lvl="0" indent="0" algn="r"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ru-RU" sz="1600" b="0" i="1" u="none" strike="noStrike" cap="none" normalizeH="0" baseline="0" smtClean="0">
                          <a:ln>
                            <a:noFill/>
                          </a:ln>
                          <a:solidFill>
                            <a:schemeClr val="tx1"/>
                          </a:solidFill>
                          <a:effectLst/>
                          <a:latin typeface="Arial" charset="0"/>
                          <a:ea typeface="DejaVu Sans"/>
                          <a:cs typeface="DejaVu Sans"/>
                        </a:rPr>
                        <a:t>0</a:t>
                      </a:r>
                    </a:p>
                  </a:txBody>
                  <a:tcPr horzOverflow="overflow">
                    <a:lnL w="12240" cap="flat" cmpd="sng" algn="ctr">
                      <a:solidFill>
                        <a:srgbClr val="FFFFFF"/>
                      </a:solidFill>
                      <a:prstDash val="solid"/>
                      <a:round/>
                      <a:headEnd type="none" w="med" len="med"/>
                      <a:tailEnd type="none" w="med" len="med"/>
                    </a:lnL>
                    <a:lnR w="12240" cap="flat" cmpd="sng" algn="ctr">
                      <a:solidFill>
                        <a:srgbClr val="FFFFFF"/>
                      </a:solidFill>
                      <a:prstDash val="solid"/>
                      <a:round/>
                      <a:headEnd type="none" w="med" len="med"/>
                      <a:tailEnd type="none" w="med" len="med"/>
                    </a:lnR>
                    <a:lnT w="12240" cap="flat" cmpd="sng" algn="ctr">
                      <a:solidFill>
                        <a:srgbClr val="FFFFFF"/>
                      </a:solidFill>
                      <a:prstDash val="solid"/>
                      <a:round/>
                      <a:headEnd type="none" w="med" len="med"/>
                      <a:tailEnd type="none" w="med" len="med"/>
                    </a:lnT>
                    <a:lnB w="12240" cap="flat" cmpd="sng" algn="ctr">
                      <a:solidFill>
                        <a:srgbClr val="FFFFFF"/>
                      </a:solidFill>
                      <a:prstDash val="solid"/>
                      <a:round/>
                      <a:headEnd type="none" w="med" len="med"/>
                      <a:tailEnd type="none" w="med" len="med"/>
                    </a:lnB>
                    <a:lnTlToBr>
                      <a:noFill/>
                    </a:lnTlToBr>
                    <a:lnBlToTr>
                      <a:noFill/>
                    </a:lnBlToTr>
                    <a:noFill/>
                  </a:tcPr>
                </a:tc>
              </a:tr>
              <a:tr h="319088">
                <a:tc gridSpan="4">
                  <a:txBody>
                    <a:bodyPr/>
                    <a:lstStyle/>
                    <a:p>
                      <a:pPr marL="66675" marR="0" lvl="0" indent="0" algn="l" defTabSz="914400" rtl="0" eaLnBrk="1" fontAlgn="base" latinLnBrk="0" hangingPunct="1">
                        <a:lnSpc>
                          <a:spcPct val="100000"/>
                        </a:lnSpc>
                        <a:spcBef>
                          <a:spcPts val="25"/>
                        </a:spcBef>
                        <a:spcAft>
                          <a:spcPct val="0"/>
                        </a:spcAft>
                        <a:buClr>
                          <a:schemeClr val="bg2"/>
                        </a:buClr>
                        <a:buSzPct val="75000"/>
                        <a:buFont typeface="Wingdings" pitchFamily="2" charset="2"/>
                        <a:buNone/>
                        <a:tabLst/>
                      </a:pPr>
                      <a:r>
                        <a:rPr kumimoji="0" lang="ru-RU" sz="1600" b="0" i="0" u="none" strike="noStrike" cap="none" normalizeH="0" baseline="0" smtClean="0">
                          <a:ln>
                            <a:noFill/>
                          </a:ln>
                          <a:solidFill>
                            <a:srgbClr val="FFFFFF"/>
                          </a:solidFill>
                          <a:effectLst/>
                          <a:latin typeface="Arial" charset="0"/>
                          <a:ea typeface="DejaVu Sans"/>
                          <a:cs typeface="DejaVu Sans"/>
                        </a:rPr>
                        <a:t>Түпкілікті нәтиже көрсеткіштері                                                          </a:t>
                      </a:r>
                      <a:r>
                        <a:rPr kumimoji="0" lang="ru-RU" sz="1400" b="1" i="0" u="none" strike="noStrike" cap="none" normalizeH="0" baseline="0" smtClean="0">
                          <a:ln>
                            <a:noFill/>
                          </a:ln>
                          <a:solidFill>
                            <a:srgbClr val="FFFFFF"/>
                          </a:solidFill>
                          <a:effectLst/>
                          <a:latin typeface="Arial" charset="0"/>
                          <a:ea typeface="DejaVu Sans"/>
                          <a:cs typeface="DejaVu Sans"/>
                        </a:rPr>
                        <a:t>(%)</a:t>
                      </a:r>
                    </a:p>
                  </a:txBody>
                  <a:tcPr horzOverflow="overflow">
                    <a:lnL w="12240" cap="flat" cmpd="sng" algn="ctr">
                      <a:solidFill>
                        <a:srgbClr val="FFFFFF"/>
                      </a:solidFill>
                      <a:prstDash val="solid"/>
                      <a:round/>
                      <a:headEnd type="none" w="med" len="med"/>
                      <a:tailEnd type="none" w="med" len="med"/>
                    </a:lnL>
                    <a:lnR w="12240" cap="flat" cmpd="sng" algn="ctr">
                      <a:solidFill>
                        <a:srgbClr val="FFFFFF"/>
                      </a:solidFill>
                      <a:prstDash val="solid"/>
                      <a:round/>
                      <a:headEnd type="none" w="med" len="med"/>
                      <a:tailEnd type="none" w="med" len="med"/>
                    </a:lnR>
                    <a:lnT w="12240" cap="flat" cmpd="sng" algn="ctr">
                      <a:solidFill>
                        <a:srgbClr val="FFFFFF"/>
                      </a:solidFill>
                      <a:prstDash val="solid"/>
                      <a:round/>
                      <a:headEnd type="none" w="med" len="med"/>
                      <a:tailEnd type="none" w="med" len="med"/>
                    </a:lnT>
                    <a:lnB w="12240" cap="flat" cmpd="sng" algn="ctr">
                      <a:solidFill>
                        <a:srgbClr val="FFFFFF"/>
                      </a:solidFill>
                      <a:prstDash val="solid"/>
                      <a:round/>
                      <a:headEnd type="none" w="med" len="med"/>
                      <a:tailEnd type="none" w="med" len="med"/>
                    </a:lnB>
                    <a:lnTlToBr>
                      <a:noFill/>
                    </a:lnTlToBr>
                    <a:lnBlToTr>
                      <a:noFill/>
                    </a:lnBlToTr>
                    <a:solidFill>
                      <a:srgbClr val="3399FF"/>
                    </a:solidFill>
                  </a:tcPr>
                </a:tc>
                <a:tc hMerge="1">
                  <a:txBody>
                    <a:bodyPr/>
                    <a:lstStyle/>
                    <a:p>
                      <a:endParaRPr lang="ru-RU"/>
                    </a:p>
                  </a:txBody>
                  <a:tcPr/>
                </a:tc>
                <a:tc hMerge="1">
                  <a:txBody>
                    <a:bodyPr/>
                    <a:lstStyle/>
                    <a:p>
                      <a:endParaRPr lang="ru-RU"/>
                    </a:p>
                  </a:txBody>
                  <a:tcPr/>
                </a:tc>
                <a:tc hMerge="1">
                  <a:txBody>
                    <a:bodyPr/>
                    <a:lstStyle/>
                    <a:p>
                      <a:endParaRPr lang="ru-RU"/>
                    </a:p>
                  </a:txBody>
                  <a:tcPr/>
                </a:tc>
              </a:tr>
              <a:tr h="122238">
                <a:tc>
                  <a:txBody>
                    <a:bodyPr/>
                    <a:lstStyle/>
                    <a:p>
                      <a:pPr marL="66675" marR="0" lvl="0" indent="0" algn="l" defTabSz="914400" rtl="0" eaLnBrk="1" fontAlgn="base" latinLnBrk="0" hangingPunct="1">
                        <a:lnSpc>
                          <a:spcPct val="100000"/>
                        </a:lnSpc>
                        <a:spcBef>
                          <a:spcPts val="25"/>
                        </a:spcBef>
                        <a:spcAft>
                          <a:spcPct val="0"/>
                        </a:spcAft>
                        <a:buClr>
                          <a:schemeClr val="bg2"/>
                        </a:buClr>
                        <a:buSzPct val="75000"/>
                        <a:buFont typeface="Wingdings" pitchFamily="2" charset="2"/>
                        <a:buNone/>
                        <a:tabLst/>
                      </a:pPr>
                      <a:r>
                        <a:rPr kumimoji="0" lang="kk-KZ" sz="1500" b="0" i="1" u="none" strike="noStrike" cap="none" normalizeH="0" baseline="0" smtClean="0">
                          <a:ln>
                            <a:noFill/>
                          </a:ln>
                          <a:solidFill>
                            <a:schemeClr val="tx1"/>
                          </a:solidFill>
                          <a:effectLst/>
                          <a:latin typeface="Arial" charset="0"/>
                          <a:cs typeface="Arial" charset="0"/>
                        </a:rPr>
                        <a:t>Мемлекеттік эмиссиялық бағалы қағаздарды орналастыру талаптарына сәйкес  облыстың жергілікті атқарушы органының қаржылық міндеттемелерін уақытылы  және толық орындау</a:t>
                      </a:r>
                      <a:r>
                        <a:rPr kumimoji="0" lang="kk-KZ" sz="1500" b="0" i="0" u="none" strike="noStrike" cap="none" normalizeH="0" baseline="0" smtClean="0">
                          <a:ln>
                            <a:noFill/>
                          </a:ln>
                          <a:solidFill>
                            <a:schemeClr val="tx1"/>
                          </a:solidFill>
                          <a:effectLst/>
                          <a:latin typeface="Arial" charset="0"/>
                          <a:cs typeface="Arial" charset="0"/>
                        </a:rPr>
                        <a:t> </a:t>
                      </a:r>
                      <a:endParaRPr kumimoji="0" lang="ru-RU" sz="1500" b="0" i="0" u="none" strike="noStrike" cap="none" normalizeH="0" baseline="0" smtClean="0">
                        <a:ln>
                          <a:noFill/>
                        </a:ln>
                        <a:solidFill>
                          <a:schemeClr val="tx1"/>
                        </a:solidFill>
                        <a:effectLst/>
                        <a:latin typeface="Arial" charset="0"/>
                        <a:cs typeface="Arial" charset="0"/>
                      </a:endParaRPr>
                    </a:p>
                  </a:txBody>
                  <a:tcPr horzOverflow="overflow">
                    <a:lnL w="12240" cap="flat" cmpd="sng" algn="ctr">
                      <a:solidFill>
                        <a:srgbClr val="FFFFFF"/>
                      </a:solidFill>
                      <a:prstDash val="solid"/>
                      <a:round/>
                      <a:headEnd type="none" w="med" len="med"/>
                      <a:tailEnd type="none" w="med" len="med"/>
                    </a:lnL>
                    <a:lnR w="12240" cap="flat" cmpd="sng" algn="ctr">
                      <a:solidFill>
                        <a:srgbClr val="FFFFFF"/>
                      </a:solidFill>
                      <a:prstDash val="solid"/>
                      <a:round/>
                      <a:headEnd type="none" w="med" len="med"/>
                      <a:tailEnd type="none" w="med" len="med"/>
                    </a:lnR>
                    <a:lnT w="12240" cap="flat" cmpd="sng" algn="ctr">
                      <a:solidFill>
                        <a:srgbClr val="FFFFFF"/>
                      </a:solidFill>
                      <a:prstDash val="solid"/>
                      <a:round/>
                      <a:headEnd type="none" w="med" len="med"/>
                      <a:tailEnd type="none" w="med" len="med"/>
                    </a:lnT>
                    <a:lnB w="1224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
                          <a:schemeClr val="bg2"/>
                        </a:buClr>
                        <a:buSzPct val="75000"/>
                        <a:buFont typeface="Wingdings" pitchFamily="2" charset="2"/>
                        <a:buNone/>
                        <a:tabLst/>
                      </a:pPr>
                      <a:endParaRPr kumimoji="0" lang="ru-RU" sz="1600" b="0" i="1" u="none" strike="noStrike" cap="none" normalizeH="0" baseline="0" smtClean="0">
                        <a:ln>
                          <a:noFill/>
                        </a:ln>
                        <a:solidFill>
                          <a:schemeClr val="tx1"/>
                        </a:solidFill>
                        <a:effectLst/>
                        <a:latin typeface="Arial" charset="0"/>
                        <a:ea typeface="DejaVu Sans"/>
                        <a:cs typeface="DejaVu Sans"/>
                      </a:endParaRPr>
                    </a:p>
                    <a:p>
                      <a:pPr marL="0" marR="0" lvl="0" indent="0" algn="r" defTabSz="914400" rtl="0" eaLnBrk="1" fontAlgn="base" latinLnBrk="0" hangingPunct="1">
                        <a:lnSpc>
                          <a:spcPct val="100000"/>
                        </a:lnSpc>
                        <a:spcBef>
                          <a:spcPct val="0"/>
                        </a:spcBef>
                        <a:spcAft>
                          <a:spcPct val="0"/>
                        </a:spcAft>
                        <a:buClr>
                          <a:schemeClr val="bg2"/>
                        </a:buClr>
                        <a:buSzPct val="75000"/>
                        <a:buFont typeface="Wingdings" pitchFamily="2" charset="2"/>
                        <a:buNone/>
                        <a:tabLst/>
                      </a:pPr>
                      <a:endParaRPr kumimoji="0" lang="ru-RU" sz="1600" b="0" i="1" u="none" strike="noStrike" cap="none" normalizeH="0" baseline="0" smtClean="0">
                        <a:ln>
                          <a:noFill/>
                        </a:ln>
                        <a:solidFill>
                          <a:schemeClr val="tx1"/>
                        </a:solidFill>
                        <a:effectLst/>
                        <a:latin typeface="Arial" charset="0"/>
                        <a:ea typeface="DejaVu Sans"/>
                        <a:cs typeface="DejaVu Sans"/>
                      </a:endParaRPr>
                    </a:p>
                    <a:p>
                      <a:pPr marL="0" marR="0" lvl="0" indent="0" algn="r" defTabSz="914400" rtl="0" eaLnBrk="1" fontAlgn="base" latinLnBrk="0" hangingPunct="1">
                        <a:lnSpc>
                          <a:spcPct val="100000"/>
                        </a:lnSpc>
                        <a:spcBef>
                          <a:spcPct val="0"/>
                        </a:spcBef>
                        <a:spcAft>
                          <a:spcPct val="0"/>
                        </a:spcAft>
                        <a:buClr>
                          <a:schemeClr val="bg2"/>
                        </a:buClr>
                        <a:buSzPct val="75000"/>
                        <a:buFont typeface="Wingdings" pitchFamily="2" charset="2"/>
                        <a:buNone/>
                        <a:tabLst/>
                      </a:pPr>
                      <a:endParaRPr kumimoji="0" lang="ru-RU" sz="1600" b="0" i="1" u="none" strike="noStrike" cap="none" normalizeH="0" baseline="0" smtClean="0">
                        <a:ln>
                          <a:noFill/>
                        </a:ln>
                        <a:solidFill>
                          <a:schemeClr val="tx1"/>
                        </a:solidFill>
                        <a:effectLst/>
                        <a:latin typeface="Arial" charset="0"/>
                        <a:ea typeface="DejaVu Sans"/>
                        <a:cs typeface="DejaVu Sans"/>
                      </a:endParaRPr>
                    </a:p>
                    <a:p>
                      <a:pPr marL="0" marR="0" lvl="0" indent="0" algn="r" defTabSz="914400" rtl="0" eaLnBrk="1" fontAlgn="base" latinLnBrk="0" hangingPunct="1">
                        <a:lnSpc>
                          <a:spcPct val="100000"/>
                        </a:lnSpc>
                        <a:spcBef>
                          <a:spcPct val="0"/>
                        </a:spcBef>
                        <a:spcAft>
                          <a:spcPct val="0"/>
                        </a:spcAft>
                        <a:buClr>
                          <a:schemeClr val="bg2"/>
                        </a:buClr>
                        <a:buSzPct val="75000"/>
                        <a:buFont typeface="Wingdings" pitchFamily="2" charset="2"/>
                        <a:buNone/>
                        <a:tabLst/>
                      </a:pPr>
                      <a:endParaRPr kumimoji="0" lang="ru-RU" sz="1600" b="0" i="1" u="none" strike="noStrike" cap="none" normalizeH="0" baseline="0" smtClean="0">
                        <a:ln>
                          <a:noFill/>
                        </a:ln>
                        <a:solidFill>
                          <a:schemeClr val="tx1"/>
                        </a:solidFill>
                        <a:effectLst/>
                        <a:latin typeface="Arial" charset="0"/>
                        <a:ea typeface="DejaVu Sans"/>
                        <a:cs typeface="DejaVu Sans"/>
                      </a:endParaRPr>
                    </a:p>
                    <a:p>
                      <a:pPr marL="0" marR="0" lvl="0" indent="0" algn="r"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ru-RU" sz="1600" b="0" i="1" u="none" strike="noStrike" cap="none" normalizeH="0" baseline="0" smtClean="0">
                          <a:ln>
                            <a:noFill/>
                          </a:ln>
                          <a:solidFill>
                            <a:schemeClr val="tx1"/>
                          </a:solidFill>
                          <a:effectLst/>
                          <a:latin typeface="Arial" charset="0"/>
                          <a:ea typeface="DejaVu Sans"/>
                          <a:cs typeface="DejaVu Sans"/>
                        </a:rPr>
                        <a:t>100</a:t>
                      </a:r>
                    </a:p>
                  </a:txBody>
                  <a:tcPr horzOverflow="overflow">
                    <a:lnL w="12240" cap="flat" cmpd="sng" algn="ctr">
                      <a:solidFill>
                        <a:srgbClr val="FFFFFF"/>
                      </a:solidFill>
                      <a:prstDash val="solid"/>
                      <a:round/>
                      <a:headEnd type="none" w="med" len="med"/>
                      <a:tailEnd type="none" w="med" len="med"/>
                    </a:lnL>
                    <a:lnR w="12240" cap="flat" cmpd="sng" algn="ctr">
                      <a:solidFill>
                        <a:srgbClr val="FFFFFF"/>
                      </a:solidFill>
                      <a:prstDash val="solid"/>
                      <a:round/>
                      <a:headEnd type="none" w="med" len="med"/>
                      <a:tailEnd type="none" w="med" len="med"/>
                    </a:lnR>
                    <a:lnT w="12240" cap="flat" cmpd="sng" algn="ctr">
                      <a:solidFill>
                        <a:srgbClr val="FFFFFF"/>
                      </a:solidFill>
                      <a:prstDash val="solid"/>
                      <a:round/>
                      <a:headEnd type="none" w="med" len="med"/>
                      <a:tailEnd type="none" w="med" len="med"/>
                    </a:lnT>
                    <a:lnB w="1224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
                          <a:schemeClr val="bg2"/>
                        </a:buClr>
                        <a:buSzPct val="75000"/>
                        <a:buFont typeface="Wingdings" pitchFamily="2" charset="2"/>
                        <a:buNone/>
                        <a:tabLst/>
                      </a:pPr>
                      <a:endParaRPr kumimoji="0" lang="ru-RU" sz="1600" b="0" i="1" u="none" strike="noStrike" cap="none" normalizeH="0" baseline="0" smtClean="0">
                        <a:ln>
                          <a:noFill/>
                        </a:ln>
                        <a:solidFill>
                          <a:srgbClr val="000000"/>
                        </a:solidFill>
                        <a:effectLst/>
                        <a:latin typeface="Arial" charset="0"/>
                        <a:ea typeface="DejaVu Sans"/>
                        <a:cs typeface="DejaVu Sans"/>
                      </a:endParaRPr>
                    </a:p>
                    <a:p>
                      <a:pPr marL="0" marR="0" lvl="0" indent="0" algn="r" defTabSz="914400" rtl="0" eaLnBrk="1" fontAlgn="base" latinLnBrk="0" hangingPunct="1">
                        <a:lnSpc>
                          <a:spcPct val="100000"/>
                        </a:lnSpc>
                        <a:spcBef>
                          <a:spcPct val="0"/>
                        </a:spcBef>
                        <a:spcAft>
                          <a:spcPct val="0"/>
                        </a:spcAft>
                        <a:buClr>
                          <a:schemeClr val="bg2"/>
                        </a:buClr>
                        <a:buSzPct val="75000"/>
                        <a:buFont typeface="Wingdings" pitchFamily="2" charset="2"/>
                        <a:buNone/>
                        <a:tabLst/>
                      </a:pPr>
                      <a:endParaRPr kumimoji="0" lang="ru-RU" sz="1600" b="0" i="1" u="none" strike="noStrike" cap="none" normalizeH="0" baseline="0" smtClean="0">
                        <a:ln>
                          <a:noFill/>
                        </a:ln>
                        <a:solidFill>
                          <a:srgbClr val="000000"/>
                        </a:solidFill>
                        <a:effectLst/>
                        <a:latin typeface="Arial" charset="0"/>
                        <a:ea typeface="DejaVu Sans"/>
                        <a:cs typeface="DejaVu Sans"/>
                      </a:endParaRPr>
                    </a:p>
                    <a:p>
                      <a:pPr marL="0" marR="0" lvl="0" indent="0" algn="r" defTabSz="914400" rtl="0" eaLnBrk="1" fontAlgn="base" latinLnBrk="0" hangingPunct="1">
                        <a:lnSpc>
                          <a:spcPct val="100000"/>
                        </a:lnSpc>
                        <a:spcBef>
                          <a:spcPct val="0"/>
                        </a:spcBef>
                        <a:spcAft>
                          <a:spcPct val="0"/>
                        </a:spcAft>
                        <a:buClr>
                          <a:schemeClr val="bg2"/>
                        </a:buClr>
                        <a:buSzPct val="75000"/>
                        <a:buFont typeface="Wingdings" pitchFamily="2" charset="2"/>
                        <a:buNone/>
                        <a:tabLst/>
                      </a:pPr>
                      <a:endParaRPr kumimoji="0" lang="ru-RU" sz="1600" b="0" i="1" u="none" strike="noStrike" cap="none" normalizeH="0" baseline="0" smtClean="0">
                        <a:ln>
                          <a:noFill/>
                        </a:ln>
                        <a:solidFill>
                          <a:srgbClr val="000000"/>
                        </a:solidFill>
                        <a:effectLst/>
                        <a:latin typeface="Arial" charset="0"/>
                        <a:ea typeface="DejaVu Sans"/>
                        <a:cs typeface="DejaVu Sans"/>
                      </a:endParaRPr>
                    </a:p>
                    <a:p>
                      <a:pPr marL="0" marR="0" lvl="0" indent="0" algn="r" defTabSz="914400" rtl="0" eaLnBrk="1" fontAlgn="base" latinLnBrk="0" hangingPunct="1">
                        <a:lnSpc>
                          <a:spcPct val="100000"/>
                        </a:lnSpc>
                        <a:spcBef>
                          <a:spcPct val="0"/>
                        </a:spcBef>
                        <a:spcAft>
                          <a:spcPct val="0"/>
                        </a:spcAft>
                        <a:buClr>
                          <a:schemeClr val="bg2"/>
                        </a:buClr>
                        <a:buSzPct val="75000"/>
                        <a:buFont typeface="Wingdings" pitchFamily="2" charset="2"/>
                        <a:buNone/>
                        <a:tabLst/>
                      </a:pPr>
                      <a:endParaRPr kumimoji="0" lang="ru-RU" sz="1600" b="0" i="1" u="none" strike="noStrike" cap="none" normalizeH="0" baseline="0" smtClean="0">
                        <a:ln>
                          <a:noFill/>
                        </a:ln>
                        <a:solidFill>
                          <a:srgbClr val="000000"/>
                        </a:solidFill>
                        <a:effectLst/>
                        <a:latin typeface="Arial" charset="0"/>
                        <a:ea typeface="DejaVu Sans"/>
                        <a:cs typeface="DejaVu Sans"/>
                      </a:endParaRPr>
                    </a:p>
                    <a:p>
                      <a:pPr marL="0" marR="0" lvl="0" indent="0" algn="r"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ru-RU" sz="1600" b="0" i="1" u="none" strike="noStrike" cap="none" normalizeH="0" baseline="0" smtClean="0">
                          <a:ln>
                            <a:noFill/>
                          </a:ln>
                          <a:solidFill>
                            <a:srgbClr val="000000"/>
                          </a:solidFill>
                          <a:effectLst/>
                          <a:latin typeface="Arial" charset="0"/>
                          <a:ea typeface="DejaVu Sans"/>
                          <a:cs typeface="DejaVu Sans"/>
                        </a:rPr>
                        <a:t>0</a:t>
                      </a:r>
                    </a:p>
                  </a:txBody>
                  <a:tcPr horzOverflow="overflow">
                    <a:lnL w="12240" cap="flat" cmpd="sng" algn="ctr">
                      <a:solidFill>
                        <a:srgbClr val="FFFFFF"/>
                      </a:solidFill>
                      <a:prstDash val="solid"/>
                      <a:round/>
                      <a:headEnd type="none" w="med" len="med"/>
                      <a:tailEnd type="none" w="med" len="med"/>
                    </a:lnL>
                    <a:lnR w="12240" cap="flat" cmpd="sng" algn="ctr">
                      <a:solidFill>
                        <a:srgbClr val="FFFFFF"/>
                      </a:solidFill>
                      <a:prstDash val="solid"/>
                      <a:round/>
                      <a:headEnd type="none" w="med" len="med"/>
                      <a:tailEnd type="none" w="med" len="med"/>
                    </a:lnR>
                    <a:lnT w="12240" cap="flat" cmpd="sng" algn="ctr">
                      <a:solidFill>
                        <a:srgbClr val="FFFFFF"/>
                      </a:solidFill>
                      <a:prstDash val="solid"/>
                      <a:round/>
                      <a:headEnd type="none" w="med" len="med"/>
                      <a:tailEnd type="none" w="med" len="med"/>
                    </a:lnT>
                    <a:lnB w="1224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
                          <a:schemeClr val="bg2"/>
                        </a:buClr>
                        <a:buSzPct val="75000"/>
                        <a:buFont typeface="Wingdings" pitchFamily="2" charset="2"/>
                        <a:buNone/>
                        <a:tabLst/>
                      </a:pPr>
                      <a:endParaRPr kumimoji="0" lang="ru-RU" sz="1600" b="0" i="1" u="none" strike="noStrike" cap="none" normalizeH="0" baseline="0" smtClean="0">
                        <a:ln>
                          <a:noFill/>
                        </a:ln>
                        <a:solidFill>
                          <a:schemeClr val="tx1"/>
                        </a:solidFill>
                        <a:effectLst/>
                        <a:latin typeface="Arial" charset="0"/>
                        <a:ea typeface="DejaVu Sans"/>
                        <a:cs typeface="DejaVu Sans"/>
                      </a:endParaRPr>
                    </a:p>
                    <a:p>
                      <a:pPr marL="0" marR="0" lvl="0" indent="0" algn="r" defTabSz="914400" rtl="0" eaLnBrk="1" fontAlgn="base" latinLnBrk="0" hangingPunct="1">
                        <a:lnSpc>
                          <a:spcPct val="100000"/>
                        </a:lnSpc>
                        <a:spcBef>
                          <a:spcPct val="0"/>
                        </a:spcBef>
                        <a:spcAft>
                          <a:spcPct val="0"/>
                        </a:spcAft>
                        <a:buClr>
                          <a:schemeClr val="bg2"/>
                        </a:buClr>
                        <a:buSzPct val="75000"/>
                        <a:buFont typeface="Wingdings" pitchFamily="2" charset="2"/>
                        <a:buNone/>
                        <a:tabLst/>
                      </a:pPr>
                      <a:endParaRPr kumimoji="0" lang="ru-RU" sz="1600" b="0" i="1" u="none" strike="noStrike" cap="none" normalizeH="0" baseline="0" smtClean="0">
                        <a:ln>
                          <a:noFill/>
                        </a:ln>
                        <a:solidFill>
                          <a:schemeClr val="tx1"/>
                        </a:solidFill>
                        <a:effectLst/>
                        <a:latin typeface="Arial" charset="0"/>
                        <a:ea typeface="DejaVu Sans"/>
                        <a:cs typeface="DejaVu Sans"/>
                      </a:endParaRPr>
                    </a:p>
                    <a:p>
                      <a:pPr marL="0" marR="0" lvl="0" indent="0" algn="r" defTabSz="914400" rtl="0" eaLnBrk="1" fontAlgn="base" latinLnBrk="0" hangingPunct="1">
                        <a:lnSpc>
                          <a:spcPct val="100000"/>
                        </a:lnSpc>
                        <a:spcBef>
                          <a:spcPct val="0"/>
                        </a:spcBef>
                        <a:spcAft>
                          <a:spcPct val="0"/>
                        </a:spcAft>
                        <a:buClr>
                          <a:schemeClr val="bg2"/>
                        </a:buClr>
                        <a:buSzPct val="75000"/>
                        <a:buFont typeface="Wingdings" pitchFamily="2" charset="2"/>
                        <a:buNone/>
                        <a:tabLst/>
                      </a:pPr>
                      <a:endParaRPr kumimoji="0" lang="ru-RU" sz="1600" b="0" i="1" u="none" strike="noStrike" cap="none" normalizeH="0" baseline="0" smtClean="0">
                        <a:ln>
                          <a:noFill/>
                        </a:ln>
                        <a:solidFill>
                          <a:schemeClr val="tx1"/>
                        </a:solidFill>
                        <a:effectLst/>
                        <a:latin typeface="Arial" charset="0"/>
                        <a:ea typeface="DejaVu Sans"/>
                        <a:cs typeface="DejaVu Sans"/>
                      </a:endParaRPr>
                    </a:p>
                    <a:p>
                      <a:pPr marL="0" marR="0" lvl="0" indent="0" algn="r" defTabSz="914400" rtl="0" eaLnBrk="1" fontAlgn="base" latinLnBrk="0" hangingPunct="1">
                        <a:lnSpc>
                          <a:spcPct val="100000"/>
                        </a:lnSpc>
                        <a:spcBef>
                          <a:spcPct val="0"/>
                        </a:spcBef>
                        <a:spcAft>
                          <a:spcPct val="0"/>
                        </a:spcAft>
                        <a:buClr>
                          <a:schemeClr val="bg2"/>
                        </a:buClr>
                        <a:buSzPct val="75000"/>
                        <a:buFont typeface="Wingdings" pitchFamily="2" charset="2"/>
                        <a:buNone/>
                        <a:tabLst/>
                      </a:pPr>
                      <a:endParaRPr kumimoji="0" lang="ru-RU" sz="1600" b="0" i="1" u="none" strike="noStrike" cap="none" normalizeH="0" baseline="0" smtClean="0">
                        <a:ln>
                          <a:noFill/>
                        </a:ln>
                        <a:solidFill>
                          <a:schemeClr val="tx1"/>
                        </a:solidFill>
                        <a:effectLst/>
                        <a:latin typeface="Arial" charset="0"/>
                        <a:ea typeface="DejaVu Sans"/>
                        <a:cs typeface="DejaVu Sans"/>
                      </a:endParaRPr>
                    </a:p>
                    <a:p>
                      <a:pPr marL="0" marR="0" lvl="0" indent="0" algn="r"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ru-RU" sz="1600" b="0" i="1" u="none" strike="noStrike" cap="none" normalizeH="0" baseline="0" smtClean="0">
                          <a:ln>
                            <a:noFill/>
                          </a:ln>
                          <a:solidFill>
                            <a:schemeClr val="tx1"/>
                          </a:solidFill>
                          <a:effectLst/>
                          <a:latin typeface="Arial" charset="0"/>
                          <a:ea typeface="DejaVu Sans"/>
                          <a:cs typeface="DejaVu Sans"/>
                        </a:rPr>
                        <a:t>0</a:t>
                      </a:r>
                    </a:p>
                  </a:txBody>
                  <a:tcPr horzOverflow="overflow">
                    <a:lnL w="12240" cap="flat" cmpd="sng" algn="ctr">
                      <a:solidFill>
                        <a:srgbClr val="FFFFFF"/>
                      </a:solidFill>
                      <a:prstDash val="solid"/>
                      <a:round/>
                      <a:headEnd type="none" w="med" len="med"/>
                      <a:tailEnd type="none" w="med" len="med"/>
                    </a:lnL>
                    <a:lnR w="12240" cap="flat" cmpd="sng" algn="ctr">
                      <a:solidFill>
                        <a:srgbClr val="FFFFFF"/>
                      </a:solidFill>
                      <a:prstDash val="solid"/>
                      <a:round/>
                      <a:headEnd type="none" w="med" len="med"/>
                      <a:tailEnd type="none" w="med" len="med"/>
                    </a:lnR>
                    <a:lnT w="12240" cap="flat" cmpd="sng" algn="ctr">
                      <a:solidFill>
                        <a:srgbClr val="FFFFFF"/>
                      </a:solidFill>
                      <a:prstDash val="solid"/>
                      <a:round/>
                      <a:headEnd type="none" w="med" len="med"/>
                      <a:tailEnd type="none" w="med" len="med"/>
                    </a:lnT>
                    <a:lnB w="12240" cap="flat" cmpd="sng" algn="ctr">
                      <a:solidFill>
                        <a:srgbClr val="FFFFFF"/>
                      </a:solidFill>
                      <a:prstDash val="solid"/>
                      <a:round/>
                      <a:headEnd type="none" w="med" len="med"/>
                      <a:tailEnd type="none" w="med" len="med"/>
                    </a:lnB>
                    <a:lnTlToBr>
                      <a:noFill/>
                    </a:lnTlToBr>
                    <a:lnBlToTr>
                      <a:noFill/>
                    </a:lnBlToTr>
                    <a:noFill/>
                  </a:tcPr>
                </a:tc>
              </a:tr>
            </a:tbl>
          </a:graphicData>
        </a:graphic>
      </p:graphicFrame>
      <p:sp>
        <p:nvSpPr>
          <p:cNvPr id="54" name="CustomShape 2"/>
          <p:cNvSpPr/>
          <p:nvPr/>
        </p:nvSpPr>
        <p:spPr>
          <a:xfrm>
            <a:off x="6267450" y="6184900"/>
            <a:ext cx="2876550" cy="714375"/>
          </a:xfrm>
          <a:custGeom>
            <a:avLst/>
            <a:gdLst/>
            <a:ahLst/>
            <a:cxnLst/>
            <a:rect l="l" t="t" r="r" b="b"/>
            <a:pathLst>
              <a:path w="2876550" h="714375">
                <a:moveTo>
                  <a:pt x="2876410" y="0"/>
                </a:moveTo>
                <a:lnTo>
                  <a:pt x="2870034" y="0"/>
                </a:lnTo>
                <a:lnTo>
                  <a:pt x="2748851" y="20091"/>
                </a:lnTo>
                <a:lnTo>
                  <a:pt x="2625547" y="42405"/>
                </a:lnTo>
                <a:lnTo>
                  <a:pt x="2370442" y="91516"/>
                </a:lnTo>
                <a:lnTo>
                  <a:pt x="2102561" y="149555"/>
                </a:lnTo>
                <a:lnTo>
                  <a:pt x="1821941" y="216509"/>
                </a:lnTo>
                <a:lnTo>
                  <a:pt x="1564703" y="281241"/>
                </a:lnTo>
                <a:lnTo>
                  <a:pt x="841882" y="444182"/>
                </a:lnTo>
                <a:lnTo>
                  <a:pt x="620775" y="488823"/>
                </a:lnTo>
                <a:lnTo>
                  <a:pt x="199847" y="566953"/>
                </a:lnTo>
                <a:lnTo>
                  <a:pt x="0" y="600430"/>
                </a:lnTo>
                <a:lnTo>
                  <a:pt x="270001" y="638378"/>
                </a:lnTo>
                <a:lnTo>
                  <a:pt x="397560" y="653999"/>
                </a:lnTo>
                <a:lnTo>
                  <a:pt x="644169" y="680783"/>
                </a:lnTo>
                <a:lnTo>
                  <a:pt x="873772" y="698639"/>
                </a:lnTo>
                <a:lnTo>
                  <a:pt x="984313" y="705345"/>
                </a:lnTo>
                <a:lnTo>
                  <a:pt x="1092746" y="709803"/>
                </a:lnTo>
                <a:lnTo>
                  <a:pt x="1296835" y="714273"/>
                </a:lnTo>
                <a:lnTo>
                  <a:pt x="1394625" y="714273"/>
                </a:lnTo>
                <a:lnTo>
                  <a:pt x="1583829" y="709803"/>
                </a:lnTo>
                <a:lnTo>
                  <a:pt x="1673123" y="705345"/>
                </a:lnTo>
                <a:lnTo>
                  <a:pt x="1843201" y="691946"/>
                </a:lnTo>
                <a:lnTo>
                  <a:pt x="1926107" y="683018"/>
                </a:lnTo>
                <a:lnTo>
                  <a:pt x="2083434" y="660692"/>
                </a:lnTo>
                <a:lnTo>
                  <a:pt x="2232253" y="633907"/>
                </a:lnTo>
                <a:lnTo>
                  <a:pt x="2372563" y="602665"/>
                </a:lnTo>
                <a:lnTo>
                  <a:pt x="2506497" y="566953"/>
                </a:lnTo>
                <a:lnTo>
                  <a:pt x="2634056" y="526770"/>
                </a:lnTo>
                <a:lnTo>
                  <a:pt x="2755239" y="482130"/>
                </a:lnTo>
                <a:lnTo>
                  <a:pt x="2872155" y="435254"/>
                </a:lnTo>
                <a:lnTo>
                  <a:pt x="2876410" y="433019"/>
                </a:lnTo>
                <a:lnTo>
                  <a:pt x="2876410" y="0"/>
                </a:lnTo>
                <a:close/>
              </a:path>
            </a:pathLst>
          </a:custGeom>
          <a:solidFill>
            <a:srgbClr val="C6E7FC">
              <a:alpha val="30000"/>
            </a:srgbClr>
          </a:solidFill>
          <a:ln>
            <a:noFill/>
          </a:ln>
        </p:spPr>
        <p:style>
          <a:lnRef idx="0">
            <a:scrgbClr r="0" g="0" b="0"/>
          </a:lnRef>
          <a:fillRef idx="0">
            <a:scrgbClr r="0" g="0" b="0"/>
          </a:fillRef>
          <a:effectRef idx="0">
            <a:scrgbClr r="0" g="0" b="0"/>
          </a:effectRef>
          <a:fontRef idx="minor"/>
        </p:style>
      </p:sp>
      <p:sp>
        <p:nvSpPr>
          <p:cNvPr id="33841" name="Rectangle 687"/>
          <p:cNvSpPr>
            <a:spLocks noChangeArrowheads="1"/>
          </p:cNvSpPr>
          <p:nvPr/>
        </p:nvSpPr>
        <p:spPr bwMode="auto">
          <a:xfrm>
            <a:off x="0" y="0"/>
            <a:ext cx="9144000" cy="836613"/>
          </a:xfrm>
          <a:prstGeom prst="rect">
            <a:avLst/>
          </a:prstGeom>
          <a:solidFill>
            <a:srgbClr val="0066FF"/>
          </a:solidFill>
          <a:ln w="9525" algn="ctr">
            <a:solidFill>
              <a:srgbClr val="3399FF"/>
            </a:solidFill>
            <a:miter lim="800000"/>
            <a:headEnd/>
            <a:tailEnd/>
          </a:ln>
        </p:spPr>
        <p:txBody>
          <a:bodyPr anchor="ctr"/>
          <a:lstStyle/>
          <a:p>
            <a:pPr algn="ctr"/>
            <a:r>
              <a:rPr lang="ru-RU" sz="2000">
                <a:solidFill>
                  <a:srgbClr val="FFFFFF"/>
                </a:solidFill>
                <a:latin typeface="Arial" charset="0"/>
                <a:cs typeface="DejaVu Sans"/>
              </a:rPr>
              <a:t/>
            </a:r>
            <a:br>
              <a:rPr lang="ru-RU" sz="2000">
                <a:solidFill>
                  <a:srgbClr val="FFFFFF"/>
                </a:solidFill>
                <a:latin typeface="Arial" charset="0"/>
                <a:cs typeface="DejaVu Sans"/>
              </a:rPr>
            </a:br>
            <a:r>
              <a:rPr lang="ru-RU" sz="1800">
                <a:solidFill>
                  <a:srgbClr val="FFFFFF"/>
                </a:solidFill>
                <a:latin typeface="Arial" charset="0"/>
                <a:cs typeface="DejaVu Sans"/>
              </a:rPr>
              <a:t>БЮДЖЕТТІК БАҒДАРЛАМА</a:t>
            </a:r>
            <a:br>
              <a:rPr lang="ru-RU" sz="1800">
                <a:solidFill>
                  <a:srgbClr val="FFFFFF"/>
                </a:solidFill>
                <a:latin typeface="Arial" charset="0"/>
                <a:cs typeface="DejaVu Sans"/>
              </a:rPr>
            </a:br>
            <a:r>
              <a:rPr lang="ru-RU" sz="1800" u="sng">
                <a:solidFill>
                  <a:srgbClr val="FFFFFF"/>
                </a:solidFill>
                <a:latin typeface="Arial" charset="0"/>
                <a:cs typeface="DejaVu Sans"/>
              </a:rPr>
              <a:t>257 004 </a:t>
            </a:r>
            <a:r>
              <a:rPr lang="kk-KZ" sz="1800" u="sng">
                <a:solidFill>
                  <a:srgbClr val="FFFFFF"/>
                </a:solidFill>
                <a:latin typeface="Arial" charset="0"/>
                <a:cs typeface="DejaVu Sans"/>
              </a:rPr>
              <a:t>«Жергілікті атқарушы органдардың борышына қызмет көрсету»</a:t>
            </a:r>
            <a:r>
              <a:rPr lang="ru-RU" sz="1800" u="sng">
                <a:solidFill>
                  <a:srgbClr val="FFFFFF"/>
                </a:solidFill>
                <a:latin typeface="Arial" charset="0"/>
                <a:cs typeface="DejaVu Sans"/>
              </a:rPr>
              <a:t/>
            </a:r>
            <a:br>
              <a:rPr lang="ru-RU" sz="1800" u="sng">
                <a:solidFill>
                  <a:srgbClr val="FFFFFF"/>
                </a:solidFill>
                <a:latin typeface="Arial" charset="0"/>
                <a:cs typeface="DejaVu Sans"/>
              </a:rPr>
            </a:br>
            <a:endParaRPr lang="ru-RU" sz="1800" u="sng">
              <a:solidFill>
                <a:srgbClr val="FFFFFF"/>
              </a:solidFill>
              <a:latin typeface="Arial" charset="0"/>
              <a:cs typeface="DejaVu Sans"/>
            </a:endParaRPr>
          </a:p>
        </p:txBody>
      </p:sp>
    </p:spTree>
  </p:cSld>
  <p:clrMapOvr>
    <a:masterClrMapping/>
  </p:clrMapOvr>
  <p:transition spd="slow"/>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4875" name="Group 59"/>
          <p:cNvGraphicFramePr>
            <a:graphicFrameLocks noGrp="1"/>
          </p:cNvGraphicFramePr>
          <p:nvPr/>
        </p:nvGraphicFramePr>
        <p:xfrm>
          <a:off x="0" y="908050"/>
          <a:ext cx="9144000" cy="4251325"/>
        </p:xfrm>
        <a:graphic>
          <a:graphicData uri="http://schemas.openxmlformats.org/drawingml/2006/table">
            <a:tbl>
              <a:tblPr/>
              <a:tblGrid>
                <a:gridCol w="4549775"/>
                <a:gridCol w="1535113"/>
                <a:gridCol w="1533525"/>
                <a:gridCol w="1525587"/>
              </a:tblGrid>
              <a:tr h="319088">
                <a:tc rowSpan="2">
                  <a:txBody>
                    <a:bodyPr/>
                    <a:lstStyle/>
                    <a:p>
                      <a:pPr marL="90488" marR="0" lvl="0" indent="0" algn="ctr" defTabSz="914400" rtl="0" eaLnBrk="1" fontAlgn="base" latinLnBrk="0" hangingPunct="1">
                        <a:lnSpc>
                          <a:spcPct val="100000"/>
                        </a:lnSpc>
                        <a:spcBef>
                          <a:spcPts val="338"/>
                        </a:spcBef>
                        <a:spcAft>
                          <a:spcPct val="0"/>
                        </a:spcAft>
                        <a:buClr>
                          <a:schemeClr val="bg2"/>
                        </a:buClr>
                        <a:buSzPct val="75000"/>
                        <a:buFont typeface="Wingdings" pitchFamily="2" charset="2"/>
                        <a:buNone/>
                        <a:tabLst/>
                      </a:pPr>
                      <a:r>
                        <a:rPr kumimoji="0" lang="ru-RU" sz="1600" b="0" i="0" u="none" strike="noStrike" cap="none" normalizeH="0" baseline="0" smtClean="0">
                          <a:ln>
                            <a:noFill/>
                          </a:ln>
                          <a:solidFill>
                            <a:srgbClr val="FFFFFF"/>
                          </a:solidFill>
                          <a:effectLst/>
                          <a:latin typeface="Arial" charset="0"/>
                          <a:ea typeface="DejaVu Sans"/>
                          <a:cs typeface="DejaVu Sans"/>
                        </a:rPr>
                        <a:t>Көрсеткіштер</a:t>
                      </a:r>
                    </a:p>
                  </a:txBody>
                  <a:tcP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3399FF"/>
                    </a:solidFill>
                  </a:tcPr>
                </a:tc>
                <a:tc gridSpan="3">
                  <a:txBody>
                    <a:bodyPr/>
                    <a:lstStyle/>
                    <a:p>
                      <a:pPr marL="0" marR="0" lvl="0" indent="0" algn="ctr" defTabSz="914400" rtl="0" eaLnBrk="1" fontAlgn="base" latinLnBrk="0" hangingPunct="1">
                        <a:lnSpc>
                          <a:spcPct val="100000"/>
                        </a:lnSpc>
                        <a:spcBef>
                          <a:spcPts val="813"/>
                        </a:spcBef>
                        <a:spcAft>
                          <a:spcPct val="0"/>
                        </a:spcAft>
                        <a:buClr>
                          <a:schemeClr val="bg2"/>
                        </a:buClr>
                        <a:buSzPct val="75000"/>
                        <a:buFont typeface="Wingdings" pitchFamily="2" charset="2"/>
                        <a:buNone/>
                        <a:tabLst/>
                      </a:pPr>
                      <a:r>
                        <a:rPr kumimoji="0" lang="kk-KZ" sz="1400" b="1" i="0" u="none" strike="noStrike" cap="none" normalizeH="0" baseline="0" smtClean="0">
                          <a:ln>
                            <a:noFill/>
                          </a:ln>
                          <a:solidFill>
                            <a:srgbClr val="FFFFFF"/>
                          </a:solidFill>
                          <a:effectLst/>
                          <a:latin typeface="Times New Roman" pitchFamily="18" charset="0"/>
                          <a:ea typeface="DejaVu Sans"/>
                          <a:cs typeface="DejaVu Sans"/>
                        </a:rPr>
                        <a:t>Жоспарлы кезең</a:t>
                      </a:r>
                      <a:endParaRPr kumimoji="0" lang="ru-RU" sz="1400" b="1" i="0" u="none" strike="noStrike" cap="none" normalizeH="0" baseline="0" smtClean="0">
                        <a:ln>
                          <a:noFill/>
                        </a:ln>
                        <a:solidFill>
                          <a:srgbClr val="FFFFFF"/>
                        </a:solidFill>
                        <a:effectLst/>
                        <a:latin typeface="Times New Roman" pitchFamily="18" charset="0"/>
                        <a:ea typeface="DejaVu Sans"/>
                        <a:cs typeface="DejaVu Sans"/>
                      </a:endParaRPr>
                    </a:p>
                  </a:txBody>
                  <a:tcPr horzOverflow="overflow">
                    <a:lnL w="12700" cap="flat" cmpd="sng" algn="ctr">
                      <a:solidFill>
                        <a:srgbClr val="FFFFFF"/>
                      </a:solidFill>
                      <a:prstDash val="solid"/>
                      <a:round/>
                      <a:headEnd type="none" w="med" len="med"/>
                      <a:tailEnd type="none" w="med" len="med"/>
                    </a:lnL>
                    <a:lnR w="12240" cap="flat" cmpd="sng" algn="ctr">
                      <a:solidFill>
                        <a:srgbClr val="FFFFFF"/>
                      </a:solidFill>
                      <a:prstDash val="solid"/>
                      <a:round/>
                      <a:headEnd type="none" w="med" len="med"/>
                      <a:tailEnd type="none" w="med" len="med"/>
                    </a:lnR>
                    <a:lnT w="12240" cap="flat" cmpd="sng" algn="ctr">
                      <a:solidFill>
                        <a:srgbClr val="FFFFFF"/>
                      </a:solidFill>
                      <a:prstDash val="solid"/>
                      <a:round/>
                      <a:headEnd type="none" w="med" len="med"/>
                      <a:tailEnd type="none" w="med" len="med"/>
                    </a:lnT>
                    <a:lnB w="12240" cap="flat" cmpd="sng" algn="ctr">
                      <a:solidFill>
                        <a:srgbClr val="FFFFFF"/>
                      </a:solidFill>
                      <a:prstDash val="solid"/>
                      <a:round/>
                      <a:headEnd type="none" w="med" len="med"/>
                      <a:tailEnd type="none" w="med" len="med"/>
                    </a:lnB>
                    <a:lnTlToBr>
                      <a:noFill/>
                    </a:lnTlToBr>
                    <a:lnBlToTr>
                      <a:noFill/>
                    </a:lnBlToTr>
                    <a:solidFill>
                      <a:srgbClr val="3399FF"/>
                    </a:solidFill>
                  </a:tcPr>
                </a:tc>
                <a:tc hMerge="1">
                  <a:txBody>
                    <a:bodyPr/>
                    <a:lstStyle/>
                    <a:p>
                      <a:endParaRPr lang="ru-RU"/>
                    </a:p>
                  </a:txBody>
                  <a:tcPr/>
                </a:tc>
                <a:tc hMerge="1">
                  <a:txBody>
                    <a:bodyPr/>
                    <a:lstStyle/>
                    <a:p>
                      <a:endParaRPr lang="ru-RU"/>
                    </a:p>
                  </a:txBody>
                  <a:tcPr/>
                </a:tc>
              </a:tr>
              <a:tr h="320675">
                <a:tc vMerge="1">
                  <a:txBody>
                    <a:bodyPr/>
                    <a:lstStyle/>
                    <a:p>
                      <a:endParaRPr lang="ru-RU"/>
                    </a:p>
                  </a:txBody>
                  <a:tcPr/>
                </a:tc>
                <a:tc>
                  <a:txBody>
                    <a:bodyPr/>
                    <a:lstStyle/>
                    <a:p>
                      <a:pPr marL="0" marR="0" lvl="0" indent="0" algn="ctr" defTabSz="914400" rtl="0" eaLnBrk="1" fontAlgn="base" latinLnBrk="0" hangingPunct="1">
                        <a:lnSpc>
                          <a:spcPct val="100000"/>
                        </a:lnSpc>
                        <a:spcBef>
                          <a:spcPts val="813"/>
                        </a:spcBef>
                        <a:spcAft>
                          <a:spcPct val="0"/>
                        </a:spcAft>
                        <a:buClr>
                          <a:schemeClr val="bg2"/>
                        </a:buClr>
                        <a:buSzPct val="75000"/>
                        <a:buFont typeface="Wingdings" pitchFamily="2" charset="2"/>
                        <a:buNone/>
                        <a:tabLst/>
                      </a:pPr>
                      <a:r>
                        <a:rPr kumimoji="0" lang="ru-RU" sz="1600" b="1" i="0" u="none" strike="noStrike" cap="none" normalizeH="0" baseline="0" smtClean="0">
                          <a:ln>
                            <a:noFill/>
                          </a:ln>
                          <a:solidFill>
                            <a:srgbClr val="FFFFFF"/>
                          </a:solidFill>
                          <a:effectLst/>
                          <a:latin typeface="Times New Roman" pitchFamily="18" charset="0"/>
                          <a:ea typeface="DejaVu Sans"/>
                          <a:cs typeface="DejaVu Sans"/>
                        </a:rPr>
                        <a:t>2021 жыл</a:t>
                      </a:r>
                    </a:p>
                  </a:txBody>
                  <a:tcPr horzOverflow="overflow">
                    <a:lnL w="12700" cap="flat" cmpd="sng" algn="ctr">
                      <a:solidFill>
                        <a:srgbClr val="FFFFFF"/>
                      </a:solidFill>
                      <a:prstDash val="solid"/>
                      <a:round/>
                      <a:headEnd type="none" w="med" len="med"/>
                      <a:tailEnd type="none" w="med" len="med"/>
                    </a:lnL>
                    <a:lnR w="12240" cap="flat" cmpd="sng" algn="ctr">
                      <a:solidFill>
                        <a:srgbClr val="FFFFFF"/>
                      </a:solidFill>
                      <a:prstDash val="solid"/>
                      <a:round/>
                      <a:headEnd type="none" w="med" len="med"/>
                      <a:tailEnd type="none" w="med" len="med"/>
                    </a:lnR>
                    <a:lnT w="12240" cap="flat" cmpd="sng" algn="ctr">
                      <a:solidFill>
                        <a:srgbClr val="FFFFFF"/>
                      </a:solidFill>
                      <a:prstDash val="solid"/>
                      <a:round/>
                      <a:headEnd type="none" w="med" len="med"/>
                      <a:tailEnd type="none" w="med" len="med"/>
                    </a:lnT>
                    <a:lnB w="12240" cap="flat" cmpd="sng" algn="ctr">
                      <a:solidFill>
                        <a:srgbClr val="FFFFFF"/>
                      </a:solidFill>
                      <a:prstDash val="solid"/>
                      <a:round/>
                      <a:headEnd type="none" w="med" len="med"/>
                      <a:tailEnd type="none" w="med" len="med"/>
                    </a:lnB>
                    <a:lnTlToBr>
                      <a:noFill/>
                    </a:lnTlToBr>
                    <a:lnBlToTr>
                      <a:noFill/>
                    </a:lnBlToTr>
                    <a:solidFill>
                      <a:srgbClr val="3399FF"/>
                    </a:solidFill>
                  </a:tcPr>
                </a:tc>
                <a:tc>
                  <a:txBody>
                    <a:bodyPr/>
                    <a:lstStyle/>
                    <a:p>
                      <a:pPr marL="0" marR="0" lvl="0" indent="0" algn="ctr" defTabSz="914400" rtl="0" eaLnBrk="1" fontAlgn="base" latinLnBrk="0" hangingPunct="1">
                        <a:lnSpc>
                          <a:spcPct val="100000"/>
                        </a:lnSpc>
                        <a:spcBef>
                          <a:spcPts val="813"/>
                        </a:spcBef>
                        <a:spcAft>
                          <a:spcPct val="0"/>
                        </a:spcAft>
                        <a:buClr>
                          <a:schemeClr val="bg2"/>
                        </a:buClr>
                        <a:buSzPct val="75000"/>
                        <a:buFont typeface="Wingdings" pitchFamily="2" charset="2"/>
                        <a:buNone/>
                        <a:tabLst/>
                      </a:pPr>
                      <a:r>
                        <a:rPr kumimoji="0" lang="ru-RU" sz="1600" b="1" i="0" u="none" strike="noStrike" cap="none" normalizeH="0" baseline="0" smtClean="0">
                          <a:ln>
                            <a:noFill/>
                          </a:ln>
                          <a:solidFill>
                            <a:srgbClr val="FFFFFF"/>
                          </a:solidFill>
                          <a:effectLst/>
                          <a:latin typeface="Times New Roman" pitchFamily="18" charset="0"/>
                          <a:ea typeface="DejaVu Sans"/>
                          <a:cs typeface="DejaVu Sans"/>
                        </a:rPr>
                        <a:t>2022 жыл</a:t>
                      </a:r>
                    </a:p>
                  </a:txBody>
                  <a:tcPr horzOverflow="overflow">
                    <a:lnL w="12240" cap="flat" cmpd="sng" algn="ctr">
                      <a:solidFill>
                        <a:srgbClr val="FFFFFF"/>
                      </a:solidFill>
                      <a:prstDash val="solid"/>
                      <a:round/>
                      <a:headEnd type="none" w="med" len="med"/>
                      <a:tailEnd type="none" w="med" len="med"/>
                    </a:lnL>
                    <a:lnR w="12240" cap="flat" cmpd="sng" algn="ctr">
                      <a:solidFill>
                        <a:srgbClr val="FFFFFF"/>
                      </a:solidFill>
                      <a:prstDash val="solid"/>
                      <a:round/>
                      <a:headEnd type="none" w="med" len="med"/>
                      <a:tailEnd type="none" w="med" len="med"/>
                    </a:lnR>
                    <a:lnT w="12240" cap="flat" cmpd="sng" algn="ctr">
                      <a:solidFill>
                        <a:srgbClr val="FFFFFF"/>
                      </a:solidFill>
                      <a:prstDash val="solid"/>
                      <a:round/>
                      <a:headEnd type="none" w="med" len="med"/>
                      <a:tailEnd type="none" w="med" len="med"/>
                    </a:lnT>
                    <a:lnB w="12240" cap="flat" cmpd="sng" algn="ctr">
                      <a:solidFill>
                        <a:srgbClr val="FFFFFF"/>
                      </a:solidFill>
                      <a:prstDash val="solid"/>
                      <a:round/>
                      <a:headEnd type="none" w="med" len="med"/>
                      <a:tailEnd type="none" w="med" len="med"/>
                    </a:lnB>
                    <a:lnTlToBr>
                      <a:noFill/>
                    </a:lnTlToBr>
                    <a:lnBlToTr>
                      <a:noFill/>
                    </a:lnBlToTr>
                    <a:solidFill>
                      <a:srgbClr val="3399FF"/>
                    </a:solidFill>
                  </a:tcPr>
                </a:tc>
                <a:tc>
                  <a:txBody>
                    <a:bodyPr/>
                    <a:lstStyle/>
                    <a:p>
                      <a:pPr marL="0" marR="0" lvl="0" indent="0" algn="ctr" defTabSz="914400" rtl="0" eaLnBrk="1" fontAlgn="base" latinLnBrk="0" hangingPunct="1">
                        <a:lnSpc>
                          <a:spcPct val="100000"/>
                        </a:lnSpc>
                        <a:spcBef>
                          <a:spcPts val="813"/>
                        </a:spcBef>
                        <a:spcAft>
                          <a:spcPct val="0"/>
                        </a:spcAft>
                        <a:buClr>
                          <a:schemeClr val="bg2"/>
                        </a:buClr>
                        <a:buSzPct val="75000"/>
                        <a:buFont typeface="Wingdings" pitchFamily="2" charset="2"/>
                        <a:buNone/>
                        <a:tabLst/>
                      </a:pPr>
                      <a:r>
                        <a:rPr kumimoji="0" lang="ru-RU" sz="1600" b="1" i="0" u="none" strike="noStrike" cap="none" normalizeH="0" baseline="0" smtClean="0">
                          <a:ln>
                            <a:noFill/>
                          </a:ln>
                          <a:solidFill>
                            <a:srgbClr val="FFFFFF"/>
                          </a:solidFill>
                          <a:effectLst/>
                          <a:latin typeface="Times New Roman" pitchFamily="18" charset="0"/>
                          <a:ea typeface="DejaVu Sans"/>
                          <a:cs typeface="DejaVu Sans"/>
                        </a:rPr>
                        <a:t>2023 жыл</a:t>
                      </a:r>
                    </a:p>
                  </a:txBody>
                  <a:tcPr horzOverflow="overflow">
                    <a:lnL w="12240" cap="flat" cmpd="sng" algn="ctr">
                      <a:solidFill>
                        <a:srgbClr val="FFFFFF"/>
                      </a:solidFill>
                      <a:prstDash val="solid"/>
                      <a:round/>
                      <a:headEnd type="none" w="med" len="med"/>
                      <a:tailEnd type="none" w="med" len="med"/>
                    </a:lnL>
                    <a:lnR w="12240" cap="flat" cmpd="sng" algn="ctr">
                      <a:solidFill>
                        <a:srgbClr val="FFFFFF"/>
                      </a:solidFill>
                      <a:prstDash val="solid"/>
                      <a:round/>
                      <a:headEnd type="none" w="med" len="med"/>
                      <a:tailEnd type="none" w="med" len="med"/>
                    </a:lnR>
                    <a:lnT w="12240" cap="flat" cmpd="sng" algn="ctr">
                      <a:solidFill>
                        <a:srgbClr val="FFFFFF"/>
                      </a:solidFill>
                      <a:prstDash val="solid"/>
                      <a:round/>
                      <a:headEnd type="none" w="med" len="med"/>
                      <a:tailEnd type="none" w="med" len="med"/>
                    </a:lnT>
                    <a:lnB w="12240" cap="flat" cmpd="sng" algn="ctr">
                      <a:solidFill>
                        <a:srgbClr val="FFFFFF"/>
                      </a:solidFill>
                      <a:prstDash val="solid"/>
                      <a:round/>
                      <a:headEnd type="none" w="med" len="med"/>
                      <a:tailEnd type="none" w="med" len="med"/>
                    </a:lnB>
                    <a:lnTlToBr>
                      <a:noFill/>
                    </a:lnTlToBr>
                    <a:lnBlToTr>
                      <a:noFill/>
                    </a:lnBlToTr>
                    <a:solidFill>
                      <a:srgbClr val="3399FF"/>
                    </a:solidFill>
                  </a:tcPr>
                </a:tc>
              </a:tr>
              <a:tr h="280988">
                <a:tc gridSpan="4">
                  <a:txBody>
                    <a:bodyPr/>
                    <a:lstStyle/>
                    <a:p>
                      <a:pPr marL="90488" marR="0" lvl="0" indent="0" algn="l" defTabSz="914400" rtl="0" eaLnBrk="1" fontAlgn="base" latinLnBrk="0" hangingPunct="1">
                        <a:lnSpc>
                          <a:spcPct val="100000"/>
                        </a:lnSpc>
                        <a:spcBef>
                          <a:spcPts val="338"/>
                        </a:spcBef>
                        <a:spcAft>
                          <a:spcPct val="0"/>
                        </a:spcAft>
                        <a:buClr>
                          <a:schemeClr val="bg2"/>
                        </a:buClr>
                        <a:buSzPct val="75000"/>
                        <a:buFont typeface="Wingdings" pitchFamily="2" charset="2"/>
                        <a:buNone/>
                        <a:tabLst/>
                      </a:pPr>
                      <a:r>
                        <a:rPr kumimoji="0" lang="ru-RU" sz="1600" b="0" i="0" u="none" strike="noStrike" cap="none" normalizeH="0" baseline="0" smtClean="0">
                          <a:ln>
                            <a:noFill/>
                          </a:ln>
                          <a:solidFill>
                            <a:srgbClr val="FFFFFF"/>
                          </a:solidFill>
                          <a:effectLst/>
                          <a:latin typeface="Arial" charset="0"/>
                          <a:ea typeface="DejaVu Sans"/>
                          <a:cs typeface="DejaVu Sans"/>
                        </a:rPr>
                        <a:t>Бюджеттік бағдарлама бойынша шығыстар, барлығы                 </a:t>
                      </a:r>
                      <a:r>
                        <a:rPr kumimoji="0" lang="ru-RU" sz="1400" b="1" i="0" u="none" strike="noStrike" cap="none" normalizeH="0" baseline="0" smtClean="0">
                          <a:ln>
                            <a:noFill/>
                          </a:ln>
                          <a:solidFill>
                            <a:srgbClr val="FFFFFF"/>
                          </a:solidFill>
                          <a:effectLst/>
                          <a:latin typeface="Arial" charset="0"/>
                          <a:ea typeface="DejaVu Sans"/>
                          <a:cs typeface="DejaVu Sans"/>
                        </a:rPr>
                        <a:t>(мың теңге)</a:t>
                      </a:r>
                      <a:endParaRPr kumimoji="0" lang="ru-RU" sz="1400" b="1" i="0" u="none" strike="noStrike" cap="none" normalizeH="0" baseline="0" smtClean="0">
                        <a:ln>
                          <a:noFill/>
                        </a:ln>
                        <a:solidFill>
                          <a:schemeClr val="tx1"/>
                        </a:solidFill>
                        <a:effectLst/>
                        <a:latin typeface="Arial" charset="0"/>
                        <a:ea typeface="DejaVu Sans"/>
                        <a:cs typeface="DejaVu Sans"/>
                      </a:endParaRPr>
                    </a:p>
                  </a:txBody>
                  <a:tcPr horzOverflow="overflow">
                    <a:lnL w="12240" cap="flat" cmpd="sng" algn="ctr">
                      <a:solidFill>
                        <a:srgbClr val="FFFFFF"/>
                      </a:solidFill>
                      <a:prstDash val="solid"/>
                      <a:round/>
                      <a:headEnd type="none" w="med" len="med"/>
                      <a:tailEnd type="none" w="med" len="med"/>
                    </a:lnL>
                    <a:lnR w="1224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240" cap="flat" cmpd="sng" algn="ctr">
                      <a:solidFill>
                        <a:srgbClr val="FFFFFF"/>
                      </a:solidFill>
                      <a:prstDash val="solid"/>
                      <a:round/>
                      <a:headEnd type="none" w="med" len="med"/>
                      <a:tailEnd type="none" w="med" len="med"/>
                    </a:lnB>
                    <a:lnTlToBr>
                      <a:noFill/>
                    </a:lnTlToBr>
                    <a:lnBlToTr>
                      <a:noFill/>
                    </a:lnBlToTr>
                    <a:solidFill>
                      <a:srgbClr val="3399FF"/>
                    </a:solidFill>
                  </a:tcPr>
                </a:tc>
                <a:tc hMerge="1">
                  <a:txBody>
                    <a:bodyPr/>
                    <a:lstStyle/>
                    <a:p>
                      <a:endParaRPr lang="ru-RU"/>
                    </a:p>
                  </a:txBody>
                  <a:tcPr/>
                </a:tc>
                <a:tc hMerge="1">
                  <a:txBody>
                    <a:bodyPr/>
                    <a:lstStyle/>
                    <a:p>
                      <a:endParaRPr lang="ru-RU"/>
                    </a:p>
                  </a:txBody>
                  <a:tcPr/>
                </a:tc>
                <a:tc hMerge="1">
                  <a:txBody>
                    <a:bodyPr/>
                    <a:lstStyle/>
                    <a:p>
                      <a:endParaRPr lang="ru-RU"/>
                    </a:p>
                  </a:txBody>
                  <a:tcPr/>
                </a:tc>
              </a:tr>
              <a:tr h="771525">
                <a:tc>
                  <a:txBody>
                    <a:bodyPr/>
                    <a:lstStyle/>
                    <a:p>
                      <a:pPr marL="90488" marR="0" lvl="0" indent="0" algn="l" defTabSz="914400" rtl="0" eaLnBrk="1" fontAlgn="base" latinLnBrk="0" hangingPunct="1">
                        <a:lnSpc>
                          <a:spcPct val="100000"/>
                        </a:lnSpc>
                        <a:spcBef>
                          <a:spcPts val="338"/>
                        </a:spcBef>
                        <a:spcAft>
                          <a:spcPct val="0"/>
                        </a:spcAft>
                        <a:buClr>
                          <a:schemeClr val="bg2"/>
                        </a:buClr>
                        <a:buSzPct val="75000"/>
                        <a:buFont typeface="Wingdings" pitchFamily="2" charset="2"/>
                        <a:buNone/>
                        <a:tabLst/>
                      </a:pPr>
                      <a:r>
                        <a:rPr kumimoji="0" lang="kk-KZ" sz="1500" b="0" i="1" u="none" strike="noStrike" cap="none" normalizeH="0" baseline="0" smtClean="0">
                          <a:ln>
                            <a:noFill/>
                          </a:ln>
                          <a:solidFill>
                            <a:schemeClr val="tx1"/>
                          </a:solidFill>
                          <a:effectLst/>
                          <a:latin typeface="Arial" charset="0"/>
                          <a:cs typeface="Arial" charset="0"/>
                        </a:rPr>
                        <a:t>Аудандық бюджеттерге және облыстық маңызы бар қала бюджеттеріне берілетін бюджеттік субвенциялар</a:t>
                      </a:r>
                      <a:r>
                        <a:rPr kumimoji="0" lang="ru-RU" sz="1500" b="0" i="0" u="none" strike="noStrike" cap="none" normalizeH="0" baseline="0" smtClean="0">
                          <a:ln>
                            <a:noFill/>
                          </a:ln>
                          <a:solidFill>
                            <a:schemeClr val="tx1"/>
                          </a:solidFill>
                          <a:effectLst/>
                          <a:latin typeface="Arial" charset="0"/>
                          <a:cs typeface="Arial" charset="0"/>
                        </a:rPr>
                        <a:t> </a:t>
                      </a:r>
                    </a:p>
                  </a:txBody>
                  <a:tcPr horzOverflow="overflow">
                    <a:lnL w="12240" cap="flat" cmpd="sng" algn="ctr">
                      <a:solidFill>
                        <a:srgbClr val="FFFFFF"/>
                      </a:solidFill>
                      <a:prstDash val="solid"/>
                      <a:round/>
                      <a:headEnd type="none" w="med" len="med"/>
                      <a:tailEnd type="none" w="med" len="med"/>
                    </a:lnL>
                    <a:lnR w="12240" cap="flat" cmpd="sng" algn="ctr">
                      <a:solidFill>
                        <a:srgbClr val="FFFFFF"/>
                      </a:solidFill>
                      <a:prstDash val="solid"/>
                      <a:round/>
                      <a:headEnd type="none" w="med" len="med"/>
                      <a:tailEnd type="none" w="med" len="med"/>
                    </a:lnR>
                    <a:lnT w="12240" cap="flat" cmpd="sng" algn="ctr">
                      <a:solidFill>
                        <a:srgbClr val="FFFFFF"/>
                      </a:solidFill>
                      <a:prstDash val="solid"/>
                      <a:round/>
                      <a:headEnd type="none" w="med" len="med"/>
                      <a:tailEnd type="none" w="med" len="med"/>
                    </a:lnT>
                    <a:lnB w="12240" cap="flat" cmpd="sng" algn="ctr">
                      <a:solidFill>
                        <a:srgbClr val="FFFFFF"/>
                      </a:solidFill>
                      <a:prstDash val="solid"/>
                      <a:round/>
                      <a:headEnd type="none" w="med" len="med"/>
                      <a:tailEnd type="none" w="med" len="med"/>
                    </a:lnB>
                    <a:lnTlToBr>
                      <a:noFill/>
                    </a:lnTlToBr>
                    <a:lnBlToTr>
                      <a:noFill/>
                    </a:lnBlToTr>
                    <a:solidFill>
                      <a:srgbClr val="CDE5FE"/>
                    </a:soli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kk-KZ" sz="1600" b="0" i="1" u="none" strike="noStrike" cap="none" normalizeH="0" baseline="0" smtClean="0">
                        <a:ln>
                          <a:noFill/>
                        </a:ln>
                        <a:solidFill>
                          <a:srgbClr val="000000"/>
                        </a:solidFill>
                        <a:effectLst/>
                        <a:latin typeface="Arial" charset="0"/>
                        <a:ea typeface="DejaVu Sans"/>
                        <a:cs typeface="Times New Roman" pitchFamily="18" charset="0"/>
                      </a:endParaRPr>
                    </a:p>
                    <a:p>
                      <a:pPr marL="0" marR="0" lvl="0" indent="0" algn="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kk-KZ" sz="1600" b="0" i="1" u="none" strike="noStrike" cap="none" normalizeH="0" baseline="0" smtClean="0">
                          <a:ln>
                            <a:noFill/>
                          </a:ln>
                          <a:solidFill>
                            <a:srgbClr val="000000"/>
                          </a:solidFill>
                          <a:effectLst/>
                          <a:latin typeface="Arial" charset="0"/>
                          <a:ea typeface="DejaVu Sans"/>
                          <a:cs typeface="Times New Roman" pitchFamily="18" charset="0"/>
                        </a:rPr>
                        <a:t>97 944 109,0</a:t>
                      </a:r>
                      <a:endParaRPr kumimoji="0" lang="ru-RU" sz="1600" b="0" i="1" u="none" strike="noStrike" cap="none" normalizeH="0" baseline="0" smtClean="0">
                        <a:ln>
                          <a:noFill/>
                        </a:ln>
                        <a:solidFill>
                          <a:srgbClr val="000000"/>
                        </a:solidFill>
                        <a:effectLst/>
                        <a:latin typeface="Arial" charset="0"/>
                        <a:ea typeface="DejaVu Sans"/>
                        <a:cs typeface="Times New Roman" pitchFamily="18" charset="0"/>
                      </a:endParaRPr>
                    </a:p>
                  </a:txBody>
                  <a:tcPr horzOverflow="overflow">
                    <a:lnL w="12240" cap="flat" cmpd="sng" algn="ctr">
                      <a:solidFill>
                        <a:srgbClr val="FFFFFF"/>
                      </a:solidFill>
                      <a:prstDash val="solid"/>
                      <a:round/>
                      <a:headEnd type="none" w="med" len="med"/>
                      <a:tailEnd type="none" w="med" len="med"/>
                    </a:lnL>
                    <a:lnR w="12240" cap="flat" cmpd="sng" algn="ctr">
                      <a:solidFill>
                        <a:srgbClr val="FFFFFF"/>
                      </a:solidFill>
                      <a:prstDash val="solid"/>
                      <a:round/>
                      <a:headEnd type="none" w="med" len="med"/>
                      <a:tailEnd type="none" w="med" len="med"/>
                    </a:lnR>
                    <a:lnT w="12240" cap="flat" cmpd="sng" algn="ctr">
                      <a:solidFill>
                        <a:srgbClr val="FFFFFF"/>
                      </a:solidFill>
                      <a:prstDash val="solid"/>
                      <a:round/>
                      <a:headEnd type="none" w="med" len="med"/>
                      <a:tailEnd type="none" w="med" len="med"/>
                    </a:lnT>
                    <a:lnB w="12240" cap="flat" cmpd="sng" algn="ctr">
                      <a:solidFill>
                        <a:srgbClr val="FFFFFF"/>
                      </a:solidFill>
                      <a:prstDash val="solid"/>
                      <a:round/>
                      <a:headEnd type="none" w="med" len="med"/>
                      <a:tailEnd type="none" w="med" len="med"/>
                    </a:lnB>
                    <a:lnTlToBr>
                      <a:noFill/>
                    </a:lnTlToBr>
                    <a:lnBlToTr>
                      <a:noFill/>
                    </a:lnBlToTr>
                    <a:solidFill>
                      <a:srgbClr val="CDE5FE"/>
                    </a:solidFill>
                  </a:tcPr>
                </a:tc>
                <a:tc>
                  <a:txBody>
                    <a:bodyPr/>
                    <a:lstStyle/>
                    <a:p>
                      <a:pPr marL="0" marR="0" lvl="0" indent="0" algn="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kk-KZ" sz="1600" b="0" i="1" u="none" strike="noStrike" cap="none" normalizeH="0" baseline="0" smtClean="0">
                        <a:ln>
                          <a:noFill/>
                        </a:ln>
                        <a:solidFill>
                          <a:srgbClr val="000000"/>
                        </a:solidFill>
                        <a:effectLst/>
                        <a:latin typeface="Arial" charset="0"/>
                        <a:ea typeface="DejaVu Sans"/>
                        <a:cs typeface="Times New Roman" pitchFamily="18" charset="0"/>
                      </a:endParaRPr>
                    </a:p>
                    <a:p>
                      <a:pPr marL="0" marR="0" lvl="0" indent="0" algn="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kk-KZ" sz="1600" b="0" i="1" u="none" strike="noStrike" cap="none" normalizeH="0" baseline="0" smtClean="0">
                          <a:ln>
                            <a:noFill/>
                          </a:ln>
                          <a:solidFill>
                            <a:srgbClr val="000000"/>
                          </a:solidFill>
                          <a:effectLst/>
                          <a:latin typeface="Arial" charset="0"/>
                          <a:ea typeface="DejaVu Sans"/>
                          <a:cs typeface="Times New Roman" pitchFamily="18" charset="0"/>
                        </a:rPr>
                        <a:t>95 802 369,0 </a:t>
                      </a:r>
                      <a:endParaRPr kumimoji="0" lang="ru-RU" sz="1600" b="0" i="1" u="none" strike="noStrike" cap="none" normalizeH="0" baseline="0" smtClean="0">
                        <a:ln>
                          <a:noFill/>
                        </a:ln>
                        <a:solidFill>
                          <a:srgbClr val="000000"/>
                        </a:solidFill>
                        <a:effectLst/>
                        <a:latin typeface="Arial" charset="0"/>
                        <a:ea typeface="DejaVu Sans"/>
                        <a:cs typeface="Times New Roman" pitchFamily="18" charset="0"/>
                      </a:endParaRPr>
                    </a:p>
                  </a:txBody>
                  <a:tcPr horzOverflow="overflow">
                    <a:lnL w="12240" cap="flat" cmpd="sng" algn="ctr">
                      <a:solidFill>
                        <a:srgbClr val="FFFFFF"/>
                      </a:solidFill>
                      <a:prstDash val="solid"/>
                      <a:round/>
                      <a:headEnd type="none" w="med" len="med"/>
                      <a:tailEnd type="none" w="med" len="med"/>
                    </a:lnL>
                    <a:lnR w="12240" cap="flat" cmpd="sng" algn="ctr">
                      <a:solidFill>
                        <a:srgbClr val="FFFFFF"/>
                      </a:solidFill>
                      <a:prstDash val="solid"/>
                      <a:round/>
                      <a:headEnd type="none" w="med" len="med"/>
                      <a:tailEnd type="none" w="med" len="med"/>
                    </a:lnR>
                    <a:lnT w="12240" cap="flat" cmpd="sng" algn="ctr">
                      <a:solidFill>
                        <a:srgbClr val="FFFFFF"/>
                      </a:solidFill>
                      <a:prstDash val="solid"/>
                      <a:round/>
                      <a:headEnd type="none" w="med" len="med"/>
                      <a:tailEnd type="none" w="med" len="med"/>
                    </a:lnT>
                    <a:lnB w="12240" cap="flat" cmpd="sng" algn="ctr">
                      <a:solidFill>
                        <a:srgbClr val="FFFFFF"/>
                      </a:solidFill>
                      <a:prstDash val="solid"/>
                      <a:round/>
                      <a:headEnd type="none" w="med" len="med"/>
                      <a:tailEnd type="none" w="med" len="med"/>
                    </a:lnB>
                    <a:lnTlToBr>
                      <a:noFill/>
                    </a:lnTlToBr>
                    <a:lnBlToTr>
                      <a:noFill/>
                    </a:lnBlToTr>
                    <a:solidFill>
                      <a:srgbClr val="CDE5FE"/>
                    </a:solidFill>
                  </a:tcPr>
                </a:tc>
                <a:tc>
                  <a:txBody>
                    <a:bodyPr/>
                    <a:lstStyle/>
                    <a:p>
                      <a:pPr marL="0" marR="0" lvl="0" indent="0" algn="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kk-KZ" sz="1600" b="0" i="1" u="none" strike="noStrike" cap="none" normalizeH="0" baseline="0" smtClean="0">
                        <a:ln>
                          <a:noFill/>
                        </a:ln>
                        <a:solidFill>
                          <a:srgbClr val="000000"/>
                        </a:solidFill>
                        <a:effectLst/>
                        <a:latin typeface="Arial" charset="0"/>
                        <a:ea typeface="DejaVu Sans"/>
                        <a:cs typeface="Times New Roman" pitchFamily="18" charset="0"/>
                      </a:endParaRPr>
                    </a:p>
                    <a:p>
                      <a:pPr marL="0" marR="0" lvl="0" indent="0" algn="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kk-KZ" sz="1600" b="0" i="1" u="none" strike="noStrike" cap="none" normalizeH="0" baseline="0" smtClean="0">
                          <a:ln>
                            <a:noFill/>
                          </a:ln>
                          <a:solidFill>
                            <a:srgbClr val="000000"/>
                          </a:solidFill>
                          <a:effectLst/>
                          <a:latin typeface="Arial" charset="0"/>
                          <a:ea typeface="DejaVu Sans"/>
                          <a:cs typeface="Times New Roman" pitchFamily="18" charset="0"/>
                        </a:rPr>
                        <a:t>0,0</a:t>
                      </a:r>
                      <a:endParaRPr kumimoji="0" lang="ru-RU" sz="1600" b="0" i="1" u="none" strike="noStrike" cap="none" normalizeH="0" baseline="0" smtClean="0">
                        <a:ln>
                          <a:noFill/>
                        </a:ln>
                        <a:solidFill>
                          <a:srgbClr val="000000"/>
                        </a:solidFill>
                        <a:effectLst/>
                        <a:latin typeface="Arial" charset="0"/>
                        <a:ea typeface="DejaVu Sans"/>
                        <a:cs typeface="Times New Roman" pitchFamily="18" charset="0"/>
                      </a:endParaRPr>
                    </a:p>
                  </a:txBody>
                  <a:tcPr horzOverflow="overflow">
                    <a:lnL w="12240" cap="flat" cmpd="sng" algn="ctr">
                      <a:solidFill>
                        <a:srgbClr val="FFFFFF"/>
                      </a:solidFill>
                      <a:prstDash val="solid"/>
                      <a:round/>
                      <a:headEnd type="none" w="med" len="med"/>
                      <a:tailEnd type="none" w="med" len="med"/>
                    </a:lnL>
                    <a:lnR w="12240" cap="flat" cmpd="sng" algn="ctr">
                      <a:solidFill>
                        <a:srgbClr val="FFFFFF"/>
                      </a:solidFill>
                      <a:prstDash val="solid"/>
                      <a:round/>
                      <a:headEnd type="none" w="med" len="med"/>
                      <a:tailEnd type="none" w="med" len="med"/>
                    </a:lnR>
                    <a:lnT w="12240" cap="flat" cmpd="sng" algn="ctr">
                      <a:solidFill>
                        <a:srgbClr val="FFFFFF"/>
                      </a:solidFill>
                      <a:prstDash val="solid"/>
                      <a:round/>
                      <a:headEnd type="none" w="med" len="med"/>
                      <a:tailEnd type="none" w="med" len="med"/>
                    </a:lnT>
                    <a:lnB w="12240" cap="flat" cmpd="sng" algn="ctr">
                      <a:solidFill>
                        <a:srgbClr val="FFFFFF"/>
                      </a:solidFill>
                      <a:prstDash val="solid"/>
                      <a:round/>
                      <a:headEnd type="none" w="med" len="med"/>
                      <a:tailEnd type="none" w="med" len="med"/>
                    </a:lnB>
                    <a:lnTlToBr>
                      <a:noFill/>
                    </a:lnTlToBr>
                    <a:lnBlToTr>
                      <a:noFill/>
                    </a:lnBlToTr>
                    <a:solidFill>
                      <a:srgbClr val="CDE5FE"/>
                    </a:solidFill>
                  </a:tcPr>
                </a:tc>
              </a:tr>
              <a:tr h="361950">
                <a:tc gridSpan="4">
                  <a:txBody>
                    <a:bodyPr/>
                    <a:lstStyle/>
                    <a:p>
                      <a:pPr marL="0" marR="0" lvl="0" indent="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ru-RU" sz="1800" b="0" i="0" u="none" strike="noStrike" cap="none" normalizeH="0" baseline="0" smtClean="0">
                          <a:ln>
                            <a:noFill/>
                          </a:ln>
                          <a:solidFill>
                            <a:schemeClr val="tx1"/>
                          </a:solidFill>
                          <a:effectLst/>
                          <a:latin typeface="Arial" charset="0"/>
                          <a:ea typeface="DejaVu Sans"/>
                          <a:cs typeface="DejaVu Sans"/>
                        </a:rPr>
                        <a:t> </a:t>
                      </a:r>
                      <a:r>
                        <a:rPr kumimoji="0" lang="ru-RU" sz="1600" b="0" i="0" u="none" strike="noStrike" cap="none" normalizeH="0" baseline="0" smtClean="0">
                          <a:ln>
                            <a:noFill/>
                          </a:ln>
                          <a:solidFill>
                            <a:srgbClr val="FFFFFF"/>
                          </a:solidFill>
                          <a:effectLst/>
                          <a:latin typeface="Arial" charset="0"/>
                          <a:ea typeface="DejaVu Sans"/>
                          <a:cs typeface="DejaVu Sans"/>
                        </a:rPr>
                        <a:t>Тікелей нәтиже көрсеткіштері</a:t>
                      </a:r>
                      <a:r>
                        <a:rPr kumimoji="0" lang="ru-RU" sz="1800" b="0" i="0" u="none" strike="noStrike" cap="none" normalizeH="0" baseline="0" smtClean="0">
                          <a:ln>
                            <a:noFill/>
                          </a:ln>
                          <a:solidFill>
                            <a:srgbClr val="FFFFFF"/>
                          </a:solidFill>
                          <a:effectLst/>
                          <a:latin typeface="Arial" charset="0"/>
                          <a:ea typeface="DejaVu Sans"/>
                          <a:cs typeface="DejaVu Sans"/>
                        </a:rPr>
                        <a:t>                                          </a:t>
                      </a:r>
                      <a:r>
                        <a:rPr kumimoji="0" lang="ru-RU" sz="1400" b="1" i="0" u="none" strike="noStrike" cap="none" normalizeH="0" baseline="0" smtClean="0">
                          <a:ln>
                            <a:noFill/>
                          </a:ln>
                          <a:solidFill>
                            <a:srgbClr val="FFFFFF"/>
                          </a:solidFill>
                          <a:effectLst/>
                          <a:latin typeface="Arial" charset="0"/>
                          <a:ea typeface="DejaVu Sans"/>
                          <a:cs typeface="DejaVu Sans"/>
                        </a:rPr>
                        <a:t>(төлемдер саны)</a:t>
                      </a:r>
                    </a:p>
                  </a:txBody>
                  <a:tcPr horzOverflow="overflow">
                    <a:lnL w="12240" cap="flat" cmpd="sng" algn="ctr">
                      <a:solidFill>
                        <a:srgbClr val="FFFFFF"/>
                      </a:solidFill>
                      <a:prstDash val="solid"/>
                      <a:round/>
                      <a:headEnd type="none" w="med" len="med"/>
                      <a:tailEnd type="none" w="med" len="med"/>
                    </a:lnL>
                    <a:lnR w="12240" cap="flat" cmpd="sng" algn="ctr">
                      <a:solidFill>
                        <a:srgbClr val="FFFFFF"/>
                      </a:solidFill>
                      <a:prstDash val="solid"/>
                      <a:round/>
                      <a:headEnd type="none" w="med" len="med"/>
                      <a:tailEnd type="none" w="med" len="med"/>
                    </a:lnR>
                    <a:lnT w="12240" cap="flat" cmpd="sng" algn="ctr">
                      <a:solidFill>
                        <a:srgbClr val="FFFFFF"/>
                      </a:solidFill>
                      <a:prstDash val="solid"/>
                      <a:round/>
                      <a:headEnd type="none" w="med" len="med"/>
                      <a:tailEnd type="none" w="med" len="med"/>
                    </a:lnT>
                    <a:lnB w="12240" cap="flat" cmpd="sng" algn="ctr">
                      <a:solidFill>
                        <a:srgbClr val="FFFFFF"/>
                      </a:solidFill>
                      <a:prstDash val="solid"/>
                      <a:round/>
                      <a:headEnd type="none" w="med" len="med"/>
                      <a:tailEnd type="none" w="med" len="med"/>
                    </a:lnB>
                    <a:lnTlToBr>
                      <a:noFill/>
                    </a:lnTlToBr>
                    <a:lnBlToTr>
                      <a:noFill/>
                    </a:lnBlToTr>
                    <a:solidFill>
                      <a:srgbClr val="3399FF"/>
                    </a:solidFill>
                  </a:tcPr>
                </a:tc>
                <a:tc hMerge="1">
                  <a:txBody>
                    <a:bodyPr/>
                    <a:lstStyle/>
                    <a:p>
                      <a:endParaRPr lang="ru-RU"/>
                    </a:p>
                  </a:txBody>
                  <a:tcPr/>
                </a:tc>
                <a:tc hMerge="1">
                  <a:txBody>
                    <a:bodyPr/>
                    <a:lstStyle/>
                    <a:p>
                      <a:endParaRPr lang="ru-RU"/>
                    </a:p>
                  </a:txBody>
                  <a:tcPr/>
                </a:tc>
                <a:tc hMerge="1">
                  <a:txBody>
                    <a:bodyPr/>
                    <a:lstStyle/>
                    <a:p>
                      <a:endParaRPr lang="ru-RU"/>
                    </a:p>
                  </a:txBody>
                  <a:tcPr/>
                </a:tc>
              </a:tr>
              <a:tr h="808038">
                <a:tc>
                  <a:txBody>
                    <a:bodyPr/>
                    <a:lstStyle/>
                    <a:p>
                      <a:pPr marL="0" marR="0" lvl="0" indent="0" algn="l"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kk-KZ" sz="1500" b="0" i="1" u="none" strike="noStrike" cap="none" normalizeH="0" baseline="0" smtClean="0">
                          <a:ln>
                            <a:noFill/>
                          </a:ln>
                          <a:solidFill>
                            <a:schemeClr val="tx1"/>
                          </a:solidFill>
                          <a:effectLst/>
                          <a:latin typeface="Arial" charset="0"/>
                          <a:cs typeface="Arial" charset="0"/>
                        </a:rPr>
                        <a:t>Республикалық </a:t>
                      </a:r>
                      <a:r>
                        <a:rPr kumimoji="0" lang="ru-RU" sz="1500" b="0" i="1" u="none" strike="noStrike" cap="none" normalizeH="0" baseline="0" smtClean="0">
                          <a:ln>
                            <a:noFill/>
                          </a:ln>
                          <a:solidFill>
                            <a:schemeClr val="tx1"/>
                          </a:solidFill>
                          <a:effectLst/>
                          <a:latin typeface="Arial" charset="0"/>
                          <a:cs typeface="Arial" charset="0"/>
                        </a:rPr>
                        <a:t> бюджеттен берілетін субвенциялармен қаржыландырылған </a:t>
                      </a:r>
                      <a:r>
                        <a:rPr kumimoji="0" lang="kk-KZ" sz="1500" b="0" i="1" u="none" strike="noStrike" cap="none" normalizeH="0" baseline="0" smtClean="0">
                          <a:ln>
                            <a:noFill/>
                          </a:ln>
                          <a:solidFill>
                            <a:schemeClr val="tx1"/>
                          </a:solidFill>
                          <a:effectLst/>
                          <a:latin typeface="Arial" charset="0"/>
                          <a:cs typeface="Arial" charset="0"/>
                        </a:rPr>
                        <a:t>аудандық  бюджеттер мен блыстық маңызы бар қала </a:t>
                      </a:r>
                      <a:r>
                        <a:rPr kumimoji="0" lang="ru-RU" sz="1500" b="0" i="1" u="none" strike="noStrike" cap="none" normalizeH="0" baseline="0" smtClean="0">
                          <a:ln>
                            <a:noFill/>
                          </a:ln>
                          <a:solidFill>
                            <a:schemeClr val="tx1"/>
                          </a:solidFill>
                          <a:effectLst/>
                          <a:latin typeface="Arial" charset="0"/>
                          <a:cs typeface="Arial" charset="0"/>
                        </a:rPr>
                        <a:t>бюджеттер</a:t>
                      </a:r>
                      <a:r>
                        <a:rPr kumimoji="0" lang="kk-KZ" sz="1500" b="0" i="1" u="none" strike="noStrike" cap="none" normalizeH="0" baseline="0" smtClean="0">
                          <a:ln>
                            <a:noFill/>
                          </a:ln>
                          <a:solidFill>
                            <a:schemeClr val="tx1"/>
                          </a:solidFill>
                          <a:effectLst/>
                          <a:latin typeface="Arial" charset="0"/>
                          <a:cs typeface="Arial" charset="0"/>
                        </a:rPr>
                        <a:t>інің</a:t>
                      </a:r>
                      <a:r>
                        <a:rPr kumimoji="0" lang="ru-RU" sz="1500" b="0" i="1" u="none" strike="noStrike" cap="none" normalizeH="0" baseline="0" smtClean="0">
                          <a:ln>
                            <a:noFill/>
                          </a:ln>
                          <a:solidFill>
                            <a:schemeClr val="tx1"/>
                          </a:solidFill>
                          <a:effectLst/>
                          <a:latin typeface="Arial" charset="0"/>
                          <a:cs typeface="Arial" charset="0"/>
                        </a:rPr>
                        <a:t> саны</a:t>
                      </a:r>
                      <a:r>
                        <a:rPr kumimoji="0" lang="ru-RU" sz="1500" b="0" i="0" u="none" strike="noStrike" cap="none" normalizeH="0" baseline="0" smtClean="0">
                          <a:ln>
                            <a:noFill/>
                          </a:ln>
                          <a:solidFill>
                            <a:schemeClr val="tx1"/>
                          </a:solidFill>
                          <a:effectLst/>
                          <a:latin typeface="Arial" charset="0"/>
                          <a:cs typeface="Arial" charset="0"/>
                        </a:rPr>
                        <a:t> </a:t>
                      </a:r>
                    </a:p>
                  </a:txBody>
                  <a:tcPr horzOverflow="overflow">
                    <a:lnL w="12240" cap="flat" cmpd="sng" algn="ctr">
                      <a:solidFill>
                        <a:srgbClr val="FFFFFF"/>
                      </a:solidFill>
                      <a:prstDash val="solid"/>
                      <a:round/>
                      <a:headEnd type="none" w="med" len="med"/>
                      <a:tailEnd type="none" w="med" len="med"/>
                    </a:lnL>
                    <a:lnR w="12240" cap="flat" cmpd="sng" algn="ctr">
                      <a:solidFill>
                        <a:srgbClr val="FFFFFF"/>
                      </a:solidFill>
                      <a:prstDash val="solid"/>
                      <a:round/>
                      <a:headEnd type="none" w="med" len="med"/>
                      <a:tailEnd type="none" w="med" len="med"/>
                    </a:lnR>
                    <a:lnT w="12240" cap="flat" cmpd="sng" algn="ctr">
                      <a:solidFill>
                        <a:srgbClr val="FFFFFF"/>
                      </a:solidFill>
                      <a:prstDash val="solid"/>
                      <a:round/>
                      <a:headEnd type="none" w="med" len="med"/>
                      <a:tailEnd type="none" w="med" len="med"/>
                    </a:lnT>
                    <a:lnB w="1224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
                          <a:schemeClr val="bg2"/>
                        </a:buClr>
                        <a:buSzPct val="75000"/>
                        <a:buFont typeface="Wingdings" pitchFamily="2" charset="2"/>
                        <a:buNone/>
                        <a:tabLst/>
                      </a:pPr>
                      <a:endParaRPr kumimoji="0" lang="ru-RU" sz="1600" b="0" i="1" u="none" strike="noStrike" cap="none" normalizeH="0" baseline="0" smtClean="0">
                        <a:ln>
                          <a:noFill/>
                        </a:ln>
                        <a:solidFill>
                          <a:schemeClr val="tx1"/>
                        </a:solidFill>
                        <a:effectLst/>
                        <a:latin typeface="Arial" charset="0"/>
                        <a:ea typeface="DejaVu Sans"/>
                        <a:cs typeface="DejaVu Sans"/>
                      </a:endParaRPr>
                    </a:p>
                    <a:p>
                      <a:pPr marL="0" marR="0" lvl="0" indent="0" algn="r"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ru-RU" sz="1600" b="0" i="1" u="none" strike="noStrike" cap="none" normalizeH="0" baseline="0" smtClean="0">
                          <a:ln>
                            <a:noFill/>
                          </a:ln>
                          <a:solidFill>
                            <a:schemeClr val="tx1"/>
                          </a:solidFill>
                          <a:effectLst/>
                          <a:latin typeface="Arial" charset="0"/>
                          <a:ea typeface="DejaVu Sans"/>
                          <a:cs typeface="DejaVu Sans"/>
                        </a:rPr>
                        <a:t>18</a:t>
                      </a:r>
                    </a:p>
                  </a:txBody>
                  <a:tcPr horzOverflow="overflow">
                    <a:lnL w="12240" cap="flat" cmpd="sng" algn="ctr">
                      <a:solidFill>
                        <a:srgbClr val="FFFFFF"/>
                      </a:solidFill>
                      <a:prstDash val="solid"/>
                      <a:round/>
                      <a:headEnd type="none" w="med" len="med"/>
                      <a:tailEnd type="none" w="med" len="med"/>
                    </a:lnL>
                    <a:lnR w="12240" cap="flat" cmpd="sng" algn="ctr">
                      <a:solidFill>
                        <a:srgbClr val="FFFFFF"/>
                      </a:solidFill>
                      <a:prstDash val="solid"/>
                      <a:round/>
                      <a:headEnd type="none" w="med" len="med"/>
                      <a:tailEnd type="none" w="med" len="med"/>
                    </a:lnR>
                    <a:lnT w="12240" cap="flat" cmpd="sng" algn="ctr">
                      <a:solidFill>
                        <a:srgbClr val="FFFFFF"/>
                      </a:solidFill>
                      <a:prstDash val="solid"/>
                      <a:round/>
                      <a:headEnd type="none" w="med" len="med"/>
                      <a:tailEnd type="none" w="med" len="med"/>
                    </a:lnT>
                    <a:lnB w="1224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
                          <a:schemeClr val="bg2"/>
                        </a:buClr>
                        <a:buSzPct val="75000"/>
                        <a:buFont typeface="Wingdings" pitchFamily="2" charset="2"/>
                        <a:buNone/>
                        <a:tabLst/>
                      </a:pPr>
                      <a:endParaRPr kumimoji="0" lang="ru-RU" sz="1600" b="0" i="1" u="none" strike="noStrike" cap="none" normalizeH="0" baseline="0" smtClean="0">
                        <a:ln>
                          <a:noFill/>
                        </a:ln>
                        <a:solidFill>
                          <a:schemeClr val="tx1"/>
                        </a:solidFill>
                        <a:effectLst/>
                        <a:latin typeface="Arial" charset="0"/>
                        <a:ea typeface="DejaVu Sans"/>
                        <a:cs typeface="DejaVu Sans"/>
                      </a:endParaRPr>
                    </a:p>
                    <a:p>
                      <a:pPr marL="0" marR="0" lvl="0" indent="0" algn="r"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ru-RU" sz="1600" b="0" i="1" u="none" strike="noStrike" cap="none" normalizeH="0" baseline="0" smtClean="0">
                          <a:ln>
                            <a:noFill/>
                          </a:ln>
                          <a:solidFill>
                            <a:schemeClr val="tx1"/>
                          </a:solidFill>
                          <a:effectLst/>
                          <a:latin typeface="Arial" charset="0"/>
                          <a:ea typeface="DejaVu Sans"/>
                          <a:cs typeface="DejaVu Sans"/>
                        </a:rPr>
                        <a:t>18</a:t>
                      </a:r>
                    </a:p>
                  </a:txBody>
                  <a:tcPr horzOverflow="overflow">
                    <a:lnL w="12240" cap="flat" cmpd="sng" algn="ctr">
                      <a:solidFill>
                        <a:srgbClr val="FFFFFF"/>
                      </a:solidFill>
                      <a:prstDash val="solid"/>
                      <a:round/>
                      <a:headEnd type="none" w="med" len="med"/>
                      <a:tailEnd type="none" w="med" len="med"/>
                    </a:lnL>
                    <a:lnR w="12240" cap="flat" cmpd="sng" algn="ctr">
                      <a:solidFill>
                        <a:srgbClr val="FFFFFF"/>
                      </a:solidFill>
                      <a:prstDash val="solid"/>
                      <a:round/>
                      <a:headEnd type="none" w="med" len="med"/>
                      <a:tailEnd type="none" w="med" len="med"/>
                    </a:lnR>
                    <a:lnT w="12240" cap="flat" cmpd="sng" algn="ctr">
                      <a:solidFill>
                        <a:srgbClr val="FFFFFF"/>
                      </a:solidFill>
                      <a:prstDash val="solid"/>
                      <a:round/>
                      <a:headEnd type="none" w="med" len="med"/>
                      <a:tailEnd type="none" w="med" len="med"/>
                    </a:lnT>
                    <a:lnB w="1224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
                          <a:schemeClr val="bg2"/>
                        </a:buClr>
                        <a:buSzPct val="75000"/>
                        <a:buFont typeface="Wingdings" pitchFamily="2" charset="2"/>
                        <a:buNone/>
                        <a:tabLst/>
                      </a:pPr>
                      <a:endParaRPr kumimoji="0" lang="ru-RU" sz="1600" b="0" i="1" u="none" strike="noStrike" cap="none" normalizeH="0" baseline="0" smtClean="0">
                        <a:ln>
                          <a:noFill/>
                        </a:ln>
                        <a:solidFill>
                          <a:schemeClr val="tx1"/>
                        </a:solidFill>
                        <a:effectLst/>
                        <a:latin typeface="Arial" charset="0"/>
                        <a:ea typeface="DejaVu Sans"/>
                        <a:cs typeface="DejaVu Sans"/>
                      </a:endParaRPr>
                    </a:p>
                    <a:p>
                      <a:pPr marL="0" marR="0" lvl="0" indent="0" algn="r"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ru-RU" sz="1600" b="0" i="1" u="none" strike="noStrike" cap="none" normalizeH="0" baseline="0" smtClean="0">
                          <a:ln>
                            <a:noFill/>
                          </a:ln>
                          <a:solidFill>
                            <a:schemeClr val="tx1"/>
                          </a:solidFill>
                          <a:effectLst/>
                          <a:latin typeface="Arial" charset="0"/>
                          <a:ea typeface="DejaVu Sans"/>
                          <a:cs typeface="DejaVu Sans"/>
                        </a:rPr>
                        <a:t>0,0</a:t>
                      </a:r>
                    </a:p>
                  </a:txBody>
                  <a:tcPr horzOverflow="overflow">
                    <a:lnL w="12240" cap="flat" cmpd="sng" algn="ctr">
                      <a:solidFill>
                        <a:srgbClr val="FFFFFF"/>
                      </a:solidFill>
                      <a:prstDash val="solid"/>
                      <a:round/>
                      <a:headEnd type="none" w="med" len="med"/>
                      <a:tailEnd type="none" w="med" len="med"/>
                    </a:lnL>
                    <a:lnR w="12240" cap="flat" cmpd="sng" algn="ctr">
                      <a:solidFill>
                        <a:srgbClr val="FFFFFF"/>
                      </a:solidFill>
                      <a:prstDash val="solid"/>
                      <a:round/>
                      <a:headEnd type="none" w="med" len="med"/>
                      <a:tailEnd type="none" w="med" len="med"/>
                    </a:lnR>
                    <a:lnT w="12240" cap="flat" cmpd="sng" algn="ctr">
                      <a:solidFill>
                        <a:srgbClr val="FFFFFF"/>
                      </a:solidFill>
                      <a:prstDash val="solid"/>
                      <a:round/>
                      <a:headEnd type="none" w="med" len="med"/>
                      <a:tailEnd type="none" w="med" len="med"/>
                    </a:lnT>
                    <a:lnB w="12240" cap="flat" cmpd="sng" algn="ctr">
                      <a:solidFill>
                        <a:srgbClr val="FFFFFF"/>
                      </a:solidFill>
                      <a:prstDash val="solid"/>
                      <a:round/>
                      <a:headEnd type="none" w="med" len="med"/>
                      <a:tailEnd type="none" w="med" len="med"/>
                    </a:lnB>
                    <a:lnTlToBr>
                      <a:noFill/>
                    </a:lnTlToBr>
                    <a:lnBlToTr>
                      <a:noFill/>
                    </a:lnBlToTr>
                    <a:noFill/>
                  </a:tcPr>
                </a:tc>
              </a:tr>
              <a:tr h="333375">
                <a:tc gridSpan="4">
                  <a:txBody>
                    <a:bodyPr/>
                    <a:lstStyle/>
                    <a:p>
                      <a:pPr marL="66675" marR="0" lvl="0" indent="0" algn="l" defTabSz="914400" rtl="0" eaLnBrk="1" fontAlgn="base" latinLnBrk="0" hangingPunct="1">
                        <a:lnSpc>
                          <a:spcPct val="100000"/>
                        </a:lnSpc>
                        <a:spcBef>
                          <a:spcPts val="25"/>
                        </a:spcBef>
                        <a:spcAft>
                          <a:spcPct val="0"/>
                        </a:spcAft>
                        <a:buClr>
                          <a:schemeClr val="bg2"/>
                        </a:buClr>
                        <a:buSzPct val="75000"/>
                        <a:buFont typeface="Wingdings" pitchFamily="2" charset="2"/>
                        <a:buNone/>
                        <a:tabLst/>
                      </a:pPr>
                      <a:r>
                        <a:rPr kumimoji="0" lang="ru-RU" sz="1600" b="0" i="0" u="none" strike="noStrike" cap="none" normalizeH="0" baseline="0" smtClean="0">
                          <a:ln>
                            <a:noFill/>
                          </a:ln>
                          <a:solidFill>
                            <a:srgbClr val="FFFFFF"/>
                          </a:solidFill>
                          <a:effectLst/>
                          <a:latin typeface="Arial" charset="0"/>
                          <a:ea typeface="DejaVu Sans"/>
                          <a:cs typeface="DejaVu Sans"/>
                        </a:rPr>
                        <a:t>Түпкілікті нәтиже көрсеткіштері                                                          </a:t>
                      </a:r>
                      <a:r>
                        <a:rPr kumimoji="0" lang="ru-RU" sz="1400" b="1" i="0" u="none" strike="noStrike" cap="none" normalizeH="0" baseline="0" smtClean="0">
                          <a:ln>
                            <a:noFill/>
                          </a:ln>
                          <a:solidFill>
                            <a:srgbClr val="FFFFFF"/>
                          </a:solidFill>
                          <a:effectLst/>
                          <a:latin typeface="Arial" charset="0"/>
                          <a:ea typeface="DejaVu Sans"/>
                          <a:cs typeface="DejaVu Sans"/>
                        </a:rPr>
                        <a:t>(%)</a:t>
                      </a:r>
                    </a:p>
                  </a:txBody>
                  <a:tcPr horzOverflow="overflow">
                    <a:lnL w="12240" cap="flat" cmpd="sng" algn="ctr">
                      <a:solidFill>
                        <a:srgbClr val="FFFFFF"/>
                      </a:solidFill>
                      <a:prstDash val="solid"/>
                      <a:round/>
                      <a:headEnd type="none" w="med" len="med"/>
                      <a:tailEnd type="none" w="med" len="med"/>
                    </a:lnL>
                    <a:lnR w="12240" cap="flat" cmpd="sng" algn="ctr">
                      <a:solidFill>
                        <a:srgbClr val="FFFFFF"/>
                      </a:solidFill>
                      <a:prstDash val="solid"/>
                      <a:round/>
                      <a:headEnd type="none" w="med" len="med"/>
                      <a:tailEnd type="none" w="med" len="med"/>
                    </a:lnR>
                    <a:lnT w="12240" cap="flat" cmpd="sng" algn="ctr">
                      <a:solidFill>
                        <a:srgbClr val="FFFFFF"/>
                      </a:solidFill>
                      <a:prstDash val="solid"/>
                      <a:round/>
                      <a:headEnd type="none" w="med" len="med"/>
                      <a:tailEnd type="none" w="med" len="med"/>
                    </a:lnT>
                    <a:lnB w="12240" cap="flat" cmpd="sng" algn="ctr">
                      <a:solidFill>
                        <a:srgbClr val="FFFFFF"/>
                      </a:solidFill>
                      <a:prstDash val="solid"/>
                      <a:round/>
                      <a:headEnd type="none" w="med" len="med"/>
                      <a:tailEnd type="none" w="med" len="med"/>
                    </a:lnB>
                    <a:lnTlToBr>
                      <a:noFill/>
                    </a:lnTlToBr>
                    <a:lnBlToTr>
                      <a:noFill/>
                    </a:lnBlToTr>
                    <a:solidFill>
                      <a:srgbClr val="3399FF"/>
                    </a:solidFill>
                  </a:tcPr>
                </a:tc>
                <a:tc hMerge="1">
                  <a:txBody>
                    <a:bodyPr/>
                    <a:lstStyle/>
                    <a:p>
                      <a:endParaRPr lang="ru-RU"/>
                    </a:p>
                  </a:txBody>
                  <a:tcPr/>
                </a:tc>
                <a:tc hMerge="1">
                  <a:txBody>
                    <a:bodyPr/>
                    <a:lstStyle/>
                    <a:p>
                      <a:endParaRPr lang="ru-RU"/>
                    </a:p>
                  </a:txBody>
                  <a:tcPr/>
                </a:tc>
                <a:tc hMerge="1">
                  <a:txBody>
                    <a:bodyPr/>
                    <a:lstStyle/>
                    <a:p>
                      <a:endParaRPr lang="ru-RU"/>
                    </a:p>
                  </a:txBody>
                  <a:tcPr/>
                </a:tc>
              </a:tr>
              <a:tr h="750888">
                <a:tc>
                  <a:txBody>
                    <a:bodyPr/>
                    <a:lstStyle/>
                    <a:p>
                      <a:pPr marL="66675" marR="0" lvl="0" indent="0" algn="l" defTabSz="914400" rtl="0" eaLnBrk="1" fontAlgn="base" latinLnBrk="0" hangingPunct="1">
                        <a:lnSpc>
                          <a:spcPct val="100000"/>
                        </a:lnSpc>
                        <a:spcBef>
                          <a:spcPts val="25"/>
                        </a:spcBef>
                        <a:spcAft>
                          <a:spcPct val="0"/>
                        </a:spcAft>
                        <a:buClr>
                          <a:schemeClr val="bg2"/>
                        </a:buClr>
                        <a:buSzPct val="75000"/>
                        <a:buFont typeface="Wingdings" pitchFamily="2" charset="2"/>
                        <a:buNone/>
                        <a:tabLst/>
                      </a:pPr>
                      <a:r>
                        <a:rPr kumimoji="0" lang="kk-KZ" sz="1500" b="0" i="1" u="none" strike="noStrike" cap="none" normalizeH="0" baseline="0" smtClean="0">
                          <a:ln>
                            <a:noFill/>
                          </a:ln>
                          <a:solidFill>
                            <a:schemeClr val="tx1"/>
                          </a:solidFill>
                          <a:effectLst/>
                          <a:latin typeface="Arial" charset="0"/>
                          <a:cs typeface="Arial" charset="0"/>
                        </a:rPr>
                        <a:t>Жергілікті бюджеттерге субвенциялар төлеу жолымен мемлекеттің қаржылық міндеттемелерінің орындалу деңгейін реттеу</a:t>
                      </a:r>
                      <a:endParaRPr kumimoji="0" lang="ru-RU" sz="1500" b="0" i="0" u="none" strike="noStrike" cap="none" normalizeH="0" baseline="0" smtClean="0">
                        <a:ln>
                          <a:noFill/>
                        </a:ln>
                        <a:solidFill>
                          <a:schemeClr val="tx1"/>
                        </a:solidFill>
                        <a:effectLst/>
                        <a:latin typeface="Arial" charset="0"/>
                        <a:cs typeface="Arial" charset="0"/>
                      </a:endParaRPr>
                    </a:p>
                  </a:txBody>
                  <a:tcPr horzOverflow="overflow">
                    <a:lnL w="12240" cap="flat" cmpd="sng" algn="ctr">
                      <a:solidFill>
                        <a:srgbClr val="FFFFFF"/>
                      </a:solidFill>
                      <a:prstDash val="solid"/>
                      <a:round/>
                      <a:headEnd type="none" w="med" len="med"/>
                      <a:tailEnd type="none" w="med" len="med"/>
                    </a:lnL>
                    <a:lnR w="12240" cap="flat" cmpd="sng" algn="ctr">
                      <a:solidFill>
                        <a:srgbClr val="FFFFFF"/>
                      </a:solidFill>
                      <a:prstDash val="solid"/>
                      <a:round/>
                      <a:headEnd type="none" w="med" len="med"/>
                      <a:tailEnd type="none" w="med" len="med"/>
                    </a:lnR>
                    <a:lnT w="12240" cap="flat" cmpd="sng" algn="ctr">
                      <a:solidFill>
                        <a:srgbClr val="FFFFFF"/>
                      </a:solidFill>
                      <a:prstDash val="solid"/>
                      <a:round/>
                      <a:headEnd type="none" w="med" len="med"/>
                      <a:tailEnd type="none" w="med" len="med"/>
                    </a:lnT>
                    <a:lnB w="1224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
                          <a:schemeClr val="bg2"/>
                        </a:buClr>
                        <a:buSzPct val="75000"/>
                        <a:buFont typeface="Wingdings" pitchFamily="2" charset="2"/>
                        <a:buNone/>
                        <a:tabLst/>
                      </a:pPr>
                      <a:endParaRPr kumimoji="0" lang="ru-RU" sz="1600" b="0" i="1" u="none" strike="noStrike" cap="none" normalizeH="0" baseline="0" smtClean="0">
                        <a:ln>
                          <a:noFill/>
                        </a:ln>
                        <a:solidFill>
                          <a:schemeClr val="tx1"/>
                        </a:solidFill>
                        <a:effectLst/>
                        <a:latin typeface="Arial" charset="0"/>
                        <a:ea typeface="DejaVu Sans"/>
                        <a:cs typeface="DejaVu Sans"/>
                      </a:endParaRPr>
                    </a:p>
                    <a:p>
                      <a:pPr marL="0" marR="0" lvl="0" indent="0" algn="r"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ru-RU" sz="1600" b="0" i="1" u="none" strike="noStrike" cap="none" normalizeH="0" baseline="0" smtClean="0">
                          <a:ln>
                            <a:noFill/>
                          </a:ln>
                          <a:solidFill>
                            <a:schemeClr val="tx1"/>
                          </a:solidFill>
                          <a:effectLst/>
                          <a:latin typeface="Arial" charset="0"/>
                          <a:ea typeface="DejaVu Sans"/>
                          <a:cs typeface="DejaVu Sans"/>
                        </a:rPr>
                        <a:t>100</a:t>
                      </a:r>
                    </a:p>
                  </a:txBody>
                  <a:tcPr horzOverflow="overflow">
                    <a:lnL w="12240" cap="flat" cmpd="sng" algn="ctr">
                      <a:solidFill>
                        <a:srgbClr val="FFFFFF"/>
                      </a:solidFill>
                      <a:prstDash val="solid"/>
                      <a:round/>
                      <a:headEnd type="none" w="med" len="med"/>
                      <a:tailEnd type="none" w="med" len="med"/>
                    </a:lnL>
                    <a:lnR w="12240" cap="flat" cmpd="sng" algn="ctr">
                      <a:solidFill>
                        <a:srgbClr val="FFFFFF"/>
                      </a:solidFill>
                      <a:prstDash val="solid"/>
                      <a:round/>
                      <a:headEnd type="none" w="med" len="med"/>
                      <a:tailEnd type="none" w="med" len="med"/>
                    </a:lnR>
                    <a:lnT w="12240" cap="flat" cmpd="sng" algn="ctr">
                      <a:solidFill>
                        <a:srgbClr val="FFFFFF"/>
                      </a:solidFill>
                      <a:prstDash val="solid"/>
                      <a:round/>
                      <a:headEnd type="none" w="med" len="med"/>
                      <a:tailEnd type="none" w="med" len="med"/>
                    </a:lnT>
                    <a:lnB w="1224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
                          <a:schemeClr val="bg2"/>
                        </a:buClr>
                        <a:buSzPct val="75000"/>
                        <a:buFont typeface="Wingdings" pitchFamily="2" charset="2"/>
                        <a:buNone/>
                        <a:tabLst/>
                      </a:pPr>
                      <a:endParaRPr kumimoji="0" lang="ru-RU" sz="1600" b="0" i="1" u="none" strike="noStrike" cap="none" normalizeH="0" baseline="0" smtClean="0">
                        <a:ln>
                          <a:noFill/>
                        </a:ln>
                        <a:solidFill>
                          <a:srgbClr val="000000"/>
                        </a:solidFill>
                        <a:effectLst/>
                        <a:latin typeface="Arial" charset="0"/>
                        <a:ea typeface="DejaVu Sans"/>
                        <a:cs typeface="DejaVu Sans"/>
                      </a:endParaRPr>
                    </a:p>
                    <a:p>
                      <a:pPr marL="0" marR="0" lvl="0" indent="0" algn="r"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ru-RU" sz="1600" b="0" i="1" u="none" strike="noStrike" cap="none" normalizeH="0" baseline="0" smtClean="0">
                          <a:ln>
                            <a:noFill/>
                          </a:ln>
                          <a:solidFill>
                            <a:srgbClr val="000000"/>
                          </a:solidFill>
                          <a:effectLst/>
                          <a:latin typeface="Arial" charset="0"/>
                          <a:ea typeface="DejaVu Sans"/>
                          <a:cs typeface="DejaVu Sans"/>
                        </a:rPr>
                        <a:t>100</a:t>
                      </a:r>
                    </a:p>
                  </a:txBody>
                  <a:tcPr horzOverflow="overflow">
                    <a:lnL w="12240" cap="flat" cmpd="sng" algn="ctr">
                      <a:solidFill>
                        <a:srgbClr val="FFFFFF"/>
                      </a:solidFill>
                      <a:prstDash val="solid"/>
                      <a:round/>
                      <a:headEnd type="none" w="med" len="med"/>
                      <a:tailEnd type="none" w="med" len="med"/>
                    </a:lnL>
                    <a:lnR w="12240" cap="flat" cmpd="sng" algn="ctr">
                      <a:solidFill>
                        <a:srgbClr val="FFFFFF"/>
                      </a:solidFill>
                      <a:prstDash val="solid"/>
                      <a:round/>
                      <a:headEnd type="none" w="med" len="med"/>
                      <a:tailEnd type="none" w="med" len="med"/>
                    </a:lnR>
                    <a:lnT w="12240" cap="flat" cmpd="sng" algn="ctr">
                      <a:solidFill>
                        <a:srgbClr val="FFFFFF"/>
                      </a:solidFill>
                      <a:prstDash val="solid"/>
                      <a:round/>
                      <a:headEnd type="none" w="med" len="med"/>
                      <a:tailEnd type="none" w="med" len="med"/>
                    </a:lnT>
                    <a:lnB w="12240" cap="flat" cmpd="sng" algn="ctr">
                      <a:solidFill>
                        <a:srgbClr val="FFFFFF"/>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
                          <a:schemeClr val="bg2"/>
                        </a:buClr>
                        <a:buSzPct val="75000"/>
                        <a:buFont typeface="Wingdings" pitchFamily="2" charset="2"/>
                        <a:buNone/>
                        <a:tabLst/>
                      </a:pPr>
                      <a:endParaRPr kumimoji="0" lang="ru-RU" sz="1600" b="0" i="1" u="none" strike="noStrike" cap="none" normalizeH="0" baseline="0" smtClean="0">
                        <a:ln>
                          <a:noFill/>
                        </a:ln>
                        <a:solidFill>
                          <a:schemeClr val="tx1"/>
                        </a:solidFill>
                        <a:effectLst/>
                        <a:latin typeface="Arial" charset="0"/>
                        <a:ea typeface="DejaVu Sans"/>
                        <a:cs typeface="DejaVu Sans"/>
                      </a:endParaRPr>
                    </a:p>
                    <a:p>
                      <a:pPr marL="0" marR="0" lvl="0" indent="0" algn="r" defTabSz="914400" rtl="0" eaLnBrk="1" fontAlgn="base" latinLnBrk="0" hangingPunct="1">
                        <a:lnSpc>
                          <a:spcPct val="100000"/>
                        </a:lnSpc>
                        <a:spcBef>
                          <a:spcPct val="0"/>
                        </a:spcBef>
                        <a:spcAft>
                          <a:spcPct val="0"/>
                        </a:spcAft>
                        <a:buClr>
                          <a:schemeClr val="bg2"/>
                        </a:buClr>
                        <a:buSzPct val="75000"/>
                        <a:buFont typeface="Wingdings" pitchFamily="2" charset="2"/>
                        <a:buNone/>
                        <a:tabLst/>
                      </a:pPr>
                      <a:r>
                        <a:rPr kumimoji="0" lang="ru-RU" sz="1600" b="0" i="1" u="none" strike="noStrike" cap="none" normalizeH="0" baseline="0" smtClean="0">
                          <a:ln>
                            <a:noFill/>
                          </a:ln>
                          <a:solidFill>
                            <a:schemeClr val="tx1"/>
                          </a:solidFill>
                          <a:effectLst/>
                          <a:latin typeface="Arial" charset="0"/>
                          <a:ea typeface="DejaVu Sans"/>
                          <a:cs typeface="DejaVu Sans"/>
                        </a:rPr>
                        <a:t>0</a:t>
                      </a:r>
                    </a:p>
                  </a:txBody>
                  <a:tcPr horzOverflow="overflow">
                    <a:lnL w="12240" cap="flat" cmpd="sng" algn="ctr">
                      <a:solidFill>
                        <a:srgbClr val="FFFFFF"/>
                      </a:solidFill>
                      <a:prstDash val="solid"/>
                      <a:round/>
                      <a:headEnd type="none" w="med" len="med"/>
                      <a:tailEnd type="none" w="med" len="med"/>
                    </a:lnL>
                    <a:lnR w="12240" cap="flat" cmpd="sng" algn="ctr">
                      <a:solidFill>
                        <a:srgbClr val="FFFFFF"/>
                      </a:solidFill>
                      <a:prstDash val="solid"/>
                      <a:round/>
                      <a:headEnd type="none" w="med" len="med"/>
                      <a:tailEnd type="none" w="med" len="med"/>
                    </a:lnR>
                    <a:lnT w="12240" cap="flat" cmpd="sng" algn="ctr">
                      <a:solidFill>
                        <a:srgbClr val="FFFFFF"/>
                      </a:solidFill>
                      <a:prstDash val="solid"/>
                      <a:round/>
                      <a:headEnd type="none" w="med" len="med"/>
                      <a:tailEnd type="none" w="med" len="med"/>
                    </a:lnT>
                    <a:lnB w="12240" cap="flat" cmpd="sng" algn="ctr">
                      <a:solidFill>
                        <a:srgbClr val="FFFFFF"/>
                      </a:solidFill>
                      <a:prstDash val="solid"/>
                      <a:round/>
                      <a:headEnd type="none" w="med" len="med"/>
                      <a:tailEnd type="none" w="med" len="med"/>
                    </a:lnB>
                    <a:lnTlToBr>
                      <a:noFill/>
                    </a:lnTlToBr>
                    <a:lnBlToTr>
                      <a:noFill/>
                    </a:lnBlToTr>
                    <a:noFill/>
                  </a:tcPr>
                </a:tc>
              </a:tr>
            </a:tbl>
          </a:graphicData>
        </a:graphic>
      </p:graphicFrame>
      <p:sp>
        <p:nvSpPr>
          <p:cNvPr id="54" name="CustomShape 2"/>
          <p:cNvSpPr/>
          <p:nvPr/>
        </p:nvSpPr>
        <p:spPr>
          <a:xfrm>
            <a:off x="6267450" y="6184900"/>
            <a:ext cx="2876550" cy="714375"/>
          </a:xfrm>
          <a:custGeom>
            <a:avLst/>
            <a:gdLst/>
            <a:ahLst/>
            <a:cxnLst/>
            <a:rect l="l" t="t" r="r" b="b"/>
            <a:pathLst>
              <a:path w="2876550" h="714375">
                <a:moveTo>
                  <a:pt x="2876410" y="0"/>
                </a:moveTo>
                <a:lnTo>
                  <a:pt x="2870034" y="0"/>
                </a:lnTo>
                <a:lnTo>
                  <a:pt x="2748851" y="20091"/>
                </a:lnTo>
                <a:lnTo>
                  <a:pt x="2625547" y="42405"/>
                </a:lnTo>
                <a:lnTo>
                  <a:pt x="2370442" y="91516"/>
                </a:lnTo>
                <a:lnTo>
                  <a:pt x="2102561" y="149555"/>
                </a:lnTo>
                <a:lnTo>
                  <a:pt x="1821941" y="216509"/>
                </a:lnTo>
                <a:lnTo>
                  <a:pt x="1564703" y="281241"/>
                </a:lnTo>
                <a:lnTo>
                  <a:pt x="841882" y="444182"/>
                </a:lnTo>
                <a:lnTo>
                  <a:pt x="620775" y="488823"/>
                </a:lnTo>
                <a:lnTo>
                  <a:pt x="199847" y="566953"/>
                </a:lnTo>
                <a:lnTo>
                  <a:pt x="0" y="600430"/>
                </a:lnTo>
                <a:lnTo>
                  <a:pt x="270001" y="638378"/>
                </a:lnTo>
                <a:lnTo>
                  <a:pt x="397560" y="653999"/>
                </a:lnTo>
                <a:lnTo>
                  <a:pt x="644169" y="680783"/>
                </a:lnTo>
                <a:lnTo>
                  <a:pt x="873772" y="698639"/>
                </a:lnTo>
                <a:lnTo>
                  <a:pt x="984313" y="705345"/>
                </a:lnTo>
                <a:lnTo>
                  <a:pt x="1092746" y="709803"/>
                </a:lnTo>
                <a:lnTo>
                  <a:pt x="1296835" y="714273"/>
                </a:lnTo>
                <a:lnTo>
                  <a:pt x="1394625" y="714273"/>
                </a:lnTo>
                <a:lnTo>
                  <a:pt x="1583829" y="709803"/>
                </a:lnTo>
                <a:lnTo>
                  <a:pt x="1673123" y="705345"/>
                </a:lnTo>
                <a:lnTo>
                  <a:pt x="1843201" y="691946"/>
                </a:lnTo>
                <a:lnTo>
                  <a:pt x="1926107" y="683018"/>
                </a:lnTo>
                <a:lnTo>
                  <a:pt x="2083434" y="660692"/>
                </a:lnTo>
                <a:lnTo>
                  <a:pt x="2232253" y="633907"/>
                </a:lnTo>
                <a:lnTo>
                  <a:pt x="2372563" y="602665"/>
                </a:lnTo>
                <a:lnTo>
                  <a:pt x="2506497" y="566953"/>
                </a:lnTo>
                <a:lnTo>
                  <a:pt x="2634056" y="526770"/>
                </a:lnTo>
                <a:lnTo>
                  <a:pt x="2755239" y="482130"/>
                </a:lnTo>
                <a:lnTo>
                  <a:pt x="2872155" y="435254"/>
                </a:lnTo>
                <a:lnTo>
                  <a:pt x="2876410" y="433019"/>
                </a:lnTo>
                <a:lnTo>
                  <a:pt x="2876410" y="0"/>
                </a:lnTo>
                <a:close/>
              </a:path>
            </a:pathLst>
          </a:custGeom>
          <a:solidFill>
            <a:srgbClr val="C6E7FC">
              <a:alpha val="30000"/>
            </a:srgbClr>
          </a:solidFill>
          <a:ln>
            <a:noFill/>
          </a:ln>
        </p:spPr>
        <p:style>
          <a:lnRef idx="0">
            <a:scrgbClr r="0" g="0" b="0"/>
          </a:lnRef>
          <a:fillRef idx="0">
            <a:scrgbClr r="0" g="0" b="0"/>
          </a:fillRef>
          <a:effectRef idx="0">
            <a:scrgbClr r="0" g="0" b="0"/>
          </a:effectRef>
          <a:fontRef idx="minor"/>
        </p:style>
      </p:sp>
      <p:sp>
        <p:nvSpPr>
          <p:cNvPr id="34865" name="AutoShape 58"/>
          <p:cNvSpPr>
            <a:spLocks noChangeArrowheads="1"/>
          </p:cNvSpPr>
          <p:nvPr/>
        </p:nvSpPr>
        <p:spPr bwMode="auto">
          <a:xfrm>
            <a:off x="0" y="5229225"/>
            <a:ext cx="9144000" cy="1439863"/>
          </a:xfrm>
          <a:prstGeom prst="foldedCorner">
            <a:avLst>
              <a:gd name="adj" fmla="val 26894"/>
            </a:avLst>
          </a:prstGeom>
          <a:solidFill>
            <a:schemeClr val="bg1"/>
          </a:solidFill>
          <a:ln w="9525">
            <a:solidFill>
              <a:schemeClr val="tx1"/>
            </a:solidFill>
            <a:round/>
            <a:headEnd/>
            <a:tailEnd/>
          </a:ln>
        </p:spPr>
        <p:txBody>
          <a:bodyPr wrap="none" anchor="ctr"/>
          <a:lstStyle/>
          <a:p>
            <a:r>
              <a:rPr lang="ru-RU" sz="1900" i="1">
                <a:solidFill>
                  <a:srgbClr val="FFFFFF"/>
                </a:solidFill>
                <a:cs typeface="DejaVu Sans"/>
              </a:rPr>
              <a:t>ҚР Бюджет кодексінің 45-бабына  сәйкес жалпы сипаттағы</a:t>
            </a:r>
          </a:p>
          <a:p>
            <a:r>
              <a:rPr lang="ru-RU" sz="1900" i="1">
                <a:solidFill>
                  <a:srgbClr val="FFFFFF"/>
                </a:solidFill>
                <a:cs typeface="DejaVu Sans"/>
              </a:rPr>
              <a:t>трансферттердің  көлемі әрбір үш жыл сайын өзгертілуге жатады</a:t>
            </a:r>
            <a:r>
              <a:rPr lang="ru-RU" sz="1900" i="1">
                <a:cs typeface="DejaVu Sans"/>
              </a:rPr>
              <a:t>.</a:t>
            </a:r>
          </a:p>
        </p:txBody>
      </p:sp>
      <p:sp>
        <p:nvSpPr>
          <p:cNvPr id="34866" name="Rectangle 687"/>
          <p:cNvSpPr>
            <a:spLocks noChangeArrowheads="1"/>
          </p:cNvSpPr>
          <p:nvPr/>
        </p:nvSpPr>
        <p:spPr bwMode="auto">
          <a:xfrm>
            <a:off x="0" y="0"/>
            <a:ext cx="9144000" cy="836613"/>
          </a:xfrm>
          <a:prstGeom prst="rect">
            <a:avLst/>
          </a:prstGeom>
          <a:solidFill>
            <a:srgbClr val="0066FF"/>
          </a:solidFill>
          <a:ln w="9525" algn="ctr">
            <a:solidFill>
              <a:srgbClr val="3399FF"/>
            </a:solidFill>
            <a:miter lim="800000"/>
            <a:headEnd/>
            <a:tailEnd/>
          </a:ln>
        </p:spPr>
        <p:txBody>
          <a:bodyPr anchor="ctr"/>
          <a:lstStyle/>
          <a:p>
            <a:pPr algn="ctr"/>
            <a:r>
              <a:rPr lang="ru-RU" sz="2000">
                <a:solidFill>
                  <a:srgbClr val="FFFFFF"/>
                </a:solidFill>
                <a:latin typeface="Arial" charset="0"/>
                <a:cs typeface="DejaVu Sans"/>
              </a:rPr>
              <a:t/>
            </a:r>
            <a:br>
              <a:rPr lang="ru-RU" sz="2000">
                <a:solidFill>
                  <a:srgbClr val="FFFFFF"/>
                </a:solidFill>
                <a:latin typeface="Arial" charset="0"/>
                <a:cs typeface="DejaVu Sans"/>
              </a:rPr>
            </a:br>
            <a:r>
              <a:rPr lang="ru-RU" sz="1800">
                <a:solidFill>
                  <a:srgbClr val="FFFFFF"/>
                </a:solidFill>
                <a:latin typeface="Arial" charset="0"/>
                <a:cs typeface="DejaVu Sans"/>
              </a:rPr>
              <a:t>БЮДЖЕТТІК БАҒДАРЛАМА</a:t>
            </a:r>
            <a:br>
              <a:rPr lang="ru-RU" sz="1800">
                <a:solidFill>
                  <a:srgbClr val="FFFFFF"/>
                </a:solidFill>
                <a:latin typeface="Arial" charset="0"/>
                <a:cs typeface="DejaVu Sans"/>
              </a:rPr>
            </a:br>
            <a:r>
              <a:rPr lang="ru-RU" sz="1800" u="sng">
                <a:solidFill>
                  <a:srgbClr val="FFFFFF"/>
                </a:solidFill>
                <a:latin typeface="Arial" charset="0"/>
                <a:cs typeface="DejaVu Sans"/>
              </a:rPr>
              <a:t>257 007 </a:t>
            </a:r>
            <a:r>
              <a:rPr lang="kk-KZ" sz="1800" u="sng">
                <a:solidFill>
                  <a:srgbClr val="FFFFFF"/>
                </a:solidFill>
                <a:latin typeface="Arial" charset="0"/>
                <a:cs typeface="DejaVu Sans"/>
              </a:rPr>
              <a:t>«Субвенциялар»</a:t>
            </a:r>
            <a:r>
              <a:rPr lang="ru-RU" sz="2000" u="sng">
                <a:solidFill>
                  <a:srgbClr val="FFFFFF"/>
                </a:solidFill>
                <a:latin typeface="Arial" charset="0"/>
                <a:cs typeface="DejaVu Sans"/>
              </a:rPr>
              <a:t/>
            </a:r>
            <a:br>
              <a:rPr lang="ru-RU" sz="2000" u="sng">
                <a:solidFill>
                  <a:srgbClr val="FFFFFF"/>
                </a:solidFill>
                <a:latin typeface="Arial" charset="0"/>
                <a:cs typeface="DejaVu Sans"/>
              </a:rPr>
            </a:br>
            <a:endParaRPr lang="ru-RU" sz="2000" u="sng">
              <a:solidFill>
                <a:srgbClr val="FFFFFF"/>
              </a:solidFill>
              <a:latin typeface="Arial" charset="0"/>
              <a:cs typeface="DejaVu Sans"/>
            </a:endParaRPr>
          </a:p>
        </p:txBody>
      </p:sp>
    </p:spTree>
  </p:cSld>
  <p:clrMapOvr>
    <a:masterClrMapping/>
  </p:clrMapOvr>
  <p:transition spd="slow"/>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Яркая">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666666"/>
        </a:dk2>
        <a:lt2>
          <a:srgbClr val="D2D2D2"/>
        </a:lt2>
        <a:accent1>
          <a:srgbClr val="FF388C"/>
        </a:accent1>
        <a:accent2>
          <a:srgbClr val="E40059"/>
        </a:accent2>
        <a:accent3>
          <a:srgbClr val="FFFFFF"/>
        </a:accent3>
        <a:accent4>
          <a:srgbClr val="000000"/>
        </a:accent4>
        <a:accent5>
          <a:srgbClr val="FFAEC5"/>
        </a:accent5>
        <a:accent6>
          <a:srgbClr val="CF0050"/>
        </a:accent6>
        <a:hlink>
          <a:srgbClr val="17BBFD"/>
        </a:hlink>
        <a:folHlink>
          <a:srgbClr val="FF79C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0066FF"/>
        </a:lt1>
        <a:dk2>
          <a:srgbClr val="000000"/>
        </a:dk2>
        <a:lt2>
          <a:srgbClr val="3333FF"/>
        </a:lt2>
        <a:accent1>
          <a:srgbClr val="0000FF"/>
        </a:accent1>
        <a:accent2>
          <a:srgbClr val="790571"/>
        </a:accent2>
        <a:accent3>
          <a:srgbClr val="AAB8FF"/>
        </a:accent3>
        <a:accent4>
          <a:srgbClr val="000000"/>
        </a:accent4>
        <a:accent5>
          <a:srgbClr val="AAAAFF"/>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0066FF"/>
        </a:lt1>
        <a:dk2>
          <a:srgbClr val="000000"/>
        </a:dk2>
        <a:lt2>
          <a:srgbClr val="3333FF"/>
        </a:lt2>
        <a:accent1>
          <a:srgbClr val="0000FF"/>
        </a:accent1>
        <a:accent2>
          <a:srgbClr val="1D1767"/>
        </a:accent2>
        <a:accent3>
          <a:srgbClr val="AAB8FF"/>
        </a:accent3>
        <a:accent4>
          <a:srgbClr val="000000"/>
        </a:accent4>
        <a:accent5>
          <a:srgbClr val="AAAAFF"/>
        </a:accent5>
        <a:accent6>
          <a:srgbClr val="19145D"/>
        </a:accent6>
        <a:hlink>
          <a:srgbClr val="00FFFF"/>
        </a:hlink>
        <a:folHlink>
          <a:srgbClr val="D6DD45"/>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0066FF"/>
        </a:lt1>
        <a:dk2>
          <a:srgbClr val="000000"/>
        </a:dk2>
        <a:lt2>
          <a:srgbClr val="3333FF"/>
        </a:lt2>
        <a:accent1>
          <a:srgbClr val="0000FF"/>
        </a:accent1>
        <a:accent2>
          <a:srgbClr val="1D1767"/>
        </a:accent2>
        <a:accent3>
          <a:srgbClr val="AAB8FF"/>
        </a:accent3>
        <a:accent4>
          <a:srgbClr val="000000"/>
        </a:accent4>
        <a:accent5>
          <a:srgbClr val="AAAAFF"/>
        </a:accent5>
        <a:accent6>
          <a:srgbClr val="19145D"/>
        </a:accent6>
        <a:hlink>
          <a:srgbClr val="00FFFF"/>
        </a:hlink>
        <a:folHlink>
          <a:srgbClr val="99CCFF"/>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0066FF"/>
        </a:lt1>
        <a:dk2>
          <a:srgbClr val="0066CC"/>
        </a:dk2>
        <a:lt2>
          <a:srgbClr val="3333FF"/>
        </a:lt2>
        <a:accent1>
          <a:srgbClr val="0000FF"/>
        </a:accent1>
        <a:accent2>
          <a:srgbClr val="1D1767"/>
        </a:accent2>
        <a:accent3>
          <a:srgbClr val="AAB8FF"/>
        </a:accent3>
        <a:accent4>
          <a:srgbClr val="000000"/>
        </a:accent4>
        <a:accent5>
          <a:srgbClr val="AAAAFF"/>
        </a:accent5>
        <a:accent6>
          <a:srgbClr val="19145D"/>
        </a:accent6>
        <a:hlink>
          <a:srgbClr val="00FFFF"/>
        </a:hlink>
        <a:folHlink>
          <a:srgbClr val="99CCFF"/>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0066FF"/>
        </a:lt1>
        <a:dk2>
          <a:srgbClr val="0066CC"/>
        </a:dk2>
        <a:lt2>
          <a:srgbClr val="3333FF"/>
        </a:lt2>
        <a:accent1>
          <a:srgbClr val="0000FF"/>
        </a:accent1>
        <a:accent2>
          <a:srgbClr val="00CCFF"/>
        </a:accent2>
        <a:accent3>
          <a:srgbClr val="AAB8FF"/>
        </a:accent3>
        <a:accent4>
          <a:srgbClr val="000000"/>
        </a:accent4>
        <a:accent5>
          <a:srgbClr val="AAAAFF"/>
        </a:accent5>
        <a:accent6>
          <a:srgbClr val="00B9E7"/>
        </a:accent6>
        <a:hlink>
          <a:srgbClr val="00FFFF"/>
        </a:hlink>
        <a:folHlink>
          <a:srgbClr val="99CCFF"/>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66CC"/>
        </a:dk2>
        <a:lt2>
          <a:srgbClr val="3333FF"/>
        </a:lt2>
        <a:accent1>
          <a:srgbClr val="0000FF"/>
        </a:accent1>
        <a:accent2>
          <a:srgbClr val="00CCFF"/>
        </a:accent2>
        <a:accent3>
          <a:srgbClr val="FFFFFF"/>
        </a:accent3>
        <a:accent4>
          <a:srgbClr val="000000"/>
        </a:accent4>
        <a:accent5>
          <a:srgbClr val="AAAAFF"/>
        </a:accent5>
        <a:accent6>
          <a:srgbClr val="00B9E7"/>
        </a:accent6>
        <a:hlink>
          <a:srgbClr val="00FFFF"/>
        </a:hlink>
        <a:folHlink>
          <a:srgbClr val="99CCFF"/>
        </a:folHlink>
      </a:clrScheme>
      <a:clrMap bg1="lt1" tx1="dk1" bg2="lt2" tx2="dk2" accent1="accent1" accent2="accent2" accent3="accent3" accent4="accent4" accent5="accent5" accent6="accent6" hlink="hlink" folHlink="folHlink"/>
    </a:extraClrScheme>
    <a:extraClrScheme>
      <a:clrScheme name="Office Theme 8">
        <a:dk1>
          <a:srgbClr val="000000"/>
        </a:dk1>
        <a:lt1>
          <a:srgbClr val="FFFFFF"/>
        </a:lt1>
        <a:dk2>
          <a:srgbClr val="0066CC"/>
        </a:dk2>
        <a:lt2>
          <a:srgbClr val="3333FF"/>
        </a:lt2>
        <a:accent1>
          <a:srgbClr val="0000FF"/>
        </a:accent1>
        <a:accent2>
          <a:srgbClr val="00CCFF"/>
        </a:accent2>
        <a:accent3>
          <a:srgbClr val="FFFFFF"/>
        </a:accent3>
        <a:accent4>
          <a:srgbClr val="000000"/>
        </a:accent4>
        <a:accent5>
          <a:srgbClr val="AAAAFF"/>
        </a:accent5>
        <a:accent6>
          <a:srgbClr val="00B9E7"/>
        </a:accent6>
        <a:hlink>
          <a:srgbClr val="FFFF66"/>
        </a:hlink>
        <a:folHlink>
          <a:srgbClr val="99CCFF"/>
        </a:folHlink>
      </a:clrScheme>
      <a:clrMap bg1="lt1" tx1="dk1" bg2="lt2" tx2="dk2" accent1="accent1" accent2="accent2" accent3="accent3" accent4="accent4" accent5="accent5" accent6="accent6" hlink="hlink" folHlink="folHlink"/>
    </a:extraClrScheme>
    <a:extraClrScheme>
      <a:clrScheme name="Office Theme 9">
        <a:dk1>
          <a:srgbClr val="000000"/>
        </a:dk1>
        <a:lt1>
          <a:srgbClr val="0066FF"/>
        </a:lt1>
        <a:dk2>
          <a:srgbClr val="0066CC"/>
        </a:dk2>
        <a:lt2>
          <a:srgbClr val="3333FF"/>
        </a:lt2>
        <a:accent1>
          <a:srgbClr val="0000FF"/>
        </a:accent1>
        <a:accent2>
          <a:srgbClr val="67710D"/>
        </a:accent2>
        <a:accent3>
          <a:srgbClr val="AAB8FF"/>
        </a:accent3>
        <a:accent4>
          <a:srgbClr val="000000"/>
        </a:accent4>
        <a:accent5>
          <a:srgbClr val="AAAAFF"/>
        </a:accent5>
        <a:accent6>
          <a:srgbClr val="5D660B"/>
        </a:accent6>
        <a:hlink>
          <a:srgbClr val="00FFFF"/>
        </a:hlink>
        <a:folHlink>
          <a:srgbClr val="99CCFF"/>
        </a:folHlink>
      </a:clrScheme>
      <a:clrMap bg1="lt1" tx1="dk1" bg2="lt2" tx2="dk2" accent1="accent1" accent2="accent2" accent3="accent3" accent4="accent4" accent5="accent5" accent6="accent6" hlink="hlink" folHlink="folHlink"/>
    </a:extraClrScheme>
    <a:extraClrScheme>
      <a:clrScheme name="Office Theme 10">
        <a:dk1>
          <a:srgbClr val="000000"/>
        </a:dk1>
        <a:lt1>
          <a:srgbClr val="0066FF"/>
        </a:lt1>
        <a:dk2>
          <a:srgbClr val="0066CC"/>
        </a:dk2>
        <a:lt2>
          <a:srgbClr val="3333FF"/>
        </a:lt2>
        <a:accent1>
          <a:srgbClr val="0000FF"/>
        </a:accent1>
        <a:accent2>
          <a:srgbClr val="FFFF00"/>
        </a:accent2>
        <a:accent3>
          <a:srgbClr val="AAB8FF"/>
        </a:accent3>
        <a:accent4>
          <a:srgbClr val="000000"/>
        </a:accent4>
        <a:accent5>
          <a:srgbClr val="AAAAFF"/>
        </a:accent5>
        <a:accent6>
          <a:srgbClr val="E7E700"/>
        </a:accent6>
        <a:hlink>
          <a:srgbClr val="00FFFF"/>
        </a:hlink>
        <a:folHlink>
          <a:srgbClr val="99CCFF"/>
        </a:folHlink>
      </a:clrScheme>
      <a:clrMap bg1="lt1" tx1="dk1" bg2="lt2" tx2="dk2" accent1="accent1" accent2="accent2" accent3="accent3" accent4="accent4" accent5="accent5" accent6="accent6" hlink="hlink" folHlink="folHlink"/>
    </a:extraClrScheme>
    <a:extraClrScheme>
      <a:clrScheme name="Office Theme 11">
        <a:dk1>
          <a:srgbClr val="000000"/>
        </a:dk1>
        <a:lt1>
          <a:srgbClr val="0066FF"/>
        </a:lt1>
        <a:dk2>
          <a:srgbClr val="0066CC"/>
        </a:dk2>
        <a:lt2>
          <a:srgbClr val="3333FF"/>
        </a:lt2>
        <a:accent1>
          <a:srgbClr val="0000FF"/>
        </a:accent1>
        <a:accent2>
          <a:srgbClr val="0000CC"/>
        </a:accent2>
        <a:accent3>
          <a:srgbClr val="AAB8FF"/>
        </a:accent3>
        <a:accent4>
          <a:srgbClr val="000000"/>
        </a:accent4>
        <a:accent5>
          <a:srgbClr val="AAAAFF"/>
        </a:accent5>
        <a:accent6>
          <a:srgbClr val="0000B9"/>
        </a:accent6>
        <a:hlink>
          <a:srgbClr val="FFFF00"/>
        </a:hlink>
        <a:folHlink>
          <a:srgbClr val="99CC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Пиксел">
  <a:themeElements>
    <a:clrScheme name="">
      <a:dk1>
        <a:srgbClr val="000000"/>
      </a:dk1>
      <a:lt1>
        <a:srgbClr val="0066FF"/>
      </a:lt1>
      <a:dk2>
        <a:srgbClr val="0066CC"/>
      </a:dk2>
      <a:lt2>
        <a:srgbClr val="3333FF"/>
      </a:lt2>
      <a:accent1>
        <a:srgbClr val="0000FF"/>
      </a:accent1>
      <a:accent2>
        <a:srgbClr val="0000CC"/>
      </a:accent2>
      <a:accent3>
        <a:srgbClr val="AAB8FF"/>
      </a:accent3>
      <a:accent4>
        <a:srgbClr val="000000"/>
      </a:accent4>
      <a:accent5>
        <a:srgbClr val="AAAAFF"/>
      </a:accent5>
      <a:accent6>
        <a:srgbClr val="0000B9"/>
      </a:accent6>
      <a:hlink>
        <a:srgbClr val="FFFF00"/>
      </a:hlink>
      <a:folHlink>
        <a:srgbClr val="99CCFF"/>
      </a:folHlink>
    </a:clrScheme>
    <a:fontScheme name="Пиксел">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Пиксел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Пиксел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Пиксел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Пиксел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Пиксел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Пиксел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Пиксел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Пиксел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Пиксел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Пиксел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Пиксел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Пиксел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
      <a:clrScheme name="Пиксел 13">
        <a:dk1>
          <a:srgbClr val="000000"/>
        </a:dk1>
        <a:lt1>
          <a:srgbClr val="0066FF"/>
        </a:lt1>
        <a:dk2>
          <a:srgbClr val="000000"/>
        </a:dk2>
        <a:lt2>
          <a:srgbClr val="3333FF"/>
        </a:lt2>
        <a:accent1>
          <a:srgbClr val="0000FF"/>
        </a:accent1>
        <a:accent2>
          <a:srgbClr val="790571"/>
        </a:accent2>
        <a:accent3>
          <a:srgbClr val="AAB8FF"/>
        </a:accent3>
        <a:accent4>
          <a:srgbClr val="000000"/>
        </a:accent4>
        <a:accent5>
          <a:srgbClr val="AAAAFF"/>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Пиксел 14">
        <a:dk1>
          <a:srgbClr val="000000"/>
        </a:dk1>
        <a:lt1>
          <a:srgbClr val="0066FF"/>
        </a:lt1>
        <a:dk2>
          <a:srgbClr val="000000"/>
        </a:dk2>
        <a:lt2>
          <a:srgbClr val="3333FF"/>
        </a:lt2>
        <a:accent1>
          <a:srgbClr val="0000FF"/>
        </a:accent1>
        <a:accent2>
          <a:srgbClr val="1D1767"/>
        </a:accent2>
        <a:accent3>
          <a:srgbClr val="AAB8FF"/>
        </a:accent3>
        <a:accent4>
          <a:srgbClr val="000000"/>
        </a:accent4>
        <a:accent5>
          <a:srgbClr val="AAAAFF"/>
        </a:accent5>
        <a:accent6>
          <a:srgbClr val="19145D"/>
        </a:accent6>
        <a:hlink>
          <a:srgbClr val="00FFFF"/>
        </a:hlink>
        <a:folHlink>
          <a:srgbClr val="D6DD45"/>
        </a:folHlink>
      </a:clrScheme>
      <a:clrMap bg1="lt1" tx1="dk1" bg2="lt2" tx2="dk2" accent1="accent1" accent2="accent2" accent3="accent3" accent4="accent4" accent5="accent5" accent6="accent6" hlink="hlink" folHlink="folHlink"/>
    </a:extraClrScheme>
    <a:extraClrScheme>
      <a:clrScheme name="Пиксел 15">
        <a:dk1>
          <a:srgbClr val="000000"/>
        </a:dk1>
        <a:lt1>
          <a:srgbClr val="0066FF"/>
        </a:lt1>
        <a:dk2>
          <a:srgbClr val="000000"/>
        </a:dk2>
        <a:lt2>
          <a:srgbClr val="3333FF"/>
        </a:lt2>
        <a:accent1>
          <a:srgbClr val="0000FF"/>
        </a:accent1>
        <a:accent2>
          <a:srgbClr val="1D1767"/>
        </a:accent2>
        <a:accent3>
          <a:srgbClr val="AAB8FF"/>
        </a:accent3>
        <a:accent4>
          <a:srgbClr val="000000"/>
        </a:accent4>
        <a:accent5>
          <a:srgbClr val="AAAAFF"/>
        </a:accent5>
        <a:accent6>
          <a:srgbClr val="19145D"/>
        </a:accent6>
        <a:hlink>
          <a:srgbClr val="00FFFF"/>
        </a:hlink>
        <a:folHlink>
          <a:srgbClr val="99CCFF"/>
        </a:folHlink>
      </a:clrScheme>
      <a:clrMap bg1="lt1" tx1="dk1" bg2="lt2" tx2="dk2" accent1="accent1" accent2="accent2" accent3="accent3" accent4="accent4" accent5="accent5" accent6="accent6" hlink="hlink" folHlink="folHlink"/>
    </a:extraClrScheme>
    <a:extraClrScheme>
      <a:clrScheme name="Пиксел 16">
        <a:dk1>
          <a:srgbClr val="000000"/>
        </a:dk1>
        <a:lt1>
          <a:srgbClr val="0066FF"/>
        </a:lt1>
        <a:dk2>
          <a:srgbClr val="0066CC"/>
        </a:dk2>
        <a:lt2>
          <a:srgbClr val="3333FF"/>
        </a:lt2>
        <a:accent1>
          <a:srgbClr val="0000FF"/>
        </a:accent1>
        <a:accent2>
          <a:srgbClr val="1D1767"/>
        </a:accent2>
        <a:accent3>
          <a:srgbClr val="AAB8FF"/>
        </a:accent3>
        <a:accent4>
          <a:srgbClr val="000000"/>
        </a:accent4>
        <a:accent5>
          <a:srgbClr val="AAAAFF"/>
        </a:accent5>
        <a:accent6>
          <a:srgbClr val="19145D"/>
        </a:accent6>
        <a:hlink>
          <a:srgbClr val="00FFFF"/>
        </a:hlink>
        <a:folHlink>
          <a:srgbClr val="99CCFF"/>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4817</TotalTime>
  <Words>1793</Words>
  <Application>Microsoft Office PowerPoint</Application>
  <PresentationFormat>Экран (4:3)</PresentationFormat>
  <Paragraphs>553</Paragraphs>
  <Slides>18</Slides>
  <Notes>1</Notes>
  <HiddenSlides>0</HiddenSlides>
  <MMClips>0</MMClips>
  <ScaleCrop>false</ScaleCrop>
  <HeadingPairs>
    <vt:vector size="6" baseType="variant">
      <vt:variant>
        <vt:lpstr>Использованные шрифты</vt:lpstr>
      </vt:variant>
      <vt:variant>
        <vt:i4>8</vt:i4>
      </vt:variant>
      <vt:variant>
        <vt:lpstr>Шаблон оформления</vt:lpstr>
      </vt:variant>
      <vt:variant>
        <vt:i4>14</vt:i4>
      </vt:variant>
      <vt:variant>
        <vt:lpstr>Заголовки слайдов</vt:lpstr>
      </vt:variant>
      <vt:variant>
        <vt:i4>18</vt:i4>
      </vt:variant>
    </vt:vector>
  </HeadingPairs>
  <TitlesOfParts>
    <vt:vector size="40" baseType="lpstr">
      <vt:lpstr>Times New Roman</vt:lpstr>
      <vt:lpstr>DejaVu Sans</vt:lpstr>
      <vt:lpstr>Arial</vt:lpstr>
      <vt:lpstr>Calibri</vt:lpstr>
      <vt:lpstr>Wingdings</vt:lpstr>
      <vt:lpstr>Corbel</vt:lpstr>
      <vt:lpstr>Arial Black</vt:lpstr>
      <vt:lpstr>Mongolian Baiti</vt:lpstr>
      <vt:lpstr>Office Theme</vt:lpstr>
      <vt:lpstr>Пиксел</vt:lpstr>
      <vt:lpstr>Office Theme</vt:lpstr>
      <vt:lpstr>Office Theme</vt:lpstr>
      <vt:lpstr>Office Theme</vt:lpstr>
      <vt:lpstr>Office Theme</vt:lpstr>
      <vt:lpstr>Office Theme</vt:lpstr>
      <vt:lpstr>Office Theme</vt:lpstr>
      <vt:lpstr>Office Theme</vt:lpstr>
      <vt:lpstr>Office Theme</vt:lpstr>
      <vt:lpstr>Office Theme</vt:lpstr>
      <vt:lpstr>Office Theme</vt:lpstr>
      <vt:lpstr>Office Theme</vt:lpstr>
      <vt:lpstr>Пиксел</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ГРАЖДАНСКИЙ БЮДЖЕТ</dc:title>
  <dc:creator>Назарчук</dc:creator>
  <cp:lastModifiedBy>Microsoft Office</cp:lastModifiedBy>
  <cp:revision>297</cp:revision>
  <cp:lastPrinted>2018-10-16T09:27:48Z</cp:lastPrinted>
  <dcterms:created xsi:type="dcterms:W3CDTF">2018-06-11T11:37:09Z</dcterms:created>
  <dcterms:modified xsi:type="dcterms:W3CDTF">2020-05-25T06:57:04Z</dcterms:modified>
  <dc:language>ru-RU</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16.0000</vt:lpwstr>
  </property>
  <property fmtid="{D5CDD505-2E9C-101B-9397-08002B2CF9AE}" pid="3" name="Created">
    <vt:filetime>2018-03-07T00:00:00Z</vt:filetime>
  </property>
  <property fmtid="{D5CDD505-2E9C-101B-9397-08002B2CF9AE}" pid="4" name="Creator">
    <vt:lpwstr>Acrobat PDFMaker 10.1 для PowerPoint</vt:lpwstr>
  </property>
  <property fmtid="{D5CDD505-2E9C-101B-9397-08002B2CF9AE}" pid="5" name="HiddenSlides">
    <vt:i4>0</vt:i4>
  </property>
  <property fmtid="{D5CDD505-2E9C-101B-9397-08002B2CF9AE}" pid="6" name="HyperlinksChanged">
    <vt:bool>false</vt:bool>
  </property>
  <property fmtid="{D5CDD505-2E9C-101B-9397-08002B2CF9AE}" pid="7" name="LastSaved">
    <vt:filetime>2018-06-11T00:00:00Z</vt:filetime>
  </property>
  <property fmtid="{D5CDD505-2E9C-101B-9397-08002B2CF9AE}" pid="8" name="LinksUpToDate">
    <vt:bool>false</vt:bool>
  </property>
  <property fmtid="{D5CDD505-2E9C-101B-9397-08002B2CF9AE}" pid="9" name="MMClips">
    <vt:i4>0</vt:i4>
  </property>
  <property fmtid="{D5CDD505-2E9C-101B-9397-08002B2CF9AE}" pid="10" name="Notes">
    <vt:i4>0</vt:i4>
  </property>
  <property fmtid="{D5CDD505-2E9C-101B-9397-08002B2CF9AE}" pid="11" name="PresentationFormat">
    <vt:lpwstr>Экран (4:3)</vt:lpwstr>
  </property>
  <property fmtid="{D5CDD505-2E9C-101B-9397-08002B2CF9AE}" pid="12" name="ScaleCrop">
    <vt:bool>false</vt:bool>
  </property>
  <property fmtid="{D5CDD505-2E9C-101B-9397-08002B2CF9AE}" pid="13" name="ShareDoc">
    <vt:bool>false</vt:bool>
  </property>
  <property fmtid="{D5CDD505-2E9C-101B-9397-08002B2CF9AE}" pid="14" name="Slides">
    <vt:i4>15</vt:i4>
  </property>
</Properties>
</file>