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81" autoAdjust="0"/>
    <p:restoredTop sz="97891" autoAdjust="0"/>
  </p:normalViewPr>
  <p:slideViewPr>
    <p:cSldViewPr>
      <p:cViewPr varScale="1">
        <p:scale>
          <a:sx n="64" d="100"/>
          <a:sy n="64" d="100"/>
        </p:scale>
        <p:origin x="-108" y="-6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878969786468E-2"/>
          <c:y val="4.6460237486391373E-2"/>
          <c:w val="0.98975109809663253"/>
          <c:h val="0.595132743362831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49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2"/>
            <c:explosion val="3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Sheet1!$B$1:$F$1</c:f>
              <c:strCache>
                <c:ptCount val="5"/>
                <c:pt idx="0">
                  <c:v>1 кв</c:v>
                </c:pt>
                <c:pt idx="1">
                  <c:v>2 кв</c:v>
                </c:pt>
                <c:pt idx="2">
                  <c:v>3кв</c:v>
                </c:pt>
                <c:pt idx="3">
                  <c:v>4кв</c:v>
                </c:pt>
                <c:pt idx="4">
                  <c:v>5кв</c:v>
                </c:pt>
              </c:strCache>
            </c:strRef>
          </c:cat>
          <c:val>
            <c:numRef>
              <c:f>Sheet1!$B$2:$F$2</c:f>
              <c:numCache>
                <c:formatCode>0.00%</c:formatCode>
                <c:ptCount val="5"/>
                <c:pt idx="0">
                  <c:v>1.26E-2</c:v>
                </c:pt>
                <c:pt idx="1">
                  <c:v>1.03E-2</c:v>
                </c:pt>
                <c:pt idx="2">
                  <c:v>2.9999999999999997E-4</c:v>
                </c:pt>
                <c:pt idx="3">
                  <c:v>0.84350000000000003</c:v>
                </c:pt>
                <c:pt idx="4">
                  <c:v>0.1333</c:v>
                </c:pt>
              </c:numCache>
            </c:numRef>
          </c:val>
        </c:ser>
      </c:pie3DChart>
      <c:spPr>
        <a:noFill/>
        <a:ln w="2849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</a:t>
            </a:r>
            <a:r>
              <a:rPr lang="kk-KZ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Отдела жилищно-коммунального хозяйства и жилищной инспекции Коксуского района</a:t>
            </a:r>
            <a:r>
              <a:rPr lang="ru-RU" sz="1800" dirty="0" smtClean="0">
                <a:latin typeface="+mj-lt"/>
              </a:rPr>
              <a:t>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2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7.550356294145652E-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8.1350981443008407E-3"/>
                  <c:y val="9.1139049484300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727 033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626045979318505E-2"/>
                  <c:y val="-2.60397284240859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9590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10070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57589</c:v>
                </c:pt>
                <c:pt idx="1">
                  <c:v>50494</c:v>
                </c:pt>
                <c:pt idx="2">
                  <c:v>55797</c:v>
                </c:pt>
              </c:numCache>
            </c:numRef>
          </c:val>
        </c:ser>
        <c:shape val="box"/>
        <c:axId val="91101824"/>
        <c:axId val="95798016"/>
        <c:axId val="0"/>
      </c:bar3DChart>
      <c:catAx>
        <c:axId val="91101824"/>
        <c:scaling>
          <c:orientation val="minMax"/>
        </c:scaling>
        <c:axPos val="b"/>
        <c:tickLblPos val="nextTo"/>
        <c:crossAx val="95798016"/>
        <c:crosses val="autoZero"/>
        <c:auto val="1"/>
        <c:lblAlgn val="ctr"/>
        <c:lblOffset val="100"/>
      </c:catAx>
      <c:valAx>
        <c:axId val="95798016"/>
        <c:scaling>
          <c:orientation val="minMax"/>
        </c:scaling>
        <c:delete val="1"/>
        <c:axPos val="l"/>
        <c:numFmt formatCode="General" sourceLinked="1"/>
        <c:tickLblPos val="nextTo"/>
        <c:crossAx val="91101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ГУ «</a:t>
            </a:r>
            <a:r>
              <a:rPr lang="kk-KZ" sz="3200" b="1" dirty="0" smtClean="0"/>
              <a:t>Отдела жилищно-коммунального хозяйства и жилищной инспекций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b="1" dirty="0" smtClean="0"/>
              <a:t>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05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4381496" y="1857364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84,</a:t>
            </a:r>
            <a:r>
              <a:rPr lang="ru-RU" sz="1200" b="1" dirty="0" smtClean="0">
                <a:latin typeface="Times New Roman" panose="02020603050405020304" pitchFamily="18" charset="0"/>
              </a:rPr>
              <a:t>35%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881166" y="3429000"/>
            <a:ext cx="2376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содержание отдела </a:t>
            </a:r>
            <a:r>
              <a:rPr lang="kk-KZ" sz="1200" i="1" dirty="0" smtClean="0">
                <a:latin typeface="+mj-lt"/>
              </a:rPr>
              <a:t>9 133 </a:t>
            </a:r>
            <a:r>
              <a:rPr lang="kk-KZ" sz="1200" i="1" dirty="0" smtClean="0">
                <a:latin typeface="+mj-lt"/>
              </a:rPr>
              <a:t>тысяч</a:t>
            </a:r>
            <a:r>
              <a:rPr lang="kk-KZ" sz="1200" b="1" i="1" dirty="0" smtClean="0">
                <a:latin typeface="+mj-lt"/>
              </a:rPr>
              <a:t> тенге</a:t>
            </a:r>
            <a:r>
              <a:rPr lang="kk-KZ" sz="1200" b="1" i="1" dirty="0" smtClean="0">
                <a:latin typeface="+mj-lt"/>
              </a:rPr>
              <a:t>, </a:t>
            </a:r>
            <a:r>
              <a:rPr lang="ru-RU" sz="1200" b="1" dirty="0" smtClean="0">
                <a:latin typeface="Times New Roman" panose="02020603050405020304" pitchFamily="18" charset="0"/>
              </a:rPr>
              <a:t>1,26 </a:t>
            </a:r>
            <a:r>
              <a:rPr lang="ru-RU" sz="1200" b="1" dirty="0" smtClean="0">
                <a:latin typeface="Times New Roman" panose="02020603050405020304" pitchFamily="18" charset="0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024174" y="1428736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Благоустройство и озеленение населенных пунктов </a:t>
            </a:r>
            <a:r>
              <a:rPr lang="kk-KZ" sz="1200" b="1" i="1" dirty="0" smtClean="0">
                <a:latin typeface="+mj-lt"/>
              </a:rPr>
              <a:t>613 287 </a:t>
            </a:r>
            <a:r>
              <a:rPr lang="kk-KZ" sz="1200" b="1" i="1" dirty="0" smtClean="0">
                <a:latin typeface="+mj-lt"/>
              </a:rPr>
              <a:t>тысяч </a:t>
            </a:r>
            <a:r>
              <a:rPr lang="kk-KZ" sz="1200" b="1" i="1" dirty="0" smtClean="0">
                <a:latin typeface="+mj-lt"/>
              </a:rPr>
              <a:t>тенге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“Отдела жилищно-коммунального хозяйства и жилищной инспекции</a:t>
            </a:r>
            <a:r>
              <a:rPr lang="kk-KZ" sz="1400" b="1" dirty="0" smtClean="0">
                <a:latin typeface="+mj-lt"/>
              </a:rPr>
              <a:t> </a:t>
            </a:r>
            <a:r>
              <a:rPr lang="kk-KZ" sz="1800" b="1" dirty="0" smtClean="0">
                <a:latin typeface="+mj-lt"/>
              </a:rPr>
              <a:t>Коксуского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727 033 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66852" y="400050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Развитие </a:t>
            </a:r>
            <a:r>
              <a:rPr lang="kk-KZ" sz="1200" b="1" i="1" dirty="0" smtClean="0">
                <a:latin typeface="+mj-lt"/>
              </a:rPr>
              <a:t>тепл</a:t>
            </a:r>
            <a:r>
              <a:rPr lang="ru-RU" sz="1200" b="1" dirty="0" smtClean="0">
                <a:latin typeface="Times New Roman" panose="02020603050405020304" pitchFamily="18" charset="0"/>
              </a:rPr>
              <a:t> 0,9 % </a:t>
            </a:r>
            <a:r>
              <a:rPr lang="kk-KZ" sz="1200" b="1" i="1" dirty="0" smtClean="0">
                <a:latin typeface="+mj-lt"/>
              </a:rPr>
              <a:t>оэнергетической системы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7 476 </a:t>
            </a:r>
            <a:r>
              <a:rPr lang="kk-KZ" sz="1200" b="1" i="1" dirty="0" smtClean="0">
                <a:latin typeface="+mj-lt"/>
              </a:rPr>
              <a:t>тысяч тенге, </a:t>
            </a:r>
            <a:r>
              <a:rPr lang="kk-KZ" sz="1200" b="1" i="1" dirty="0" smtClean="0">
                <a:latin typeface="+mj-lt"/>
              </a:rPr>
              <a:t>1,03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66984" y="471488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Обеспечение санитарии населенных пунктов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235,0 </a:t>
            </a:r>
            <a:r>
              <a:rPr lang="kk-KZ" sz="1200" b="1" i="1" dirty="0" smtClean="0">
                <a:latin typeface="+mj-lt"/>
              </a:rPr>
              <a:t>тысяч тенге, </a:t>
            </a:r>
            <a:r>
              <a:rPr lang="kk-KZ" sz="1200" b="1" i="1" dirty="0" smtClean="0">
                <a:latin typeface="+mj-lt"/>
              </a:rPr>
              <a:t>0,03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67380" y="4286256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Развитие системы водоснабжения и водоотведения </a:t>
            </a:r>
            <a:r>
              <a:rPr lang="kk-KZ" sz="1200" b="1" i="1" dirty="0" smtClean="0">
                <a:latin typeface="+mj-lt"/>
              </a:rPr>
              <a:t>96 902 </a:t>
            </a:r>
            <a:r>
              <a:rPr lang="kk-KZ" sz="1200" b="1" i="1" dirty="0" smtClean="0">
                <a:latin typeface="+mj-lt"/>
              </a:rPr>
              <a:t>тысяч тенге, </a:t>
            </a:r>
            <a:r>
              <a:rPr lang="kk-KZ" sz="1200" b="1" i="1" dirty="0" smtClean="0">
                <a:latin typeface="+mj-lt"/>
              </a:rPr>
              <a:t>13,33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Отдела жилищно-коммунального хозяйства и жилищной инспекции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Коксуского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344488" y="2420889"/>
          <a:ext cx="9217024" cy="413263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727033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9 590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10 070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9 133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9 590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10 070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Развитие теплоэнергетической системы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7 476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санитарии населенных пунктов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235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Развитие системы водоснабжения и водоотведения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96 902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Благоустройство и озеленение населенных пунктов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613 287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117303952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26989</TotalTime>
  <Words>188</Words>
  <Application>Microsoft Office PowerPoint</Application>
  <PresentationFormat>Лист A4 (210x297 мм)</PresentationFormat>
  <Paragraphs>38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ГУ «Отдела жилищно-коммунального хозяйства и жилищной инспекций Коксуского района» бюджета  на 2019 год</vt:lpstr>
      <vt:lpstr>Слайд 2</vt:lpstr>
      <vt:lpstr>Слайд 3</vt:lpstr>
      <vt:lpstr>Слайд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Admin</cp:lastModifiedBy>
  <cp:revision>1967</cp:revision>
  <cp:lastPrinted>2016-07-20T11:16:55Z</cp:lastPrinted>
  <dcterms:created xsi:type="dcterms:W3CDTF">2004-02-06T14:47:15Z</dcterms:created>
  <dcterms:modified xsi:type="dcterms:W3CDTF">2019-10-29T05:40:24Z</dcterms:modified>
</cp:coreProperties>
</file>