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20" r:id="rId2"/>
    <p:sldId id="457" r:id="rId3"/>
    <p:sldId id="458" r:id="rId4"/>
    <p:sldId id="461" r:id="rId5"/>
    <p:sldId id="463" r:id="rId6"/>
    <p:sldId id="452" r:id="rId7"/>
    <p:sldId id="459" r:id="rId8"/>
    <p:sldId id="460" r:id="rId9"/>
    <p:sldId id="425" r:id="rId10"/>
    <p:sldId id="450" r:id="rId11"/>
    <p:sldId id="451" r:id="rId12"/>
  </p:sldIdLst>
  <p:sldSz cx="9906000" cy="6858000" type="A4"/>
  <p:notesSz cx="6858000" cy="9945688"/>
  <p:defaultTextStyle>
    <a:defPPr>
      <a:defRPr lang="ru-RU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FEFE"/>
    <a:srgbClr val="FFFFCC"/>
    <a:srgbClr val="CCFFCC"/>
    <a:srgbClr val="E9EDF4"/>
    <a:srgbClr val="0000CC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912" autoAdjust="0"/>
    <p:restoredTop sz="94660"/>
  </p:normalViewPr>
  <p:slideViewPr>
    <p:cSldViewPr>
      <p:cViewPr varScale="1">
        <p:scale>
          <a:sx n="73" d="100"/>
          <a:sy n="73" d="100"/>
        </p:scale>
        <p:origin x="-1350" y="-102"/>
      </p:cViewPr>
      <p:guideLst>
        <p:guide orient="horz" pos="2880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01701275481033"/>
          <c:y val="5.6609121026591477E-2"/>
          <c:w val="0.5863682501197951"/>
          <c:h val="0.89929693891438023"/>
        </c:manualLayout>
      </c:layout>
      <c:barChart>
        <c:barDir val="bar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8021">
                <a:lumMod val="40000"/>
                <a:lumOff val="60000"/>
              </a:srgbClr>
            </a:solidFill>
          </c:spPr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45</c:v>
                </c:pt>
                <c:pt idx="1">
                  <c:v>70</c:v>
                </c:pt>
                <c:pt idx="2" formatCode="#,##0">
                  <c:v>65</c:v>
                </c:pt>
                <c:pt idx="3" formatCode="#,##0">
                  <c:v>30</c:v>
                </c:pt>
                <c:pt idx="4" formatCode="#,##0">
                  <c:v>55</c:v>
                </c:pt>
                <c:pt idx="5" formatCode="#,##0">
                  <c:v>40</c:v>
                </c:pt>
                <c:pt idx="6" formatCode="#,##0">
                  <c:v>70</c:v>
                </c:pt>
                <c:pt idx="7" formatCode="#,##0">
                  <c:v>70</c:v>
                </c:pt>
                <c:pt idx="8" formatCode="#,##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95-412A-811F-7EEAD3F33669}"/>
            </c:ext>
          </c:extLst>
        </c:ser>
        <c:gapWidth val="40"/>
        <c:overlap val="100"/>
        <c:axId val="50319360"/>
        <c:axId val="50321664"/>
      </c:barChart>
      <c:catAx>
        <c:axId val="50319360"/>
        <c:scaling>
          <c:orientation val="minMax"/>
        </c:scaling>
        <c:delete val="1"/>
        <c:axPos val="l"/>
        <c:numFmt formatCode="General" sourceLinked="0"/>
        <c:tickLblPos val="none"/>
        <c:crossAx val="50321664"/>
        <c:crosses val="autoZero"/>
        <c:auto val="1"/>
        <c:lblAlgn val="ctr"/>
        <c:lblOffset val="100"/>
      </c:catAx>
      <c:valAx>
        <c:axId val="50321664"/>
        <c:scaling>
          <c:orientation val="minMax"/>
        </c:scaling>
        <c:delete val="1"/>
        <c:axPos val="b"/>
        <c:numFmt formatCode="General" sourceLinked="1"/>
        <c:tickLblPos val="none"/>
        <c:crossAx val="50319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01701275481033"/>
          <c:y val="5.6609121026591463E-2"/>
          <c:w val="0.73369408634196365"/>
          <c:h val="0.8992969389143799"/>
        </c:manualLayout>
      </c:layout>
      <c:barChart>
        <c:barDir val="bar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B3FFFF"/>
            </a:solidFill>
          </c:spPr>
          <c:cat>
            <c:strRef>
              <c:f>Лист1!$A$2</c:f>
              <c:strCache>
                <c:ptCount val="1"/>
                <c:pt idx="0">
                  <c:v>Гейт сити (АО Алатау)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95-412A-811F-7EEAD3F33669}"/>
            </c:ext>
          </c:extLst>
        </c:ser>
        <c:gapWidth val="40"/>
        <c:overlap val="100"/>
        <c:axId val="111572480"/>
        <c:axId val="111574016"/>
      </c:barChart>
      <c:catAx>
        <c:axId val="111572480"/>
        <c:scaling>
          <c:orientation val="minMax"/>
        </c:scaling>
        <c:delete val="1"/>
        <c:axPos val="l"/>
        <c:numFmt formatCode="General" sourceLinked="0"/>
        <c:tickLblPos val="none"/>
        <c:crossAx val="111574016"/>
        <c:crosses val="autoZero"/>
        <c:auto val="1"/>
        <c:lblAlgn val="ctr"/>
        <c:lblOffset val="100"/>
      </c:catAx>
      <c:valAx>
        <c:axId val="111574016"/>
        <c:scaling>
          <c:orientation val="minMax"/>
        </c:scaling>
        <c:delete val="1"/>
        <c:axPos val="b"/>
        <c:numFmt formatCode="General" sourceLinked="1"/>
        <c:tickLblPos val="none"/>
        <c:crossAx val="1115724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201135915564716"/>
          <c:y val="3.1291253586202862E-2"/>
          <c:w val="0.55668636165155472"/>
          <c:h val="0.94260462072841611"/>
        </c:manualLayout>
      </c:layout>
      <c:barChart>
        <c:barDir val="bar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8021">
                <a:lumMod val="40000"/>
                <a:lumOff val="60000"/>
              </a:srgbClr>
            </a:solidFill>
          </c:spPr>
          <c:cat>
            <c:strRef>
              <c:f>Лист1!$A$2:$A$7</c:f>
              <c:strCache>
                <c:ptCount val="6"/>
                <c:pt idx="0">
                  <c:v>Гейт сити (АО Алатау)</c:v>
                </c:pt>
                <c:pt idx="1">
                  <c:v>г.Талдыкорган</c:v>
                </c:pt>
                <c:pt idx="2">
                  <c:v>Панфиловский</c:v>
                </c:pt>
                <c:pt idx="3">
                  <c:v>Кербулакский</c:v>
                </c:pt>
                <c:pt idx="4">
                  <c:v>Карасайский</c:v>
                </c:pt>
                <c:pt idx="5">
                  <c:v>Жамбылский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155</c:v>
                </c:pt>
                <c:pt idx="1">
                  <c:v>75</c:v>
                </c:pt>
                <c:pt idx="2" formatCode="#,##0">
                  <c:v>55</c:v>
                </c:pt>
                <c:pt idx="3" formatCode="#,##0">
                  <c:v>40</c:v>
                </c:pt>
                <c:pt idx="4" formatCode="#,##0">
                  <c:v>250</c:v>
                </c:pt>
                <c:pt idx="5" formatCode="#,##0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95-412A-811F-7EEAD3F33669}"/>
            </c:ext>
          </c:extLst>
        </c:ser>
        <c:gapWidth val="40"/>
        <c:overlap val="100"/>
        <c:axId val="98776960"/>
        <c:axId val="98778496"/>
      </c:barChart>
      <c:catAx>
        <c:axId val="98776960"/>
        <c:scaling>
          <c:orientation val="minMax"/>
        </c:scaling>
        <c:delete val="1"/>
        <c:axPos val="l"/>
        <c:numFmt formatCode="General" sourceLinked="0"/>
        <c:tickLblPos val="none"/>
        <c:crossAx val="98778496"/>
        <c:crosses val="autoZero"/>
        <c:auto val="1"/>
        <c:lblAlgn val="ctr"/>
        <c:lblOffset val="100"/>
      </c:catAx>
      <c:valAx>
        <c:axId val="98778496"/>
        <c:scaling>
          <c:orientation val="minMax"/>
        </c:scaling>
        <c:delete val="1"/>
        <c:axPos val="b"/>
        <c:numFmt formatCode="General" sourceLinked="1"/>
        <c:tickLblPos val="none"/>
        <c:crossAx val="987769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11749738091447"/>
          <c:y val="3.1291253586202862E-2"/>
          <c:w val="0.7023672916799647"/>
          <c:h val="0.94260462072841611"/>
        </c:manualLayout>
      </c:layout>
      <c:barChart>
        <c:barDir val="bar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14124">
                <a:lumMod val="60000"/>
                <a:lumOff val="40000"/>
              </a:srgbClr>
            </a:solidFill>
          </c:spPr>
          <c:dPt>
            <c:idx val="0"/>
            <c:spPr>
              <a:solidFill>
                <a:srgbClr val="B3FFFF"/>
              </a:solidFill>
            </c:spPr>
          </c:dPt>
          <c:cat>
            <c:strRef>
              <c:f>Лист1!$A$2</c:f>
              <c:strCache>
                <c:ptCount val="1"/>
                <c:pt idx="0">
                  <c:v>Гейт сити (АО Алатау)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95-412A-811F-7EEAD3F33669}"/>
            </c:ext>
          </c:extLst>
        </c:ser>
        <c:gapWidth val="40"/>
        <c:overlap val="100"/>
        <c:axId val="115992832"/>
        <c:axId val="116006912"/>
      </c:barChart>
      <c:catAx>
        <c:axId val="115992832"/>
        <c:scaling>
          <c:orientation val="minMax"/>
        </c:scaling>
        <c:delete val="1"/>
        <c:axPos val="l"/>
        <c:numFmt formatCode="General" sourceLinked="0"/>
        <c:tickLblPos val="none"/>
        <c:crossAx val="116006912"/>
        <c:crosses val="autoZero"/>
        <c:auto val="1"/>
        <c:lblAlgn val="ctr"/>
        <c:lblOffset val="100"/>
      </c:catAx>
      <c:valAx>
        <c:axId val="116006912"/>
        <c:scaling>
          <c:orientation val="minMax"/>
        </c:scaling>
        <c:delete val="1"/>
        <c:axPos val="b"/>
        <c:numFmt formatCode="General" sourceLinked="1"/>
        <c:tickLblPos val="none"/>
        <c:crossAx val="115992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310454858286936E-2"/>
          <c:y val="7.9761141066518493E-2"/>
          <c:w val="0.91368947674670753"/>
          <c:h val="0.57107698764925707"/>
        </c:manualLayout>
      </c:layout>
      <c:barChart>
        <c:barDir val="bar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B3FFFF"/>
            </a:solidFill>
          </c:spPr>
          <c:cat>
            <c:strRef>
              <c:f>Лист1!$A$2</c:f>
              <c:strCache>
                <c:ptCount val="1"/>
                <c:pt idx="0">
                  <c:v>г.Талдыкорган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514.70000000000005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95-412A-811F-7EEAD3F33669}"/>
            </c:ext>
          </c:extLst>
        </c:ser>
        <c:gapWidth val="40"/>
        <c:overlap val="100"/>
        <c:axId val="115970048"/>
        <c:axId val="115971584"/>
      </c:barChart>
      <c:catAx>
        <c:axId val="115970048"/>
        <c:scaling>
          <c:orientation val="minMax"/>
        </c:scaling>
        <c:delete val="1"/>
        <c:axPos val="l"/>
        <c:numFmt formatCode="General" sourceLinked="0"/>
        <c:tickLblPos val="none"/>
        <c:crossAx val="115971584"/>
        <c:crosses val="autoZero"/>
        <c:auto val="1"/>
        <c:lblAlgn val="ctr"/>
        <c:lblOffset val="100"/>
      </c:catAx>
      <c:valAx>
        <c:axId val="115971584"/>
        <c:scaling>
          <c:orientation val="minMax"/>
        </c:scaling>
        <c:delete val="1"/>
        <c:axPos val="b"/>
        <c:numFmt formatCode="General" sourceLinked="1"/>
        <c:tickLblPos val="none"/>
        <c:crossAx val="1159700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201135915564716"/>
          <c:y val="0.16766921895419806"/>
          <c:w val="0.45102624687003035"/>
          <c:h val="0.80622635978126456"/>
        </c:manualLayout>
      </c:layout>
      <c:barChart>
        <c:barDir val="bar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8021">
                <a:lumMod val="40000"/>
                <a:lumOff val="60000"/>
              </a:srgbClr>
            </a:solidFill>
          </c:spPr>
          <c:cat>
            <c:strRef>
              <c:f>Лист1!$A$2:$A$6</c:f>
              <c:strCache>
                <c:ptCount val="5"/>
                <c:pt idx="0">
                  <c:v>г.Талдыкорган</c:v>
                </c:pt>
                <c:pt idx="1">
                  <c:v>г.Капшагай</c:v>
                </c:pt>
                <c:pt idx="2">
                  <c:v>Талгарский</c:v>
                </c:pt>
                <c:pt idx="3">
                  <c:v>Илийский</c:v>
                </c:pt>
                <c:pt idx="4">
                  <c:v>Илийский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 formatCode="General">
                  <c:v>1</c:v>
                </c:pt>
                <c:pt idx="1">
                  <c:v>514</c:v>
                </c:pt>
                <c:pt idx="2">
                  <c:v>150</c:v>
                </c:pt>
                <c:pt idx="3">
                  <c:v>50</c:v>
                </c:pt>
                <c:pt idx="4">
                  <c:v>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95-412A-811F-7EEAD3F33669}"/>
            </c:ext>
          </c:extLst>
        </c:ser>
        <c:gapWidth val="40"/>
        <c:overlap val="100"/>
        <c:axId val="116556160"/>
        <c:axId val="116557696"/>
      </c:barChart>
      <c:catAx>
        <c:axId val="116556160"/>
        <c:scaling>
          <c:orientation val="minMax"/>
        </c:scaling>
        <c:delete val="1"/>
        <c:axPos val="l"/>
        <c:numFmt formatCode="General" sourceLinked="0"/>
        <c:tickLblPos val="none"/>
        <c:crossAx val="116557696"/>
        <c:crosses val="autoZero"/>
        <c:auto val="1"/>
        <c:lblAlgn val="ctr"/>
        <c:lblOffset val="100"/>
      </c:catAx>
      <c:valAx>
        <c:axId val="116557696"/>
        <c:scaling>
          <c:orientation val="minMax"/>
        </c:scaling>
        <c:delete val="1"/>
        <c:axPos val="b"/>
        <c:numFmt formatCode="General" sourceLinked="1"/>
        <c:tickLblPos val="none"/>
        <c:crossAx val="1165561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396"/>
          </a:xfrm>
          <a:prstGeom prst="rect">
            <a:avLst/>
          </a:prstGeom>
        </p:spPr>
        <p:txBody>
          <a:bodyPr vert="horz" lIns="91395" tIns="45696" rIns="91395" bIns="456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6" y="0"/>
            <a:ext cx="2971800" cy="498396"/>
          </a:xfrm>
          <a:prstGeom prst="rect">
            <a:avLst/>
          </a:prstGeom>
        </p:spPr>
        <p:txBody>
          <a:bodyPr vert="horz" lIns="91395" tIns="45696" rIns="91395" bIns="45696" rtlCol="0"/>
          <a:lstStyle>
            <a:lvl1pPr algn="r">
              <a:defRPr sz="1200"/>
            </a:lvl1pPr>
          </a:lstStyle>
          <a:p>
            <a:fld id="{4449561F-4C81-4B12-AC30-B079C5DFC8A1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95"/>
            <a:ext cx="2971800" cy="498396"/>
          </a:xfrm>
          <a:prstGeom prst="rect">
            <a:avLst/>
          </a:prstGeom>
        </p:spPr>
        <p:txBody>
          <a:bodyPr vert="horz" lIns="91395" tIns="45696" rIns="91395" bIns="456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6" y="9447295"/>
            <a:ext cx="2971800" cy="498396"/>
          </a:xfrm>
          <a:prstGeom prst="rect">
            <a:avLst/>
          </a:prstGeom>
        </p:spPr>
        <p:txBody>
          <a:bodyPr vert="horz" lIns="91395" tIns="45696" rIns="91395" bIns="45696" rtlCol="0" anchor="b"/>
          <a:lstStyle>
            <a:lvl1pPr algn="r">
              <a:defRPr sz="1200"/>
            </a:lvl1pPr>
          </a:lstStyle>
          <a:p>
            <a:fld id="{C9647F38-714A-451D-A745-40D36A784E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5117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72547" cy="497762"/>
          </a:xfrm>
          <a:prstGeom prst="rect">
            <a:avLst/>
          </a:prstGeom>
        </p:spPr>
        <p:txBody>
          <a:bodyPr vert="horz" lIns="91679" tIns="45840" rIns="91679" bIns="458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67" y="5"/>
            <a:ext cx="2972547" cy="497762"/>
          </a:xfrm>
          <a:prstGeom prst="rect">
            <a:avLst/>
          </a:prstGeom>
        </p:spPr>
        <p:txBody>
          <a:bodyPr vert="horz" lIns="91679" tIns="45840" rIns="91679" bIns="45840" rtlCol="0"/>
          <a:lstStyle>
            <a:lvl1pPr algn="r">
              <a:defRPr sz="1200"/>
            </a:lvl1pPr>
          </a:lstStyle>
          <a:p>
            <a:fld id="{51DB041B-A8FD-4B87-AE8D-5CC1F5E4A168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6125"/>
            <a:ext cx="53848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9" tIns="45840" rIns="91679" bIns="4584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95" y="4724770"/>
            <a:ext cx="5487041" cy="4475083"/>
          </a:xfrm>
          <a:prstGeom prst="rect">
            <a:avLst/>
          </a:prstGeom>
        </p:spPr>
        <p:txBody>
          <a:bodyPr vert="horz" lIns="91679" tIns="45840" rIns="91679" bIns="4584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347"/>
            <a:ext cx="2972547" cy="497762"/>
          </a:xfrm>
          <a:prstGeom prst="rect">
            <a:avLst/>
          </a:prstGeom>
        </p:spPr>
        <p:txBody>
          <a:bodyPr vert="horz" lIns="91679" tIns="45840" rIns="91679" bIns="458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67" y="9446347"/>
            <a:ext cx="2972547" cy="497762"/>
          </a:xfrm>
          <a:prstGeom prst="rect">
            <a:avLst/>
          </a:prstGeom>
        </p:spPr>
        <p:txBody>
          <a:bodyPr vert="horz" lIns="91679" tIns="45840" rIns="91679" bIns="45840" rtlCol="0" anchor="b"/>
          <a:lstStyle>
            <a:lvl1pPr algn="r">
              <a:defRPr sz="1200"/>
            </a:lvl1pPr>
          </a:lstStyle>
          <a:p>
            <a:fld id="{7317325B-F57A-4E7E-A73C-2483E651D8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003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7325B-F57A-4E7E-A73C-2483E651D86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460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7325B-F57A-4E7E-A73C-2483E651D86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46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BFA30-5062-4E9D-97B2-01646999121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986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610AC-33E8-405C-AB72-AC745CD74A8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6C81-853F-49DC-886A-D935AE7E2A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45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lIns="107287" tIns="53643" rIns="107287" bIns="53643"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lIns="107287" tIns="53643" rIns="107287" bIns="53643"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3DCF-E15E-458B-B970-C248966F21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15263" y="254518"/>
            <a:ext cx="461828" cy="36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39084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8FD-8C89-4402-A5B1-8E977539FC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732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  <a:prstGeom prst="rect">
            <a:avLst/>
          </a:prstGeom>
        </p:spPr>
        <p:txBody>
          <a:bodyPr lIns="107287" tIns="53643" rIns="107287" bIns="53643"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  <a:prstGeom prst="rect">
            <a:avLst/>
          </a:prstGeom>
        </p:spPr>
        <p:txBody>
          <a:bodyPr lIns="107287" tIns="53643" rIns="107287" bIns="53643"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C3F4-6531-4FA3-81BE-EC836708BE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85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lIns="107287" tIns="53643" rIns="107287" bIns="5364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1B7F-A6C1-4C4D-B7B1-0C25F26359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20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867B-759E-42B2-A8AE-3AA18CCE66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123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  <a:prstGeom prst="rect">
            <a:avLst/>
          </a:prstGeom>
        </p:spPr>
        <p:txBody>
          <a:bodyPr lIns="107287" tIns="53643" rIns="107287" bIns="53643"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lIns="107287" tIns="53643" rIns="107287" bIns="53643"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  <a:prstGeom prst="rect">
            <a:avLst/>
          </a:prstGeom>
        </p:spPr>
        <p:txBody>
          <a:bodyPr lIns="107287" tIns="53643" rIns="107287" bIns="53643"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58DB-FF2F-4B1C-A38A-8FDE1A3A61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08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lIns="107287" tIns="53643" rIns="107287" bIns="5364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6A18-6FA6-4A56-A428-8C92E553CD0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B567-1192-42FA-A190-BB06C39B19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63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lIns="80465" tIns="40232" rIns="80465" bIns="40232" anchor="b"/>
          <a:lstStyle>
            <a:lvl1pPr algn="ctr">
              <a:defRPr sz="53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 lIns="80465" tIns="40232" rIns="80465" bIns="40232"/>
          <a:lstStyle>
            <a:lvl1pPr marL="0" indent="0" algn="ctr">
              <a:buNone/>
              <a:defRPr sz="2100"/>
            </a:lvl1pPr>
            <a:lvl2pPr marL="402325" indent="0" algn="ctr">
              <a:buNone/>
              <a:defRPr sz="1800"/>
            </a:lvl2pPr>
            <a:lvl3pPr marL="804649" indent="0" algn="ctr">
              <a:buNone/>
              <a:defRPr sz="1600"/>
            </a:lvl3pPr>
            <a:lvl4pPr marL="1206974" indent="0" algn="ctr">
              <a:buNone/>
              <a:defRPr sz="1400"/>
            </a:lvl4pPr>
            <a:lvl5pPr marL="1609298" indent="0" algn="ctr">
              <a:buNone/>
              <a:defRPr sz="1400"/>
            </a:lvl5pPr>
            <a:lvl6pPr marL="2011623" indent="0" algn="ctr">
              <a:buNone/>
              <a:defRPr sz="1400"/>
            </a:lvl6pPr>
            <a:lvl7pPr marL="2413947" indent="0" algn="ctr">
              <a:buNone/>
              <a:defRPr sz="1400"/>
            </a:lvl7pPr>
            <a:lvl8pPr marL="2816272" indent="0" algn="ctr">
              <a:buNone/>
              <a:defRPr sz="1400"/>
            </a:lvl8pPr>
            <a:lvl9pPr marL="3218597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4E1-83A0-4421-BA6A-A40947270812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5EBF-1546-4A39-9BC2-6FA67E2AB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013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438F6-4C87-4079-A276-A15CF270FE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41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5781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Users\admin\Desktop\нурлы жер 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5942" y="1192364"/>
            <a:ext cx="400052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Заголовок 4"/>
          <p:cNvSpPr txBox="1">
            <a:spLocks/>
          </p:cNvSpPr>
          <p:nvPr/>
        </p:nvSpPr>
        <p:spPr>
          <a:xfrm>
            <a:off x="780547" y="2132857"/>
            <a:ext cx="4797533" cy="2448273"/>
          </a:xfrm>
          <a:prstGeom prst="rect">
            <a:avLst/>
          </a:prstGeom>
        </p:spPr>
        <p:txBody>
          <a:bodyPr lIns="107287" tIns="53643" rIns="107287" bIns="53643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ходе реализации Государственной программы 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НҰРЛЫ ЖЕР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23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(2019г) </a:t>
            </a:r>
            <a:endParaRPr lang="ru-RU" sz="23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Заголовок 4"/>
          <p:cNvSpPr txBox="1">
            <a:spLocks/>
          </p:cNvSpPr>
          <p:nvPr/>
        </p:nvSpPr>
        <p:spPr>
          <a:xfrm>
            <a:off x="4172914" y="6459380"/>
            <a:ext cx="1794199" cy="353997"/>
          </a:xfrm>
          <a:prstGeom prst="rect">
            <a:avLst/>
          </a:prstGeom>
        </p:spPr>
        <p:txBody>
          <a:bodyPr lIns="107287" tIns="53643" rIns="107287" bIns="53643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itchFamily="34" charset="0"/>
                <a:cs typeface="Segoe UI" panose="020B0502040204020203" pitchFamily="34" charset="0"/>
              </a:rPr>
              <a:t>Октябрь 2019 г.</a:t>
            </a:r>
            <a:endParaRPr lang="ru-RU" sz="1400" dirty="0">
              <a:solidFill>
                <a:prstClr val="black"/>
              </a:solidFill>
              <a:latin typeface="Arial Narrow" pitchFamily="34" charset="0"/>
              <a:cs typeface="Segoe UI" panose="020B0502040204020203" pitchFamily="34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gray">
          <a:xfrm flipH="1" flipV="1">
            <a:off x="1112084" y="2132856"/>
            <a:ext cx="4134459" cy="0"/>
          </a:xfrm>
          <a:prstGeom prst="line">
            <a:avLst/>
          </a:prstGeom>
          <a:noFill/>
          <a:ln w="38100">
            <a:solidFill>
              <a:srgbClr val="A78343"/>
            </a:solidFill>
            <a:round/>
            <a:headEnd/>
            <a:tailEnd/>
          </a:ln>
          <a:effectLst/>
        </p:spPr>
        <p:txBody>
          <a:bodyPr lIns="107287" tIns="53643" rIns="107287" bIns="53643"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12084" y="4293096"/>
            <a:ext cx="4134459" cy="0"/>
          </a:xfrm>
          <a:prstGeom prst="line">
            <a:avLst/>
          </a:prstGeom>
          <a:noFill/>
          <a:ln w="38100">
            <a:solidFill>
              <a:srgbClr val="A78343"/>
            </a:solidFill>
            <a:round/>
            <a:headEnd/>
            <a:tailEnd/>
          </a:ln>
          <a:effectLst/>
        </p:spPr>
        <p:txBody>
          <a:bodyPr lIns="107287" tIns="53643" rIns="107287" bIns="53643"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652" y="85559"/>
            <a:ext cx="9710885" cy="400596"/>
          </a:xfrm>
          <a:prstGeom prst="rect">
            <a:avLst/>
          </a:prstGeom>
          <a:noFill/>
        </p:spPr>
        <p:txBody>
          <a:bodyPr wrap="square" lIns="107162" tIns="53581" rIns="107162" bIns="53581" rtlCol="0" anchor="ctr">
            <a:spAutoFit/>
          </a:bodyPr>
          <a:lstStyle/>
          <a:p>
            <a:pPr algn="ctr" defTabSz="1071844"/>
            <a:r>
              <a:rPr lang="kk-KZ" sz="19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АКИМАТ АЛМАТИНСКОЙ ОБЛАСТИ</a:t>
            </a:r>
            <a:endParaRPr lang="ru-RU" sz="1900" b="1" dirty="0">
              <a:solidFill>
                <a:srgbClr val="0000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 rot="16200000">
            <a:off x="3468052" y="2814151"/>
            <a:ext cx="480000" cy="311651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349" tIns="30175" rIns="60349" bIns="30175" rtlCol="0" anchor="ctr"/>
          <a:lstStyle/>
          <a:p>
            <a:pPr algn="ctr"/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12315" y="1528125"/>
            <a:ext cx="5721205" cy="24615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60349" tIns="30175" rIns="60349" bIns="30175" rtlCol="0">
            <a:spAutoFit/>
          </a:bodyPr>
          <a:lstStyle/>
          <a:p>
            <a:pPr marL="177065" indent="-177065" algn="just"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понятия «жилищный сертификат - денежное обязательство 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МИО предоставляемое для покрытия части первоначального взноса по ипотечным жилищным займам»</a:t>
            </a: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065" indent="-177065" algn="just"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наделение компетенцией уполномоченного органа по утверждению правил предоставления жилищных сертификатов</a:t>
            </a:r>
          </a:p>
          <a:p>
            <a:pPr marL="177065" indent="-177065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065" indent="-177065" algn="just"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наделение компетенцией местных 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представительных органов 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определению размеров и перечня 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категорий 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получателей жилищных сертификатов</a:t>
            </a: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065" indent="-177065" algn="just">
              <a:buFont typeface="Wingdings" panose="05000000000000000000" pitchFamily="2" charset="2"/>
              <a:buChar char="Ø"/>
            </a:pPr>
            <a:endParaRPr lang="ru-RU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065" indent="-177065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наделение 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компетенцией местных исполнительных органов по выдаче жилищных сертификатов за счет средств местных бюджетов</a:t>
            </a:r>
            <a:endParaRPr lang="ru-RU" sz="12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488" y="2477534"/>
            <a:ext cx="3153300" cy="846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107287" tIns="53643" rIns="107287" bIns="53643" rtlCol="0">
            <a:spAutoFit/>
          </a:bodyPr>
          <a:lstStyle/>
          <a:p>
            <a:pPr algn="just"/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Законы 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«О жилищных отношениях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 и «О местном государственном управлении и самоуправлении в РК»</a:t>
            </a: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1295" y="1454371"/>
            <a:ext cx="2108213" cy="354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/>
              <a:t>Вносимые поправки: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1761622" y="1863816"/>
            <a:ext cx="292500" cy="600288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349" tIns="30175" rIns="60349" bIns="30175" rtlCol="0" anchor="ctr"/>
          <a:lstStyle/>
          <a:p>
            <a:pPr algn="ctr"/>
            <a:endParaRPr lang="ru-RU" sz="1600" dirty="0">
              <a:solidFill>
                <a:prstClr val="white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314818" y="4472895"/>
            <a:ext cx="976341" cy="718479"/>
            <a:chOff x="565088" y="553666"/>
            <a:chExt cx="1201649" cy="118642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65088" y="553666"/>
              <a:ext cx="1176958" cy="118642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2" tIns="34281" rIns="68562" bIns="34281" spcCol="0" rtlCol="0" anchor="ctr"/>
            <a:lstStyle/>
            <a:p>
              <a:pPr algn="ctr"/>
              <a:endParaRPr lang="ru-RU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0588" y="695402"/>
              <a:ext cx="663647" cy="825843"/>
            </a:xfrm>
            <a:prstGeom prst="rect">
              <a:avLst/>
            </a:prstGeom>
            <a:noFill/>
          </p:spPr>
          <p:txBody>
            <a:bodyPr wrap="none" lIns="68562" tIns="34281" rIns="68562" bIns="34281" rtlCol="0">
              <a:spAutoFit/>
            </a:bodyPr>
            <a:lstStyle/>
            <a:p>
              <a:r>
                <a:rPr lang="ru-RU" sz="2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71522" y="756967"/>
              <a:ext cx="695215" cy="673375"/>
            </a:xfrm>
            <a:prstGeom prst="rect">
              <a:avLst/>
            </a:prstGeom>
            <a:noFill/>
          </p:spPr>
          <p:txBody>
            <a:bodyPr wrap="none" lIns="68562" tIns="34281" rIns="68562" bIns="34281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тыс.</a:t>
              </a:r>
            </a:p>
            <a:p>
              <a:pPr algn="ctr"/>
              <a:r>
                <a:rPr lang="ru-RU" sz="11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семей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38158" y="4477235"/>
            <a:ext cx="714380" cy="512117"/>
          </a:xfrm>
          <a:prstGeom prst="rect">
            <a:avLst/>
          </a:prstGeom>
          <a:noFill/>
        </p:spPr>
        <p:txBody>
          <a:bodyPr wrap="square" lIns="80444" tIns="40222" rIns="80444" bIns="40222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38225" y="4514309"/>
            <a:ext cx="1000131" cy="419784"/>
          </a:xfrm>
          <a:prstGeom prst="rect">
            <a:avLst/>
          </a:prstGeom>
          <a:noFill/>
        </p:spPr>
        <p:txBody>
          <a:bodyPr wrap="square" lIns="80444" tIns="40222" rIns="80444" bIns="40222" rtlCol="0">
            <a:spAutoFit/>
          </a:bodyPr>
          <a:lstStyle/>
          <a:p>
            <a:pPr algn="ctr"/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</a:t>
            </a:r>
          </a:p>
          <a:p>
            <a:pPr algn="ctr"/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38158" y="3929066"/>
            <a:ext cx="1486825" cy="5306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4" tIns="40222" rIns="80444" bIns="40222" spcCol="0" rtlCol="0" anchor="ctr"/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Параметры 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жил. сертификата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38158" y="4448519"/>
            <a:ext cx="1486825" cy="191864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751015" y="4471294"/>
            <a:ext cx="3802923" cy="6883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млрд. тенге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МБ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8158" y="5017115"/>
            <a:ext cx="755570" cy="512117"/>
          </a:xfrm>
          <a:prstGeom prst="rect">
            <a:avLst/>
          </a:prstGeom>
          <a:noFill/>
        </p:spPr>
        <p:txBody>
          <a:bodyPr wrap="none" lIns="80444" tIns="40222" rIns="80444" bIns="40222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52539" y="5245937"/>
            <a:ext cx="785817" cy="249708"/>
          </a:xfrm>
          <a:prstGeom prst="rect">
            <a:avLst/>
          </a:prstGeom>
          <a:noFill/>
        </p:spPr>
        <p:txBody>
          <a:bodyPr wrap="square" lIns="80444" tIns="40222" rIns="80444" bIns="40222" rtlCol="0">
            <a:spAutoFit/>
          </a:bodyPr>
          <a:lstStyle/>
          <a:p>
            <a:pPr algn="ctr"/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38158" y="5696230"/>
            <a:ext cx="1500198" cy="419784"/>
          </a:xfrm>
          <a:prstGeom prst="rect">
            <a:avLst/>
          </a:prstGeom>
          <a:noFill/>
        </p:spPr>
        <p:txBody>
          <a:bodyPr wrap="square" lIns="80444" tIns="40222" rIns="80444" bIns="40222" rtlCol="0">
            <a:spAutoFit/>
          </a:bodyPr>
          <a:lstStyle/>
          <a:p>
            <a:pPr algn="ctr"/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возвратно,</a:t>
            </a:r>
          </a:p>
          <a:p>
            <a:pPr algn="ctr"/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ставке 0,01%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07858" y="5429264"/>
            <a:ext cx="2119726" cy="573672"/>
          </a:xfrm>
          <a:prstGeom prst="rect">
            <a:avLst/>
          </a:prstGeom>
          <a:solidFill>
            <a:srgbClr val="FFC000"/>
          </a:solidFill>
        </p:spPr>
        <p:txBody>
          <a:bodyPr wrap="none" lIns="80444" tIns="40222" rIns="80444" bIns="40222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социальная поддержка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(бюджетное кредитование)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310454" y="5399992"/>
            <a:ext cx="1941501" cy="600776"/>
          </a:xfrm>
          <a:prstGeom prst="rect">
            <a:avLst/>
          </a:prstGeom>
          <a:solidFill>
            <a:srgbClr val="FFC000"/>
          </a:solidFill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социальная помощь</a:t>
            </a:r>
          </a:p>
          <a:p>
            <a:endParaRPr lang="ru-RU" sz="1600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Тройная стрелка влево/вправо/вверх 47"/>
          <p:cNvSpPr/>
          <p:nvPr/>
        </p:nvSpPr>
        <p:spPr>
          <a:xfrm>
            <a:off x="5648243" y="5233796"/>
            <a:ext cx="1540483" cy="61452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600" dirty="0"/>
              <a:t>форма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-16106" y="348421"/>
            <a:ext cx="975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4"/>
          <p:cNvSpPr txBox="1"/>
          <p:nvPr/>
        </p:nvSpPr>
        <p:spPr>
          <a:xfrm>
            <a:off x="428497" y="471700"/>
            <a:ext cx="9040405" cy="512117"/>
          </a:xfrm>
          <a:prstGeom prst="rect">
            <a:avLst/>
          </a:prstGeom>
          <a:pattFill prst="ltUpDiag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80444" tIns="40222" rIns="80444" bIns="40222">
            <a:spAutoFit/>
          </a:bodyPr>
          <a:lstStyle>
            <a:defPPr>
              <a:defRPr lang="ru-RU"/>
            </a:defPPr>
            <a:lvl1pPr marL="0" algn="l" defTabSz="6858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54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Мера: 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механизма реализации жилищных сертификатов для покрытия 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первоначального 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взноса по ипотечным займам</a:t>
            </a:r>
            <a:r>
              <a:rPr lang="en-US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90" y="-2671"/>
            <a:ext cx="365684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ИПОТЕЧНАЯ ПРОГРАММА 7-20-25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53434" y="-27383"/>
            <a:ext cx="1143205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12</a:t>
            </a: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53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1212" y="2987519"/>
            <a:ext cx="2076750" cy="670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3" tIns="40231" rIns="80453" bIns="40231" rtlCol="0" anchor="ctr"/>
          <a:lstStyle/>
          <a:p>
            <a:pPr algn="ctr" defTabSz="804510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</a:p>
          <a:p>
            <a:pPr algn="ctr" defTabSz="804510"/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 жилье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3351" y="979709"/>
            <a:ext cx="1377475" cy="969731"/>
          </a:xfrm>
          <a:prstGeom prst="rect">
            <a:avLst/>
          </a:prstGeom>
          <a:solidFill>
            <a:srgbClr val="FFC000"/>
          </a:solidFill>
        </p:spPr>
        <p:txBody>
          <a:bodyPr wrap="square" lIns="80453" tIns="40231" rIns="80453" bIns="40231" anchor="ctr">
            <a:noAutofit/>
          </a:bodyPr>
          <a:lstStyle/>
          <a:p>
            <a:pPr algn="ctr" defTabSz="804510"/>
            <a:r>
              <a:rPr lang="kk-K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6804" y="914609"/>
            <a:ext cx="2712127" cy="1158466"/>
          </a:xfrm>
          <a:prstGeom prst="rect">
            <a:avLst/>
          </a:prstGeom>
          <a:noFill/>
          <a:ln>
            <a:noFill/>
          </a:ln>
        </p:spPr>
        <p:txBody>
          <a:bodyPr wrap="square" lIns="80453" tIns="40231" rIns="80453" bIns="40231" rtlCol="0">
            <a:spAutoFit/>
          </a:bodyPr>
          <a:lstStyle/>
          <a:p>
            <a:pPr algn="ctr" defTabSz="80451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Недостаточное предложение жилья в регионах для реализации программы </a:t>
            </a:r>
          </a:p>
          <a:p>
            <a:pPr algn="ctr" defTabSz="80451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«7-20-25»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67335" y="987423"/>
            <a:ext cx="1377675" cy="968400"/>
          </a:xfrm>
          <a:prstGeom prst="rect">
            <a:avLst/>
          </a:prstGeom>
          <a:solidFill>
            <a:srgbClr val="FFC000"/>
          </a:solidFill>
        </p:spPr>
        <p:txBody>
          <a:bodyPr wrap="square" lIns="80453" tIns="40231" rIns="80453" bIns="40231" anchor="ctr">
            <a:noAutofit/>
          </a:bodyPr>
          <a:lstStyle/>
          <a:p>
            <a:pPr algn="ctr" defTabSz="804510"/>
            <a:r>
              <a:rPr lang="kk-KZ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ПУТИ РЕШЕНИЯ</a:t>
            </a:r>
            <a:endParaRPr lang="ru-RU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45018" y="1028733"/>
            <a:ext cx="3498459" cy="727579"/>
          </a:xfrm>
          <a:prstGeom prst="rect">
            <a:avLst/>
          </a:prstGeom>
          <a:noFill/>
          <a:ln>
            <a:noFill/>
          </a:ln>
        </p:spPr>
        <p:txBody>
          <a:bodyPr wrap="square" lIns="80453" tIns="40231" rIns="80453" bIns="40231" rtlCol="0">
            <a:spAutoFit/>
          </a:bodyPr>
          <a:lstStyle/>
          <a:p>
            <a:pPr algn="ctr" defTabSz="804510"/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Дать право МИО самостоятельного определения способа реализации кредитного жилья 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41570" y="2066820"/>
            <a:ext cx="9189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1344" y="2224521"/>
            <a:ext cx="1658786" cy="573690"/>
          </a:xfrm>
          <a:prstGeom prst="rect">
            <a:avLst/>
          </a:prstGeom>
          <a:noFill/>
        </p:spPr>
        <p:txBody>
          <a:bodyPr wrap="square" lIns="80453" tIns="40231" rIns="80453" bIns="40231" rtlCol="0">
            <a:spAutoFit/>
          </a:bodyPr>
          <a:lstStyle/>
          <a:p>
            <a:pPr algn="ctr" defTabSz="804510"/>
            <a:r>
              <a:rPr lang="ru-RU" sz="16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Действующий механизм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76166" y="2224517"/>
            <a:ext cx="1658786" cy="573690"/>
          </a:xfrm>
          <a:prstGeom prst="rect">
            <a:avLst/>
          </a:prstGeom>
          <a:noFill/>
        </p:spPr>
        <p:txBody>
          <a:bodyPr wrap="square" lIns="80453" tIns="40231" rIns="80453" bIns="40231" rtlCol="0">
            <a:spAutoFit/>
          </a:bodyPr>
          <a:lstStyle/>
          <a:p>
            <a:pPr algn="ctr" defTabSz="804510"/>
            <a:r>
              <a:rPr lang="ru-RU" sz="16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Предлагаемый механизм</a:t>
            </a:r>
          </a:p>
        </p:txBody>
      </p:sp>
      <p:sp>
        <p:nvSpPr>
          <p:cNvPr id="8" name="Овал 7"/>
          <p:cNvSpPr/>
          <p:nvPr/>
        </p:nvSpPr>
        <p:spPr>
          <a:xfrm>
            <a:off x="174929" y="2814405"/>
            <a:ext cx="295737" cy="3639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3" tIns="40231" rIns="80453" bIns="40231" rtlCol="0" anchor="ctr"/>
          <a:lstStyle/>
          <a:p>
            <a:pPr algn="ctr" defTabSz="804510"/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2409" y="3918977"/>
            <a:ext cx="2076750" cy="7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3" tIns="40231" rIns="80453" bIns="40231" rtlCol="0" anchor="ctr"/>
          <a:lstStyle/>
          <a:p>
            <a:pPr algn="ctr" defTabSz="804510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ЖССБК</a:t>
            </a:r>
          </a:p>
          <a:p>
            <a:pPr algn="ctr" defTabSz="804510"/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отбор среди вкладчиков</a:t>
            </a:r>
          </a:p>
        </p:txBody>
      </p:sp>
      <p:sp>
        <p:nvSpPr>
          <p:cNvPr id="20" name="Овал 19"/>
          <p:cNvSpPr/>
          <p:nvPr/>
        </p:nvSpPr>
        <p:spPr>
          <a:xfrm>
            <a:off x="175157" y="3813709"/>
            <a:ext cx="295737" cy="3639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3" tIns="40231" rIns="80453" bIns="40231" rtlCol="0" anchor="ctr"/>
          <a:lstStyle/>
          <a:p>
            <a:pPr algn="ctr" defTabSz="804510"/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9384" y="4652461"/>
            <a:ext cx="2358482" cy="819912"/>
          </a:xfrm>
          <a:prstGeom prst="rect">
            <a:avLst/>
          </a:prstGeom>
          <a:noFill/>
        </p:spPr>
        <p:txBody>
          <a:bodyPr wrap="square" lIns="80453" tIns="40231" rIns="80453" bIns="40231" rtlCol="0">
            <a:spAutoFit/>
          </a:bodyPr>
          <a:lstStyle/>
          <a:p>
            <a:pPr defTabSz="804510"/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Отбор проводится до получения от МИО правоустанавливающих документов по объекту</a:t>
            </a:r>
            <a:endParaRPr lang="ru-RU" sz="12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55033" y="4475805"/>
            <a:ext cx="1248287" cy="512135"/>
          </a:xfrm>
          <a:prstGeom prst="rect">
            <a:avLst/>
          </a:prstGeom>
          <a:noFill/>
        </p:spPr>
        <p:txBody>
          <a:bodyPr wrap="none" lIns="80453" tIns="40231" rIns="80453" bIns="40231" rtlCol="0">
            <a:spAutoFit/>
          </a:bodyPr>
          <a:lstStyle/>
          <a:p>
            <a:pPr defTabSz="804510"/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Вкладчикам</a:t>
            </a:r>
            <a:b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ЖССБК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00660" y="4557903"/>
            <a:ext cx="651394" cy="373635"/>
          </a:xfrm>
          <a:prstGeom prst="rect">
            <a:avLst/>
          </a:prstGeom>
          <a:noFill/>
        </p:spPr>
        <p:txBody>
          <a:bodyPr wrap="none" lIns="80453" tIns="40231" rIns="80453" bIns="40231" rtlCol="0">
            <a:spAutoFit/>
          </a:bodyPr>
          <a:lstStyle/>
          <a:p>
            <a:pPr defTabSz="804510"/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00660" y="3558091"/>
            <a:ext cx="651394" cy="373635"/>
          </a:xfrm>
          <a:prstGeom prst="rect">
            <a:avLst/>
          </a:prstGeom>
          <a:noFill/>
        </p:spPr>
        <p:txBody>
          <a:bodyPr wrap="none" lIns="80453" tIns="40231" rIns="80453" bIns="40231" rtlCol="0">
            <a:spAutoFit/>
          </a:bodyPr>
          <a:lstStyle/>
          <a:p>
            <a:pPr defTabSz="804510"/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5034" y="3475988"/>
            <a:ext cx="1281172" cy="727579"/>
          </a:xfrm>
          <a:prstGeom prst="rect">
            <a:avLst/>
          </a:prstGeom>
          <a:noFill/>
        </p:spPr>
        <p:txBody>
          <a:bodyPr wrap="square" lIns="80453" tIns="40231" rIns="80453" bIns="40231" rtlCol="0">
            <a:spAutoFit/>
          </a:bodyPr>
          <a:lstStyle/>
          <a:p>
            <a:pPr defTabSz="804510"/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Очередникам  </a:t>
            </a:r>
          </a:p>
          <a:p>
            <a:pPr defTabSz="804510"/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МИО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2488529" y="3721901"/>
            <a:ext cx="512131" cy="552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488529" y="4313795"/>
            <a:ext cx="512131" cy="437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30820" y="5748163"/>
            <a:ext cx="2076750" cy="940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3" tIns="40231" rIns="80453" bIns="40231" rtlCol="0" anchor="ctr"/>
          <a:lstStyle/>
          <a:p>
            <a:pPr algn="ctr" defTabSz="804510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БВУ (7-20-25)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4510"/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реализует жилье среди своих клиентов</a:t>
            </a:r>
          </a:p>
        </p:txBody>
      </p:sp>
      <p:sp>
        <p:nvSpPr>
          <p:cNvPr id="32" name="Овал 31"/>
          <p:cNvSpPr/>
          <p:nvPr/>
        </p:nvSpPr>
        <p:spPr>
          <a:xfrm>
            <a:off x="183569" y="5583217"/>
            <a:ext cx="295737" cy="3639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3" tIns="40231" rIns="80453" bIns="40231" rtlCol="0" anchor="ctr"/>
          <a:lstStyle/>
          <a:p>
            <a:pPr algn="ctr" defTabSz="804510"/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056172" y="2066820"/>
            <a:ext cx="0" cy="475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099449" y="2066820"/>
            <a:ext cx="0" cy="475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568999" y="2987519"/>
            <a:ext cx="2076750" cy="670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3" tIns="40231" rIns="80453" bIns="40231" rtlCol="0" anchor="ctr"/>
          <a:lstStyle/>
          <a:p>
            <a:pPr algn="ctr" defTabSz="804510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</a:p>
          <a:p>
            <a:pPr algn="ctr" defTabSz="804510"/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 жилье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264592" y="4793565"/>
            <a:ext cx="1898031" cy="9396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3" tIns="40231" rIns="80453" bIns="40231" rtlCol="0" anchor="ctr"/>
          <a:lstStyle/>
          <a:p>
            <a:pPr algn="ctr" defTabSz="804510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«7-20-25»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4510"/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реализует жилье среди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своих клиентов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42613" y="4793565"/>
            <a:ext cx="1668221" cy="9396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3" tIns="40231" rIns="80453" bIns="40231" rtlCol="0" anchor="ctr"/>
          <a:lstStyle/>
          <a:p>
            <a:pPr algn="ctr" defTabSz="804510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Нұрлы жер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4510"/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реализует жилье среди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вкладчиков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607374" y="3700313"/>
            <a:ext cx="0" cy="1584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39" idx="1"/>
          </p:cNvCxnSpPr>
          <p:nvPr/>
        </p:nvCxnSpPr>
        <p:spPr>
          <a:xfrm>
            <a:off x="7610195" y="5263165"/>
            <a:ext cx="432421" cy="2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38" idx="3"/>
          </p:cNvCxnSpPr>
          <p:nvPr/>
        </p:nvCxnSpPr>
        <p:spPr>
          <a:xfrm flipH="1">
            <a:off x="7162618" y="5263156"/>
            <a:ext cx="444758" cy="2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25332" y="3956045"/>
            <a:ext cx="2969720" cy="57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80453" tIns="40231" rIns="80453" bIns="40231" rtlCol="0">
            <a:spAutoFit/>
          </a:bodyPr>
          <a:lstStyle/>
          <a:p>
            <a:pPr algn="ctr" defTabSz="804510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6 мес. МИО реализует жилье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64592" y="5797429"/>
            <a:ext cx="4431181" cy="60077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По истечении 6 мес. жилье реализуется на рынке </a:t>
            </a:r>
            <a:r>
              <a:rPr 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для всех категорий граждан</a:t>
            </a:r>
            <a:endParaRPr lang="ru-RU" sz="1600" b="1" u="sng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9321" y="3614009"/>
            <a:ext cx="699174" cy="3237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400" i="1" dirty="0" smtClean="0">
                <a:latin typeface="Arial Narrow" panose="020B0606020202030204" pitchFamily="34" charset="0"/>
              </a:rPr>
              <a:t>1 этап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83181" y="5445225"/>
            <a:ext cx="699174" cy="3237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400" i="1" dirty="0" smtClean="0">
                <a:latin typeface="Arial Narrow" panose="020B0606020202030204" pitchFamily="34" charset="0"/>
              </a:rPr>
              <a:t>2 этап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4457" y="423539"/>
            <a:ext cx="5702829" cy="323749"/>
          </a:xfrm>
          <a:prstGeom prst="rect">
            <a:avLst/>
          </a:prstGeom>
          <a:pattFill prst="ltUpDiag">
            <a:fgClr>
              <a:srgbClr val="8064A2">
                <a:lumMod val="40000"/>
                <a:lumOff val="60000"/>
              </a:srgbClr>
            </a:fgClr>
            <a:bgClr>
              <a:sysClr val="window" lastClr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wrap="square" lIns="107258" tIns="53629" rIns="107258" bIns="53629">
            <a:spAutoFit/>
          </a:bodyPr>
          <a:lstStyle>
            <a:defPPr>
              <a:defRPr lang="kk-KZ"/>
            </a:defPPr>
            <a:lvl1pPr algn="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107254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solidFill>
                  <a:srgbClr val="FF0000"/>
                </a:solidFill>
              </a:rPr>
              <a:t>2. </a:t>
            </a:r>
            <a:r>
              <a:rPr lang="ru-RU" sz="1400" kern="0" dirty="0" smtClean="0">
                <a:solidFill>
                  <a:srgbClr val="FF0000"/>
                </a:solidFill>
              </a:rPr>
              <a:t>Мера: </a:t>
            </a:r>
            <a:r>
              <a:rPr lang="ru-RU" sz="1400" kern="0" dirty="0" smtClean="0">
                <a:solidFill>
                  <a:prstClr val="black"/>
                </a:solidFill>
              </a:rPr>
              <a:t>Новые подходы реализации кредитного жилья</a:t>
            </a:r>
            <a:endParaRPr lang="ru-RU" sz="1400" kern="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0" y="-2671"/>
            <a:ext cx="365684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ИПОТЕЧНАЯ ПРОГРАММА 7-20-25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-16106" y="353263"/>
            <a:ext cx="9750000" cy="55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853434" y="-27383"/>
            <a:ext cx="1143205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13</a:t>
            </a: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7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ятиугольник 60"/>
          <p:cNvSpPr/>
          <p:nvPr/>
        </p:nvSpPr>
        <p:spPr>
          <a:xfrm>
            <a:off x="7596206" y="5292737"/>
            <a:ext cx="1419231" cy="634765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ru-RU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Пятиугольник 68"/>
          <p:cNvSpPr/>
          <p:nvPr/>
        </p:nvSpPr>
        <p:spPr>
          <a:xfrm>
            <a:off x="1574423" y="5297502"/>
            <a:ext cx="5018077" cy="631828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sz="14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Коммунальное жилье</a:t>
            </a:r>
            <a:endParaRPr lang="ru-RU" sz="1400" b="1" dirty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Пятиугольник 73"/>
          <p:cNvSpPr/>
          <p:nvPr/>
        </p:nvSpPr>
        <p:spPr>
          <a:xfrm>
            <a:off x="6592499" y="5286388"/>
            <a:ext cx="1318459" cy="642942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1,4</a:t>
            </a:r>
            <a:endParaRPr lang="ru-RU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26283" y="900616"/>
            <a:ext cx="1141513" cy="385333"/>
          </a:xfrm>
          <a:prstGeom prst="wedgeRectCallout">
            <a:avLst>
              <a:gd name="adj1" fmla="val -33141"/>
              <a:gd name="adj2" fmla="val 83067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7287" tIns="53643" rIns="107287" bIns="5364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900" b="1" dirty="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рост</a:t>
            </a:r>
            <a:br>
              <a:rPr lang="ru-RU" sz="900" b="1" dirty="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8,1%</a:t>
            </a:r>
            <a:endParaRPr lang="ru-RU" sz="900" b="1" dirty="0">
              <a:solidFill>
                <a:srgbClr val="37609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Нашивка 1"/>
          <p:cNvSpPr/>
          <p:nvPr/>
        </p:nvSpPr>
        <p:spPr>
          <a:xfrm>
            <a:off x="740532" y="1456241"/>
            <a:ext cx="3432275" cy="977900"/>
          </a:xfrm>
          <a:prstGeom prst="chevron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kk-KZ" sz="4200" b="1" dirty="0">
                <a:solidFill>
                  <a:srgbClr val="C00000"/>
                </a:solidFill>
                <a:latin typeface="Agency FB Cyrillic"/>
              </a:rPr>
              <a:t>1 162</a:t>
            </a:r>
            <a:endParaRPr lang="ru-RU" sz="4200" b="1" dirty="0">
              <a:solidFill>
                <a:srgbClr val="C00000"/>
              </a:solidFill>
              <a:latin typeface="Agency FB Cyrillic"/>
            </a:endParaRPr>
          </a:p>
          <a:p>
            <a:pPr algn="ctr" eaLnBrk="1" hangingPunct="1">
              <a:defRPr/>
            </a:pPr>
            <a:r>
              <a:rPr lang="ru-RU" sz="1200" b="1" dirty="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млрд. тенге инвестиций</a:t>
            </a:r>
          </a:p>
        </p:txBody>
      </p:sp>
      <p:sp>
        <p:nvSpPr>
          <p:cNvPr id="36" name="Нашивка 24"/>
          <p:cNvSpPr/>
          <p:nvPr/>
        </p:nvSpPr>
        <p:spPr>
          <a:xfrm>
            <a:off x="3997387" y="1465766"/>
            <a:ext cx="2836366" cy="976313"/>
          </a:xfrm>
          <a:prstGeom prst="chevron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kk-KZ" sz="4200" b="1" dirty="0">
                <a:solidFill>
                  <a:srgbClr val="C00000"/>
                </a:solidFill>
                <a:latin typeface="Agency FB Cyrillic"/>
              </a:rPr>
              <a:t>12,5</a:t>
            </a:r>
          </a:p>
          <a:p>
            <a:pPr algn="ctr" eaLnBrk="1" hangingPunct="1">
              <a:defRPr/>
            </a:pPr>
            <a:r>
              <a:rPr lang="ru-RU" sz="1200" b="1" dirty="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млн. м²</a:t>
            </a:r>
          </a:p>
        </p:txBody>
      </p:sp>
      <p:sp>
        <p:nvSpPr>
          <p:cNvPr id="39" name="Пятиугольник 38"/>
          <p:cNvSpPr/>
          <p:nvPr/>
        </p:nvSpPr>
        <p:spPr>
          <a:xfrm>
            <a:off x="7596206" y="4464978"/>
            <a:ext cx="1419231" cy="67690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</a:t>
            </a:r>
            <a:endParaRPr lang="ru-RU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Пятиугольник 39"/>
          <p:cNvSpPr/>
          <p:nvPr/>
        </p:nvSpPr>
        <p:spPr>
          <a:xfrm>
            <a:off x="7522733" y="3525010"/>
            <a:ext cx="1563409" cy="762049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723</a:t>
            </a:r>
            <a:endParaRPr lang="ru-RU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Пятиугольник 42"/>
          <p:cNvSpPr/>
          <p:nvPr/>
        </p:nvSpPr>
        <p:spPr>
          <a:xfrm>
            <a:off x="1573106" y="4469742"/>
            <a:ext cx="5018077" cy="673770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sz="1400" b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Кредитное жилье МИО</a:t>
            </a:r>
          </a:p>
        </p:txBody>
      </p:sp>
      <p:sp>
        <p:nvSpPr>
          <p:cNvPr id="44" name="Пятиугольник 43"/>
          <p:cNvSpPr/>
          <p:nvPr/>
        </p:nvSpPr>
        <p:spPr>
          <a:xfrm>
            <a:off x="1647292" y="2196936"/>
            <a:ext cx="5608241" cy="324000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Арендное жилье МИО                   </a:t>
            </a:r>
            <a:endParaRPr lang="ru-RU" sz="1400" b="1" i="1" dirty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Пятиугольник 46"/>
          <p:cNvSpPr/>
          <p:nvPr/>
        </p:nvSpPr>
        <p:spPr>
          <a:xfrm>
            <a:off x="6591181" y="4458629"/>
            <a:ext cx="1318459" cy="67377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43,4</a:t>
            </a:r>
            <a:endParaRPr lang="ru-RU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Пятиугольник 47"/>
          <p:cNvSpPr/>
          <p:nvPr/>
        </p:nvSpPr>
        <p:spPr>
          <a:xfrm>
            <a:off x="7255533" y="2196936"/>
            <a:ext cx="1245989" cy="3240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233,5</a:t>
            </a:r>
          </a:p>
        </p:txBody>
      </p:sp>
      <p:sp>
        <p:nvSpPr>
          <p:cNvPr id="49" name="TextBox 68"/>
          <p:cNvSpPr txBox="1">
            <a:spLocks noChangeArrowheads="1"/>
          </p:cNvSpPr>
          <p:nvPr/>
        </p:nvSpPr>
        <p:spPr bwMode="auto">
          <a:xfrm>
            <a:off x="7369040" y="1823872"/>
            <a:ext cx="997332" cy="35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87" tIns="53643" rIns="107287" bIns="5364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2E75B6"/>
                </a:solidFill>
                <a:latin typeface="Tahoma" pitchFamily="34" charset="0"/>
                <a:cs typeface="Tahoma" pitchFamily="34" charset="0"/>
              </a:rPr>
              <a:t>тыс. м²</a:t>
            </a:r>
          </a:p>
        </p:txBody>
      </p:sp>
      <p:sp>
        <p:nvSpPr>
          <p:cNvPr id="50" name="TextBox 69"/>
          <p:cNvSpPr txBox="1">
            <a:spLocks noChangeArrowheads="1"/>
          </p:cNvSpPr>
          <p:nvPr/>
        </p:nvSpPr>
        <p:spPr bwMode="auto">
          <a:xfrm>
            <a:off x="7780014" y="3140968"/>
            <a:ext cx="1088703" cy="35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87" tIns="53643" rIns="107287" bIns="5364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2E75B6"/>
                </a:solidFill>
                <a:latin typeface="Tahoma" pitchFamily="34" charset="0"/>
                <a:cs typeface="Tahoma" pitchFamily="34" charset="0"/>
              </a:rPr>
              <a:t>квартир</a:t>
            </a:r>
          </a:p>
        </p:txBody>
      </p:sp>
      <p:sp>
        <p:nvSpPr>
          <p:cNvPr id="52" name="Пятиугольник 51"/>
          <p:cNvSpPr/>
          <p:nvPr/>
        </p:nvSpPr>
        <p:spPr>
          <a:xfrm>
            <a:off x="2222439" y="1349210"/>
            <a:ext cx="5061347" cy="474663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>
                <a:solidFill>
                  <a:srgbClr val="1F4E7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ВВОД ЖИЛЬЯ ЗА СЧЕТ ГОС.СРЕДСТВ</a:t>
            </a:r>
          </a:p>
        </p:txBody>
      </p:sp>
      <p:sp>
        <p:nvSpPr>
          <p:cNvPr id="53" name="Стрелка вниз 52"/>
          <p:cNvSpPr/>
          <p:nvPr/>
        </p:nvSpPr>
        <p:spPr>
          <a:xfrm>
            <a:off x="3981910" y="1779423"/>
            <a:ext cx="1096367" cy="3587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endParaRPr lang="ru-RU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532672" y="900614"/>
            <a:ext cx="1141513" cy="385333"/>
          </a:xfrm>
          <a:prstGeom prst="wedgeRectCallout">
            <a:avLst>
              <a:gd name="adj1" fmla="val -33141"/>
              <a:gd name="adj2" fmla="val 83067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7287" tIns="53643" rIns="107287" bIns="5364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900" b="1" dirty="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рост</a:t>
            </a:r>
            <a:br>
              <a:rPr lang="ru-RU" sz="900" b="1" dirty="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12,1%</a:t>
            </a:r>
            <a:endParaRPr lang="ru-RU" sz="900" b="1" dirty="0">
              <a:solidFill>
                <a:srgbClr val="37609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28459" y="900614"/>
            <a:ext cx="1141513" cy="385333"/>
          </a:xfrm>
          <a:prstGeom prst="wedgeRectCallout">
            <a:avLst>
              <a:gd name="adj1" fmla="val -33141"/>
              <a:gd name="adj2" fmla="val 83067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7287" tIns="53643" rIns="107287" bIns="5364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900" b="1" dirty="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рост</a:t>
            </a:r>
            <a:br>
              <a:rPr lang="ru-RU" sz="900" b="1" dirty="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12,8%</a:t>
            </a:r>
            <a:endParaRPr lang="ru-RU" sz="900" b="1" dirty="0">
              <a:solidFill>
                <a:srgbClr val="37609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Пятиугольник 58"/>
          <p:cNvSpPr/>
          <p:nvPr/>
        </p:nvSpPr>
        <p:spPr>
          <a:xfrm>
            <a:off x="4178328" y="1780753"/>
            <a:ext cx="4271683" cy="936000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 defTabSz="1264684"/>
            <a:r>
              <a:rPr lang="kk-KZ" sz="3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141,8</a:t>
            </a:r>
            <a:r>
              <a:rPr lang="kk-KZ" sz="3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3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kk-KZ" sz="1600" b="1" dirty="0" smtClean="0">
                <a:solidFill>
                  <a:srgbClr val="0070C0"/>
                </a:solidFill>
              </a:rPr>
              <a:t>тыс</a:t>
            </a:r>
            <a:r>
              <a:rPr lang="ru-RU" sz="1600" b="1" dirty="0" smtClean="0">
                <a:solidFill>
                  <a:srgbClr val="0070C0"/>
                </a:solidFill>
              </a:rPr>
              <a:t>. </a:t>
            </a:r>
            <a:r>
              <a:rPr lang="ru-RU" sz="1600" b="1" dirty="0">
                <a:solidFill>
                  <a:srgbClr val="0070C0"/>
                </a:solidFill>
              </a:rPr>
              <a:t>м²</a:t>
            </a:r>
          </a:p>
        </p:txBody>
      </p:sp>
      <p:sp>
        <p:nvSpPr>
          <p:cNvPr id="60" name="Пятиугольник 59"/>
          <p:cNvSpPr/>
          <p:nvPr/>
        </p:nvSpPr>
        <p:spPr>
          <a:xfrm>
            <a:off x="4178328" y="808753"/>
            <a:ext cx="4271683" cy="972000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kk-KZ" sz="3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642,7</a:t>
            </a:r>
            <a:r>
              <a:rPr lang="kk-KZ" sz="3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3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kk-KZ" sz="1600" b="1" dirty="0" smtClean="0">
                <a:solidFill>
                  <a:srgbClr val="0070C0"/>
                </a:solidFill>
              </a:rPr>
              <a:t>тыс</a:t>
            </a:r>
            <a:r>
              <a:rPr lang="ru-RU" sz="1600" b="1" dirty="0" smtClean="0">
                <a:solidFill>
                  <a:srgbClr val="0070C0"/>
                </a:solidFill>
              </a:rPr>
              <a:t>. </a:t>
            </a:r>
            <a:r>
              <a:rPr lang="ru-RU" sz="1600" b="1" dirty="0">
                <a:solidFill>
                  <a:srgbClr val="0070C0"/>
                </a:solidFill>
              </a:rPr>
              <a:t>м²</a:t>
            </a:r>
          </a:p>
        </p:txBody>
      </p:sp>
      <p:sp>
        <p:nvSpPr>
          <p:cNvPr id="62" name="Пятиугольник 61"/>
          <p:cNvSpPr/>
          <p:nvPr/>
        </p:nvSpPr>
        <p:spPr>
          <a:xfrm>
            <a:off x="758126" y="808753"/>
            <a:ext cx="4491875" cy="19080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marL="2317034" algn="ctr">
              <a:tabLst>
                <a:tab pos="1152930" algn="l"/>
              </a:tabLst>
            </a:pPr>
            <a:r>
              <a:rPr lang="kk-KZ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784,5</a:t>
            </a:r>
            <a:r>
              <a:rPr lang="kk-KZ" sz="5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м²</a:t>
            </a:r>
          </a:p>
        </p:txBody>
      </p:sp>
      <p:pic>
        <p:nvPicPr>
          <p:cNvPr id="63" name="Picture 2" descr="D:\РАБОЧИЙ_СТОЛ\PNG\1poz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0424" y="1873148"/>
            <a:ext cx="921726" cy="7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D:\РАБОЧИЙ_СТОЛ\PNG\w256h2561347187616HousebyArtdesigner.lv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3908" y="874529"/>
            <a:ext cx="764391" cy="84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4" descr="D:\РАБОЧИЙ_СТОЛ\PNG\flag-map_of_kazakhstan_precise_boundaries_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2731" y="1240250"/>
            <a:ext cx="1921521" cy="126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809596" y="785794"/>
            <a:ext cx="2551604" cy="431499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Всего по </a:t>
            </a: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области</a:t>
            </a:r>
            <a:endParaRPr 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43979" y="751101"/>
            <a:ext cx="900190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23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ИЖС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834876" y="2217396"/>
            <a:ext cx="907564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23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МКЖ</a:t>
            </a:r>
          </a:p>
        </p:txBody>
      </p:sp>
      <p:sp>
        <p:nvSpPr>
          <p:cNvPr id="81" name="Пятиугольник 80"/>
          <p:cNvSpPr/>
          <p:nvPr/>
        </p:nvSpPr>
        <p:spPr>
          <a:xfrm>
            <a:off x="1573448" y="3531148"/>
            <a:ext cx="5014475" cy="755108"/>
          </a:xfrm>
          <a:prstGeom prst="homePlate">
            <a:avLst>
              <a:gd name="adj" fmla="val 384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sz="1400" b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Арендное жилье </a:t>
            </a:r>
            <a:r>
              <a:rPr lang="ru-RU" sz="14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МИО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ru-RU" sz="1100" b="1" i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(для </a:t>
            </a:r>
            <a:r>
              <a:rPr lang="ru-RU" sz="1100" b="1" i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социально-уязвимые слои </a:t>
            </a:r>
            <a:r>
              <a:rPr lang="ru-RU" sz="1100" b="1" i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населения</a:t>
            </a:r>
          </a:p>
          <a:p>
            <a:pPr algn="ctr">
              <a:defRPr/>
            </a:pPr>
            <a:r>
              <a:rPr lang="ru-RU" sz="1100" b="1" i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и многодетных семей)            </a:t>
            </a:r>
            <a:r>
              <a:rPr lang="ru-RU" sz="14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Пятиугольник 81"/>
          <p:cNvSpPr/>
          <p:nvPr/>
        </p:nvSpPr>
        <p:spPr>
          <a:xfrm>
            <a:off x="1598627" y="2660915"/>
            <a:ext cx="6748463" cy="582260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1F4E7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ВВОД ЖИЛЬЯ ЗА СЧЕТ ГОС.СРЕДСТВ</a:t>
            </a:r>
          </a:p>
        </p:txBody>
      </p:sp>
      <p:sp>
        <p:nvSpPr>
          <p:cNvPr id="83" name="Пятиугольник 82"/>
          <p:cNvSpPr/>
          <p:nvPr/>
        </p:nvSpPr>
        <p:spPr>
          <a:xfrm>
            <a:off x="6591182" y="3525010"/>
            <a:ext cx="1387304" cy="762049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51,9</a:t>
            </a:r>
            <a:endParaRPr lang="ru-RU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0" y="3429000"/>
            <a:ext cx="2524108" cy="271464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96,7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тыс. м²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1F4E7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306 домов</a:t>
            </a:r>
            <a:endParaRPr lang="ru-RU" sz="1400" b="1" dirty="0">
              <a:solidFill>
                <a:srgbClr val="1F4E7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1F4E7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1 243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1F4E7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квартир</a:t>
            </a:r>
            <a:endParaRPr lang="ru-RU" sz="1400" b="1" dirty="0">
              <a:solidFill>
                <a:srgbClr val="1F4E7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0" y="8792"/>
            <a:ext cx="1521000" cy="41036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2019г. – План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-1703" y="437524"/>
            <a:ext cx="975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520753" y="8793"/>
            <a:ext cx="3378625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</a:t>
            </a:r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СТРОИТЕЛЬСТВО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69"/>
          <p:cNvSpPr txBox="1">
            <a:spLocks noChangeArrowheads="1"/>
          </p:cNvSpPr>
          <p:nvPr/>
        </p:nvSpPr>
        <p:spPr bwMode="auto">
          <a:xfrm>
            <a:off x="6619568" y="3155138"/>
            <a:ext cx="1138397" cy="35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87" tIns="53643" rIns="107287" bIns="5364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 err="1" smtClean="0">
                <a:solidFill>
                  <a:srgbClr val="2E75B6"/>
                </a:solidFill>
                <a:latin typeface="Tahoma" pitchFamily="34" charset="0"/>
                <a:cs typeface="Tahoma" pitchFamily="34" charset="0"/>
              </a:rPr>
              <a:t>тыс.кв.м</a:t>
            </a:r>
            <a:endParaRPr lang="ru-RU" altLang="ru-RU" sz="1600" b="1" dirty="0">
              <a:solidFill>
                <a:srgbClr val="2E75B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81826" y="6206705"/>
            <a:ext cx="6171636" cy="508443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/>
            <a:r>
              <a:rPr lang="ru-RU" sz="13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МЖС – 18 домов на 955 квартир общей площадью 73,6 тыс. кв. м. </a:t>
            </a:r>
            <a:endParaRPr lang="ru-RU" sz="12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ИЖС – 288 домов общей площадью 23,1 тыс. кв. м. </a:t>
            </a:r>
            <a:endParaRPr lang="ru-RU" sz="1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882090" y="-27383"/>
            <a:ext cx="102939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</a:t>
            </a:r>
            <a:r>
              <a:rPr lang="ru-RU" sz="1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5329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ятиугольник 68"/>
          <p:cNvSpPr/>
          <p:nvPr/>
        </p:nvSpPr>
        <p:spPr>
          <a:xfrm>
            <a:off x="1170729" y="4572516"/>
            <a:ext cx="4137085" cy="578269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sz="14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Коммунальное жилье</a:t>
            </a:r>
            <a:endParaRPr lang="ru-RU" sz="1400" b="1" dirty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Пятиугольник 87"/>
          <p:cNvSpPr/>
          <p:nvPr/>
        </p:nvSpPr>
        <p:spPr>
          <a:xfrm>
            <a:off x="1167128" y="2271705"/>
            <a:ext cx="4134116" cy="574485"/>
          </a:xfrm>
          <a:prstGeom prst="homePlate">
            <a:avLst>
              <a:gd name="adj" fmla="val 384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sz="12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ИНЖЕНЕРНО-КОММУНИКАЦИОННАЯ ИНФРАСТРУКТУРА</a:t>
            </a:r>
            <a:endParaRPr lang="ru-RU" sz="1200" b="1" dirty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Пятиугольник 42"/>
          <p:cNvSpPr/>
          <p:nvPr/>
        </p:nvSpPr>
        <p:spPr>
          <a:xfrm>
            <a:off x="1166786" y="3815018"/>
            <a:ext cx="4137085" cy="569109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sz="1400" b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Кредитное жилье МИО</a:t>
            </a:r>
          </a:p>
        </p:txBody>
      </p:sp>
      <p:sp>
        <p:nvSpPr>
          <p:cNvPr id="50" name="TextBox 69"/>
          <p:cNvSpPr txBox="1">
            <a:spLocks noChangeArrowheads="1"/>
          </p:cNvSpPr>
          <p:nvPr/>
        </p:nvSpPr>
        <p:spPr bwMode="auto">
          <a:xfrm>
            <a:off x="7039192" y="823583"/>
            <a:ext cx="612612" cy="46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87" tIns="53643" rIns="107287" bIns="5364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300" b="1" dirty="0" smtClean="0">
                <a:solidFill>
                  <a:srgbClr val="2E75B6"/>
                </a:solidFill>
                <a:latin typeface="Tahoma" pitchFamily="34" charset="0"/>
                <a:cs typeface="Tahoma" pitchFamily="34" charset="0"/>
              </a:rPr>
              <a:t>РБ</a:t>
            </a:r>
            <a:endParaRPr lang="ru-RU" altLang="ru-RU" sz="2300" b="1" dirty="0">
              <a:solidFill>
                <a:srgbClr val="2E75B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23540" y="452669"/>
            <a:ext cx="2551604" cy="431499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Всего по </a:t>
            </a: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области</a:t>
            </a:r>
            <a:endParaRPr 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ятиугольник 80"/>
          <p:cNvSpPr/>
          <p:nvPr/>
        </p:nvSpPr>
        <p:spPr>
          <a:xfrm>
            <a:off x="1167128" y="5342181"/>
            <a:ext cx="4134116" cy="574485"/>
          </a:xfrm>
          <a:prstGeom prst="homePlate">
            <a:avLst>
              <a:gd name="adj" fmla="val 384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sz="14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Выкуп жилья</a:t>
            </a:r>
            <a:endParaRPr lang="ru-RU" sz="14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ru-RU" sz="1100" b="1" i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(для многодетных матерей)            </a:t>
            </a:r>
            <a:r>
              <a:rPr lang="ru-RU" sz="14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0" y="8792"/>
            <a:ext cx="1521000" cy="41036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2019г. – План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-1703" y="437524"/>
            <a:ext cx="975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520753" y="8793"/>
            <a:ext cx="228608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ФИНАНСИРОВАНИЕ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69"/>
          <p:cNvSpPr txBox="1">
            <a:spLocks noChangeArrowheads="1"/>
          </p:cNvSpPr>
          <p:nvPr/>
        </p:nvSpPr>
        <p:spPr bwMode="auto">
          <a:xfrm>
            <a:off x="8667776" y="477406"/>
            <a:ext cx="1242591" cy="3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87" tIns="53643" rIns="107287" bIns="53643">
            <a:sp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350" b="1">
                <a:solidFill>
                  <a:srgbClr val="2E75B6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libri" pitchFamily="34" charset="0"/>
              </a:defRPr>
            </a:lvl9pPr>
          </a:lstStyle>
          <a:p>
            <a:r>
              <a:rPr lang="ru-RU" altLang="ru-RU" sz="1300" i="1" dirty="0" smtClean="0"/>
              <a:t>млрд. тенге</a:t>
            </a:r>
            <a:endParaRPr lang="ru-RU" altLang="ru-RU" sz="1300" i="1" dirty="0"/>
          </a:p>
        </p:txBody>
      </p:sp>
      <p:sp>
        <p:nvSpPr>
          <p:cNvPr id="76" name="Пятиугольник 75"/>
          <p:cNvSpPr/>
          <p:nvPr/>
        </p:nvSpPr>
        <p:spPr>
          <a:xfrm>
            <a:off x="1171073" y="3018612"/>
            <a:ext cx="4134116" cy="574485"/>
          </a:xfrm>
          <a:prstGeom prst="homePlate">
            <a:avLst>
              <a:gd name="adj" fmla="val 384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sz="1400" b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Арендное жилье </a:t>
            </a:r>
            <a:r>
              <a:rPr lang="ru-RU" sz="14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МИО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ru-RU" sz="1100" b="1" i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(для </a:t>
            </a:r>
            <a:r>
              <a:rPr lang="ru-RU" sz="1100" b="1" i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социально-уязвимые слои </a:t>
            </a:r>
            <a:r>
              <a:rPr lang="ru-RU" sz="1100" b="1" i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населения)            </a:t>
            </a:r>
            <a:r>
              <a:rPr lang="ru-RU" sz="14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Пятиугольник 76"/>
          <p:cNvSpPr/>
          <p:nvPr/>
        </p:nvSpPr>
        <p:spPr>
          <a:xfrm>
            <a:off x="6865361" y="3039790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D2FEFE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,1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Пятиугольник 84"/>
          <p:cNvSpPr/>
          <p:nvPr/>
        </p:nvSpPr>
        <p:spPr>
          <a:xfrm>
            <a:off x="8113500" y="3036344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FF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4,4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Пятиугольник 89"/>
          <p:cNvSpPr/>
          <p:nvPr/>
        </p:nvSpPr>
        <p:spPr>
          <a:xfrm>
            <a:off x="6865361" y="5342181"/>
            <a:ext cx="1014113" cy="574485"/>
          </a:xfrm>
          <a:prstGeom prst="homePlate">
            <a:avLst>
              <a:gd name="adj" fmla="val 384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3,4</a:t>
            </a:r>
          </a:p>
        </p:txBody>
      </p:sp>
      <p:sp>
        <p:nvSpPr>
          <p:cNvPr id="91" name="Пятиугольник 90"/>
          <p:cNvSpPr/>
          <p:nvPr/>
        </p:nvSpPr>
        <p:spPr>
          <a:xfrm>
            <a:off x="8113500" y="5338734"/>
            <a:ext cx="1014113" cy="574485"/>
          </a:xfrm>
          <a:prstGeom prst="homePlate">
            <a:avLst>
              <a:gd name="adj" fmla="val 384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0,8</a:t>
            </a:r>
            <a:endParaRPr lang="ru-RU" sz="1900" b="1" dirty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Пятиугольник 91"/>
          <p:cNvSpPr/>
          <p:nvPr/>
        </p:nvSpPr>
        <p:spPr>
          <a:xfrm>
            <a:off x="6865361" y="2271705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D2FEFE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6,8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Пятиугольник 92"/>
          <p:cNvSpPr/>
          <p:nvPr/>
        </p:nvSpPr>
        <p:spPr>
          <a:xfrm>
            <a:off x="8113500" y="2268258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FF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4,3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Пятиугольник 93"/>
          <p:cNvSpPr/>
          <p:nvPr/>
        </p:nvSpPr>
        <p:spPr>
          <a:xfrm>
            <a:off x="6865361" y="3807877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D2FEFE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2,8</a:t>
            </a:r>
          </a:p>
        </p:txBody>
      </p:sp>
      <p:sp>
        <p:nvSpPr>
          <p:cNvPr id="95" name="Пятиугольник 94"/>
          <p:cNvSpPr/>
          <p:nvPr/>
        </p:nvSpPr>
        <p:spPr>
          <a:xfrm>
            <a:off x="8113500" y="3804430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FF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96" name="Пятиугольник 95"/>
          <p:cNvSpPr/>
          <p:nvPr/>
        </p:nvSpPr>
        <p:spPr>
          <a:xfrm>
            <a:off x="6865361" y="4577542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D2FEFE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97" name="Пятиугольник 96"/>
          <p:cNvSpPr/>
          <p:nvPr/>
        </p:nvSpPr>
        <p:spPr>
          <a:xfrm>
            <a:off x="8113500" y="4574096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FF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0,2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" name="Пятиугольник 97"/>
          <p:cNvSpPr/>
          <p:nvPr/>
        </p:nvSpPr>
        <p:spPr>
          <a:xfrm>
            <a:off x="5617223" y="3036344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CC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8,5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Пятиугольник 98"/>
          <p:cNvSpPr/>
          <p:nvPr/>
        </p:nvSpPr>
        <p:spPr>
          <a:xfrm>
            <a:off x="5617223" y="5338734"/>
            <a:ext cx="1014113" cy="574485"/>
          </a:xfrm>
          <a:prstGeom prst="homePlate">
            <a:avLst>
              <a:gd name="adj" fmla="val 384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4,2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Пятиугольник 99"/>
          <p:cNvSpPr/>
          <p:nvPr/>
        </p:nvSpPr>
        <p:spPr>
          <a:xfrm>
            <a:off x="5617223" y="2268258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CC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11,1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Пятиугольник 100"/>
          <p:cNvSpPr/>
          <p:nvPr/>
        </p:nvSpPr>
        <p:spPr>
          <a:xfrm>
            <a:off x="5617223" y="3804430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CC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2,8</a:t>
            </a:r>
          </a:p>
        </p:txBody>
      </p:sp>
      <p:sp>
        <p:nvSpPr>
          <p:cNvPr id="102" name="Пятиугольник 101"/>
          <p:cNvSpPr/>
          <p:nvPr/>
        </p:nvSpPr>
        <p:spPr>
          <a:xfrm>
            <a:off x="5617223" y="4574096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CC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0,2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" name="TextBox 69"/>
          <p:cNvSpPr txBox="1">
            <a:spLocks noChangeArrowheads="1"/>
          </p:cNvSpPr>
          <p:nvPr/>
        </p:nvSpPr>
        <p:spPr bwMode="auto">
          <a:xfrm>
            <a:off x="8271988" y="823583"/>
            <a:ext cx="681540" cy="46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87" tIns="53643" rIns="107287" bIns="5364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300" b="1" dirty="0" smtClean="0">
                <a:solidFill>
                  <a:srgbClr val="2E75B6"/>
                </a:solidFill>
                <a:latin typeface="Tahoma" pitchFamily="34" charset="0"/>
                <a:cs typeface="Tahoma" pitchFamily="34" charset="0"/>
              </a:rPr>
              <a:t>МБ</a:t>
            </a:r>
            <a:endParaRPr lang="ru-RU" altLang="ru-RU" sz="2300" b="1" dirty="0">
              <a:solidFill>
                <a:srgbClr val="2E75B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8" name="TextBox 69"/>
          <p:cNvSpPr txBox="1">
            <a:spLocks noChangeArrowheads="1"/>
          </p:cNvSpPr>
          <p:nvPr/>
        </p:nvSpPr>
        <p:spPr bwMode="auto">
          <a:xfrm>
            <a:off x="5557028" y="823583"/>
            <a:ext cx="1191295" cy="46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87" tIns="53643" rIns="107287" bIns="5364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300" b="1" dirty="0" smtClean="0">
                <a:solidFill>
                  <a:srgbClr val="2E75B6"/>
                </a:solidFill>
                <a:latin typeface="Tahoma" pitchFamily="34" charset="0"/>
                <a:cs typeface="Tahoma" pitchFamily="34" charset="0"/>
              </a:rPr>
              <a:t>ВСЕГО</a:t>
            </a:r>
            <a:endParaRPr lang="ru-RU" altLang="ru-RU" sz="2300" b="1" dirty="0">
              <a:solidFill>
                <a:srgbClr val="2E75B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9" name="Пятиугольник 108"/>
          <p:cNvSpPr/>
          <p:nvPr/>
        </p:nvSpPr>
        <p:spPr>
          <a:xfrm>
            <a:off x="1167128" y="1503621"/>
            <a:ext cx="4134116" cy="574485"/>
          </a:xfrm>
          <a:prstGeom prst="homePlate">
            <a:avLst>
              <a:gd name="adj" fmla="val 384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ВСЕГО</a:t>
            </a:r>
            <a:r>
              <a:rPr lang="ru-RU" sz="14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Пятиугольник 109"/>
          <p:cNvSpPr/>
          <p:nvPr/>
        </p:nvSpPr>
        <p:spPr>
          <a:xfrm>
            <a:off x="6865361" y="1503621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D2FEFE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17,1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1" name="Пятиугольник 110"/>
          <p:cNvSpPr/>
          <p:nvPr/>
        </p:nvSpPr>
        <p:spPr>
          <a:xfrm>
            <a:off x="8113500" y="1500174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FF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9,7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Пятиугольник 111"/>
          <p:cNvSpPr/>
          <p:nvPr/>
        </p:nvSpPr>
        <p:spPr>
          <a:xfrm>
            <a:off x="5617223" y="1500174"/>
            <a:ext cx="1014113" cy="574485"/>
          </a:xfrm>
          <a:prstGeom prst="homePlate">
            <a:avLst>
              <a:gd name="adj" fmla="val 3845"/>
            </a:avLst>
          </a:prstGeom>
          <a:solidFill>
            <a:srgbClr val="CCFF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900" b="1" dirty="0" smtClean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26,8</a:t>
            </a:r>
            <a:endParaRPr lang="ru-RU" sz="1900" b="1" dirty="0" smtClean="0">
              <a:solidFill>
                <a:srgbClr val="2E75B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882090" y="-27383"/>
            <a:ext cx="102939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3</a:t>
            </a: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7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2885707"/>
              </p:ext>
            </p:extLst>
          </p:nvPr>
        </p:nvGraphicFramePr>
        <p:xfrm>
          <a:off x="465125" y="903757"/>
          <a:ext cx="3551771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1771"/>
              </a:tblGrid>
              <a:tr h="701040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В ОЧЕРЕДИ НА ПОЛУЧЕНИЕ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ЖИЛЬЯ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ПО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СОСТОЯНИЮ НА 01.04.2019 г.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sz="16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МНОГОДЕТНЫХ СЕМЕЙ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u="sng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3,1 тыс.</a:t>
                      </a:r>
                      <a:r>
                        <a:rPr lang="ru-RU" sz="2000" b="1" u="sng" kern="1200" baseline="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2000" b="1" u="sng" kern="1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34731" y="2414917"/>
            <a:ext cx="1949777" cy="296693"/>
          </a:xfrm>
          <a:prstGeom prst="rect">
            <a:avLst/>
          </a:prstGeom>
          <a:noFill/>
        </p:spPr>
        <p:txBody>
          <a:bodyPr wrap="square" lIns="80465" tIns="40232" rIns="80465" bIns="40232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 2019 года по 2025 года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2480" y="2008592"/>
            <a:ext cx="1991117" cy="29669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80465" tIns="40232" rIns="80465" bIns="40232" rtlCol="0" anchor="ctr">
            <a:spAutoFit/>
          </a:bodyPr>
          <a:lstStyle/>
          <a:p>
            <a:pPr algn="ctr"/>
            <a:r>
              <a:rPr lang="kk-KZ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ПАРАМЕТРЫ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9554" y="2418371"/>
            <a:ext cx="2697323" cy="512137"/>
          </a:xfrm>
          <a:prstGeom prst="rect">
            <a:avLst/>
          </a:prstGeom>
          <a:noFill/>
        </p:spPr>
        <p:txBody>
          <a:bodyPr wrap="square" lIns="80465" tIns="40232" rIns="80465" bIns="40232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- Стоимость квартиры –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8,4 млн.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тенге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512" y="4438315"/>
            <a:ext cx="1949653" cy="2197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80465" tIns="40232" rIns="80465" bIns="40232" rtlCol="0" anchor="ctr">
            <a:spAutoFit/>
          </a:bodyPr>
          <a:lstStyle/>
          <a:p>
            <a:pPr algn="ctr"/>
            <a:r>
              <a:rPr lang="kk-KZ" sz="900" b="1" dirty="0">
                <a:latin typeface="Arial Narrow" panose="020B0606020202030204" pitchFamily="34" charset="0"/>
                <a:cs typeface="Arial" panose="020B0604020202020204" pitchFamily="34" charset="0"/>
              </a:rPr>
              <a:t>ЕЖЕГОДНО</a:t>
            </a:r>
            <a:endParaRPr lang="ru-RU" sz="9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107512" y="4788429"/>
            <a:ext cx="1949653" cy="498472"/>
          </a:xfrm>
          <a:prstGeom prst="homePlate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65" tIns="40232" rIns="80465" bIns="4023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672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квартир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31650" y="4438315"/>
            <a:ext cx="1810364" cy="2197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80465" tIns="40232" rIns="80465" bIns="40232" rtlCol="0" anchor="ctr">
            <a:spAutoFit/>
          </a:bodyPr>
          <a:lstStyle/>
          <a:p>
            <a:pPr algn="ctr"/>
            <a:r>
              <a:rPr lang="kk-KZ" sz="900" b="1" dirty="0">
                <a:latin typeface="Arial Narrow" panose="020B0606020202030204" pitchFamily="34" charset="0"/>
                <a:cs typeface="Arial" panose="020B0604020202020204" pitchFamily="34" charset="0"/>
              </a:rPr>
              <a:t>ДО 2025 ГОДА</a:t>
            </a:r>
            <a:endParaRPr lang="ru-RU" sz="9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2222698" y="4794700"/>
            <a:ext cx="1810364" cy="485816"/>
          </a:xfrm>
          <a:prstGeom prst="homePlate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65" tIns="40232" rIns="80465" bIns="4023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4,7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тыс. квартир</a:t>
            </a:r>
          </a:p>
        </p:txBody>
      </p:sp>
      <p:sp>
        <p:nvSpPr>
          <p:cNvPr id="22" name="Пятиугольник 21"/>
          <p:cNvSpPr/>
          <p:nvPr/>
        </p:nvSpPr>
        <p:spPr>
          <a:xfrm>
            <a:off x="107512" y="5349114"/>
            <a:ext cx="1949653" cy="576164"/>
          </a:xfrm>
          <a:prstGeom prst="homePlate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65" tIns="40232" rIns="80465" bIns="4023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5,6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 тенге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2222697" y="5347341"/>
            <a:ext cx="1810364" cy="571552"/>
          </a:xfrm>
          <a:prstGeom prst="homePlate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65" tIns="40232" rIns="80465" bIns="4023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39,2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тенге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950" y="3735421"/>
            <a:ext cx="3947246" cy="404415"/>
          </a:xfrm>
          <a:prstGeom prst="rect">
            <a:avLst/>
          </a:prstGeom>
          <a:noFill/>
        </p:spPr>
        <p:txBody>
          <a:bodyPr wrap="square" lIns="80465" tIns="40232" rIns="80465" bIns="40232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ПРЕДЛАГАЕТСЯ:</a:t>
            </a:r>
            <a:endParaRPr lang="ru-RU" sz="2800" b="1" u="sng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00705" y="1996976"/>
            <a:ext cx="1881120" cy="29669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80465" tIns="40232" rIns="80465" bIns="40232" rtlCol="0" anchor="ctr">
            <a:spAutoFit/>
          </a:bodyPr>
          <a:lstStyle/>
          <a:p>
            <a:pPr algn="ctr"/>
            <a:r>
              <a:rPr lang="kk-KZ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СРОК РЕАЛИЗАЦИИ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702777"/>
              </p:ext>
            </p:extLst>
          </p:nvPr>
        </p:nvGraphicFramePr>
        <p:xfrm>
          <a:off x="4562956" y="500042"/>
          <a:ext cx="5070565" cy="576063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88270"/>
                <a:gridCol w="612036"/>
                <a:gridCol w="612036"/>
                <a:gridCol w="642032"/>
                <a:gridCol w="669473"/>
                <a:gridCol w="612036"/>
                <a:gridCol w="434682"/>
              </a:tblGrid>
              <a:tr h="4220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региона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97" marR="7397" marT="6828" marB="0"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Ежегодно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2019-2025 годы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97" marR="7397" marT="6828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ВСЕГО: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97" marR="7397" marT="6828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Очередники</a:t>
                      </a:r>
                      <a:r>
                        <a:rPr lang="ru-RU" sz="1100" b="1" u="none" strike="noStrike" baseline="0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97" marR="7397" marT="6828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28" marR="6828" marT="5121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</a:t>
                      </a: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Тенге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319" marR="10319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</a:t>
                      </a:r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квартир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319" marR="10319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</a:t>
                      </a:r>
                      <a:r>
                        <a:rPr lang="ru-RU" sz="1100" b="1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тенге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319" marR="10319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</a:t>
                      </a:r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квартир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319" marR="10319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319" marR="10319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319" marR="10319" marT="9525" marB="0" anchor="ctr">
                    <a:solidFill>
                      <a:srgbClr val="E9EDF4"/>
                    </a:solidFill>
                  </a:tcPr>
                </a:tc>
              </a:tr>
              <a:tr h="214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ВСЕГО, из них: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97" marR="7397" marT="6828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5 600,0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672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r>
                        <a:rPr lang="ru-RU" sz="1100" b="1" u="none" strike="noStrike" baseline="0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kern="1200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4 704</a:t>
                      </a:r>
                      <a:endParaRPr lang="ru-RU" sz="1100" b="1" i="0" u="none" strike="noStrike" kern="1200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3 149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Аксуский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268,8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536,0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153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Алакольский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252,0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440,0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Балхашский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16,8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96,0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63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Енбекшиказахский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134,4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768,0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Ескелдинский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196,0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120,0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111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Жамбылский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212,8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216,0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172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Илийский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520,8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976,0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409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288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Карасайский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380,8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176,0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Каратальский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162,4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928,0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308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Кербулакский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134,4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768,0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109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Кегенский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28,0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160,0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Коксуский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140,0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800,0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111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Панфиловский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257,6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472,0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Райымбекский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28,0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160,0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Сарканский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67,2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Талгарский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448,0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560,0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340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236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Уйгурский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106,4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608,0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г.Капшагай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442,4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528,0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357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251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г.Текели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78,4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448,0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  <a:tr h="233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г.Талдыкорган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1 724,8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9 </a:t>
                      </a:r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856,0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1604</a:t>
                      </a:r>
                      <a:endParaRPr lang="ru-RU" sz="1200" b="0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970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30,8</a:t>
                      </a:r>
                    </a:p>
                  </a:txBody>
                  <a:tcPr marL="10319" marR="10319" marT="1270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 flipV="1">
            <a:off x="-16106" y="356660"/>
            <a:ext cx="9750000" cy="295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39" y="6357958"/>
            <a:ext cx="9337131" cy="293000"/>
          </a:xfrm>
          <a:prstGeom prst="rect">
            <a:avLst/>
          </a:prstGeom>
          <a:solidFill>
            <a:srgbClr val="FFC000"/>
          </a:solidFill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МЕРЫ ПО РЕАЛИЗАЦИИ ПОРУЧЕНИЙ ГЛАВЫ ГОСУДАРСТВА, ДАННЫХ </a:t>
            </a:r>
            <a:r>
              <a:rPr lang="kk-KZ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XVIII </a:t>
            </a:r>
            <a:r>
              <a:rPr lang="kk-KZ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СЪЕЗДЕ ПАРТИИ «НҰР ОТАН»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90" y="-10908"/>
            <a:ext cx="5448076" cy="35455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defTabSz="804649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АРЕНДНОЕ ЖИЛЬЕ ДЛЯ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МНОГОДЕТНЫХ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СЕМЕЙ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3004" y="2827384"/>
            <a:ext cx="3190239" cy="600776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В случае превышения данной суммы </a:t>
            </a:r>
            <a:endParaRPr lang="ru-RU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МИО 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будет возмещать с </a:t>
            </a: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МБ</a:t>
            </a:r>
            <a:endParaRPr 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82090" y="-27383"/>
            <a:ext cx="102939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4</a:t>
            </a: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7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-8268" y="103697"/>
            <a:ext cx="6795458" cy="53922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СТРОИТЕЛЬСТВО АРЕНДНОГО ЖИЛЬЯ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МНОГОДЕТНЫХ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МАТЕРЕЙ И </a:t>
            </a:r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СОЦИАЛЬНО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УЯЗВИМЫХ СЛОЕВ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НАСЕЛЕНИЯ</a:t>
            </a:r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57902" y="644691"/>
            <a:ext cx="887354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-2373" y="785794"/>
            <a:ext cx="9791910" cy="5857916"/>
            <a:chOff x="7769" y="452080"/>
            <a:chExt cx="9038686" cy="5857916"/>
          </a:xfrm>
        </p:grpSpPr>
        <p:graphicFrame>
          <p:nvGraphicFramePr>
            <p:cNvPr id="34" name="Диаграмма 33"/>
            <p:cNvGraphicFramePr/>
            <p:nvPr>
              <p:extLst>
                <p:ext uri="{D42A27DB-BD31-4B8C-83A1-F6EECF244321}">
                  <p14:modId xmlns:p14="http://schemas.microsoft.com/office/powerpoint/2010/main" xmlns="" val="2717186047"/>
                </p:ext>
              </p:extLst>
            </p:nvPr>
          </p:nvGraphicFramePr>
          <p:xfrm>
            <a:off x="2669619" y="1595088"/>
            <a:ext cx="4993959" cy="41665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" name="Группа 1"/>
            <p:cNvGrpSpPr/>
            <p:nvPr/>
          </p:nvGrpSpPr>
          <p:grpSpPr>
            <a:xfrm>
              <a:off x="7769" y="452080"/>
              <a:ext cx="9038686" cy="5857916"/>
              <a:chOff x="7769" y="452080"/>
              <a:chExt cx="9038686" cy="5857916"/>
            </a:xfrm>
          </p:grpSpPr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46455" y="1772816"/>
                <a:ext cx="9000000" cy="0"/>
              </a:xfrm>
              <a:prstGeom prst="line">
                <a:avLst/>
              </a:prstGeom>
              <a:ln w="12700">
                <a:solidFill>
                  <a:srgbClr val="0070C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Прямоугольник 75"/>
              <p:cNvSpPr/>
              <p:nvPr/>
            </p:nvSpPr>
            <p:spPr>
              <a:xfrm>
                <a:off x="467544" y="548680"/>
                <a:ext cx="1640904" cy="456008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План на 2019 год</a:t>
                </a:r>
              </a:p>
              <a:p>
                <a:pPr algn="ctr"/>
                <a:r>
                  <a:rPr lang="ru-RU" sz="1400" b="1" i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ru-RU" sz="1400" b="1" i="1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млн.тенге</a:t>
                </a:r>
                <a:r>
                  <a:rPr lang="ru-RU" sz="1400" b="1" i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1400" b="1" i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46383" y="3068959"/>
                <a:ext cx="9000000" cy="0"/>
              </a:xfrm>
              <a:prstGeom prst="line">
                <a:avLst/>
              </a:prstGeom>
              <a:ln w="12700">
                <a:solidFill>
                  <a:srgbClr val="0070C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769" y="2588905"/>
                <a:ext cx="9000000" cy="0"/>
              </a:xfrm>
              <a:prstGeom prst="line">
                <a:avLst/>
              </a:prstGeom>
              <a:ln w="12700">
                <a:solidFill>
                  <a:srgbClr val="0070C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35496" y="3453001"/>
                <a:ext cx="9000000" cy="0"/>
              </a:xfrm>
              <a:prstGeom prst="line">
                <a:avLst/>
              </a:prstGeom>
              <a:ln w="12700">
                <a:solidFill>
                  <a:srgbClr val="0070C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45503" y="2204863"/>
                <a:ext cx="9000000" cy="0"/>
              </a:xfrm>
              <a:prstGeom prst="line">
                <a:avLst/>
              </a:prstGeom>
              <a:ln w="12700">
                <a:solidFill>
                  <a:srgbClr val="0070C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3260489" y="476672"/>
                <a:ext cx="1508106" cy="56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900" b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ВЫДЕЛЕНО</a:t>
                </a:r>
              </a:p>
              <a:p>
                <a:pPr algn="ctr"/>
                <a:r>
                  <a:rPr lang="ru-RU" sz="1200" b="1" i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(МЛН.ТЕНГЕ)</a:t>
                </a:r>
                <a:endParaRPr lang="ru-RU" sz="1300" b="1" i="1" dirty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25393" y="2163828"/>
                <a:ext cx="1729823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900" b="1" dirty="0" err="1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Каратальский</a:t>
                </a:r>
                <a:endParaRPr lang="ru-RU" b="1" dirty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20023" y="1809402"/>
                <a:ext cx="1587997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00" b="1" dirty="0" err="1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Алаколский</a:t>
                </a:r>
                <a:endParaRPr lang="ru-RU" b="1" dirty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5496" y="5971442"/>
                <a:ext cx="26577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6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Всего – </a:t>
                </a:r>
                <a:r>
                  <a:rPr lang="ru-RU" sz="16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4 083,1 млн.тенге</a:t>
                </a:r>
                <a:endParaRPr lang="ru-RU" sz="1600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21519" y="2588905"/>
                <a:ext cx="189430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900" b="1" dirty="0" err="1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Ескельдинский</a:t>
                </a:r>
                <a:endParaRPr lang="ru-RU" b="1" dirty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21519" y="2999276"/>
                <a:ext cx="1314561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900" b="1" dirty="0" err="1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Коксуский</a:t>
                </a:r>
                <a:endParaRPr lang="ru-RU" b="1" dirty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199763" y="3542550"/>
                <a:ext cx="6439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827,5</a:t>
                </a:r>
                <a:endParaRPr lang="ru-RU" sz="16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199763" y="1899476"/>
                <a:ext cx="6439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412,5</a:t>
                </a:r>
                <a:endParaRPr lang="ru-RU" sz="16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99763" y="2685294"/>
                <a:ext cx="6439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552,4</a:t>
                </a:r>
                <a:endParaRPr lang="ru-RU" sz="16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185551" y="3113922"/>
                <a:ext cx="6439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553,3</a:t>
                </a:r>
                <a:endParaRPr lang="ru-RU" sz="16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>
              <a:xfrm rot="16200000" flipH="1">
                <a:off x="5819736" y="3415359"/>
                <a:ext cx="4613748" cy="32518"/>
              </a:xfrm>
              <a:prstGeom prst="line">
                <a:avLst/>
              </a:prstGeom>
              <a:ln w="12700">
                <a:solidFill>
                  <a:srgbClr val="0070C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6697573" y="3427296"/>
                <a:ext cx="4613748" cy="8644"/>
              </a:xfrm>
              <a:prstGeom prst="line">
                <a:avLst/>
              </a:prstGeom>
              <a:ln w="12700">
                <a:solidFill>
                  <a:srgbClr val="0070C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Прямоугольник 48"/>
              <p:cNvSpPr/>
              <p:nvPr/>
            </p:nvSpPr>
            <p:spPr>
              <a:xfrm>
                <a:off x="7177029" y="452080"/>
                <a:ext cx="823628" cy="62461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План</a:t>
                </a:r>
              </a:p>
              <a:p>
                <a:pPr algn="ctr"/>
                <a:r>
                  <a:rPr lang="ru-RU" sz="1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СМР</a:t>
                </a:r>
                <a:endParaRPr lang="ru-RU" sz="1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1100" b="1" i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(квартир)</a:t>
                </a:r>
                <a:endParaRPr lang="ru-RU" sz="1100" b="1" i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8397850" y="1784479"/>
                <a:ext cx="272561" cy="384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900" b="1" i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 Narrow" pitchFamily="34" charset="0"/>
                    <a:cs typeface="Arial" pitchFamily="34" charset="0"/>
                  </a:rPr>
                  <a:t>0</a:t>
                </a:r>
                <a:endParaRPr lang="ru-RU" sz="1900" b="1" i="1" dirty="0">
                  <a:solidFill>
                    <a:prstClr val="black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406640" y="2189041"/>
                <a:ext cx="272561" cy="384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900" b="1" i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 Narrow" pitchFamily="34" charset="0"/>
                    <a:cs typeface="Arial" pitchFamily="34" charset="0"/>
                  </a:rPr>
                  <a:t>0</a:t>
                </a:r>
                <a:endParaRPr lang="ru-RU" sz="1900" b="1" i="1" dirty="0">
                  <a:solidFill>
                    <a:prstClr val="black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8324475" y="2669094"/>
                <a:ext cx="374658" cy="384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900" b="1" i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 Narrow" pitchFamily="34" charset="0"/>
                    <a:cs typeface="Arial" pitchFamily="34" charset="0"/>
                  </a:rPr>
                  <a:t>95</a:t>
                </a:r>
                <a:endParaRPr lang="ru-RU" sz="1900" b="1" i="1" dirty="0">
                  <a:solidFill>
                    <a:prstClr val="black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324475" y="3053136"/>
                <a:ext cx="374658" cy="384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900" b="1" i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 Narrow" pitchFamily="34" charset="0"/>
                    <a:cs typeface="Arial" pitchFamily="34" charset="0"/>
                  </a:rPr>
                  <a:t>7</a:t>
                </a:r>
                <a:r>
                  <a:rPr lang="ru-RU" sz="1900" b="1" i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 Narrow" pitchFamily="34" charset="0"/>
                    <a:cs typeface="Arial" pitchFamily="34" charset="0"/>
                  </a:rPr>
                  <a:t>0</a:t>
                </a:r>
                <a:endParaRPr lang="ru-RU" sz="1900" b="1" i="1" dirty="0">
                  <a:solidFill>
                    <a:prstClr val="black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397850" y="3917232"/>
                <a:ext cx="272561" cy="384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900" b="1" i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 Narrow" pitchFamily="34" charset="0"/>
                    <a:cs typeface="Arial" pitchFamily="34" charset="0"/>
                  </a:rPr>
                  <a:t>0</a:t>
                </a:r>
                <a:endParaRPr lang="ru-RU" sz="1900" b="1" i="1" dirty="0">
                  <a:solidFill>
                    <a:prstClr val="black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5496" y="3837044"/>
                <a:ext cx="9000000" cy="0"/>
              </a:xfrm>
              <a:prstGeom prst="line">
                <a:avLst/>
              </a:prstGeom>
              <a:ln w="12700">
                <a:solidFill>
                  <a:srgbClr val="0070C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655046" y="4297452"/>
                <a:ext cx="1074910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k-KZ" sz="1900" b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г.Текели</a:t>
                </a:r>
                <a:endParaRPr lang="ru-RU" b="1" dirty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199763" y="4399806"/>
                <a:ext cx="6439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266,7</a:t>
                </a:r>
                <a:endParaRPr lang="ru-RU" sz="16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85" name="Диаграмма 84"/>
          <p:cNvGraphicFramePr/>
          <p:nvPr>
            <p:extLst>
              <p:ext uri="{D42A27DB-BD31-4B8C-83A1-F6EECF244321}">
                <p14:modId xmlns:p14="http://schemas.microsoft.com/office/powerpoint/2010/main" xmlns="" val="2272101497"/>
              </p:ext>
            </p:extLst>
          </p:nvPr>
        </p:nvGraphicFramePr>
        <p:xfrm>
          <a:off x="2846766" y="1484785"/>
          <a:ext cx="5136294" cy="68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984730" y="1660737"/>
            <a:ext cx="2144377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2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433140" y="1700808"/>
            <a:ext cx="1032598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4 083,1</a:t>
            </a:r>
            <a:endParaRPr lang="ru-RU" sz="19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009451" y="1630140"/>
            <a:ext cx="548492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435</a:t>
            </a:r>
            <a:endParaRPr lang="ru-RU" sz="1900" b="1" i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57902" y="1484784"/>
            <a:ext cx="975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470835" y="2645817"/>
            <a:ext cx="729630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224,0</a:t>
            </a:r>
            <a:endParaRPr lang="ru-RU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>
            <a:off x="38454" y="5085184"/>
            <a:ext cx="975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62523" y="3717032"/>
            <a:ext cx="1593970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900" b="1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Талгарский</a:t>
            </a:r>
            <a:endParaRPr lang="ru-RU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914235" y="3771022"/>
            <a:ext cx="896549" cy="400721"/>
          </a:xfrm>
          <a:prstGeom prst="rect">
            <a:avLst/>
          </a:prstGeom>
          <a:noFill/>
        </p:spPr>
        <p:txBody>
          <a:bodyPr wrap="squar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12</a:t>
            </a:r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38454" y="1484784"/>
            <a:ext cx="0" cy="360000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882090" y="-27383"/>
            <a:ext cx="102939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6</a:t>
            </a: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70835" y="4266770"/>
            <a:ext cx="729630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495,2</a:t>
            </a:r>
            <a:endParaRPr lang="ru-RU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8454" y="4677139"/>
            <a:ext cx="975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7970" y="4197086"/>
            <a:ext cx="2038002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9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Панфиловский</a:t>
            </a:r>
            <a:endParaRPr lang="ru-RU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5539926" y="3730173"/>
            <a:ext cx="4491981" cy="49208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024966" y="4731129"/>
            <a:ext cx="437884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40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95338" y="1630140"/>
            <a:ext cx="548492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855</a:t>
            </a:r>
            <a:endParaRPr lang="ru-RU" sz="1900" b="1" i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853433" y="785794"/>
            <a:ext cx="868849" cy="626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 ввода</a:t>
            </a:r>
            <a:endParaRPr lang="ru-RU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(квартир)</a:t>
            </a:r>
            <a:endParaRPr lang="ru-RU" sz="10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61170" y="2138841"/>
            <a:ext cx="548492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100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983883" y="2522884"/>
            <a:ext cx="437884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3</a:t>
            </a:r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95338" y="2974289"/>
            <a:ext cx="437884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95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995338" y="3386979"/>
            <a:ext cx="437884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7</a:t>
            </a:r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53396" y="3771022"/>
            <a:ext cx="548492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17</a:t>
            </a:r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976408" y="4251076"/>
            <a:ext cx="548492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24</a:t>
            </a:r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995338" y="4731129"/>
            <a:ext cx="437884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40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16680" y="5072074"/>
            <a:ext cx="245778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9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Енбекшиказахский</a:t>
            </a:r>
            <a:endParaRPr lang="ru-RU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452802" y="5162148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258,6</a:t>
            </a:r>
            <a:endParaRPr lang="ru-RU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015710" y="5099981"/>
            <a:ext cx="437884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015578" y="5099981"/>
            <a:ext cx="437884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9261" y="5544609"/>
            <a:ext cx="135428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9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kk-KZ" sz="19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.Капшагй</a:t>
            </a:r>
            <a:endParaRPr lang="ru-RU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52802" y="557214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393,0</a:t>
            </a:r>
            <a:endParaRPr lang="ru-RU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015710" y="5528609"/>
            <a:ext cx="437884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5</a:t>
            </a:r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74874" y="5528609"/>
            <a:ext cx="437884" cy="400721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5</a:t>
            </a:r>
            <a:r>
              <a:rPr lang="ru-RU" sz="19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19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>
            <a:off x="23778" y="5500702"/>
            <a:ext cx="975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23778" y="6000768"/>
            <a:ext cx="975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45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-8268" y="148570"/>
            <a:ext cx="9008885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ПОДВЕДЕНИЕ ИНЖЕНЕРНО-КОММУНИКАЦИОННОЙ ИНФРАСТРУКТУРЫ </a:t>
            </a: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8454" y="548680"/>
            <a:ext cx="858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38454" y="932723"/>
            <a:ext cx="1966922" cy="528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 на 2019 год</a:t>
            </a:r>
          </a:p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b="1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млн.тенге</a:t>
            </a:r>
            <a:r>
              <a:rPr lang="ru-RU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59261" y="825098"/>
            <a:ext cx="1971958" cy="677720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ВЫДЕЛЕНО</a:t>
            </a:r>
          </a:p>
          <a:p>
            <a:pPr algn="ctr"/>
            <a:r>
              <a:rPr lang="ru-RU" sz="14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(МЛН.ТЕНГЕ)</a:t>
            </a:r>
            <a:endParaRPr lang="ru-RU" sz="1600" b="1" i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59367" y="2156176"/>
            <a:ext cx="9686187" cy="4196407"/>
            <a:chOff x="251520" y="2435497"/>
            <a:chExt cx="8941096" cy="4196408"/>
          </a:xfrm>
        </p:grpSpPr>
        <p:graphicFrame>
          <p:nvGraphicFramePr>
            <p:cNvPr id="77" name="Диаграмма 76"/>
            <p:cNvGraphicFramePr/>
            <p:nvPr>
              <p:extLst>
                <p:ext uri="{D42A27DB-BD31-4B8C-83A1-F6EECF244321}">
                  <p14:modId xmlns:p14="http://schemas.microsoft.com/office/powerpoint/2010/main" xmlns="" val="111064962"/>
                </p:ext>
              </p:extLst>
            </p:nvPr>
          </p:nvGraphicFramePr>
          <p:xfrm>
            <a:off x="1259632" y="2435497"/>
            <a:ext cx="7932984" cy="300972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90" name="Прямая соединительная линия 89"/>
            <p:cNvCxnSpPr/>
            <p:nvPr/>
          </p:nvCxnSpPr>
          <p:spPr>
            <a:xfrm>
              <a:off x="467592" y="2507505"/>
              <a:ext cx="8352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68472" y="3947665"/>
              <a:ext cx="8352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467592" y="3483679"/>
              <a:ext cx="8352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57585" y="4451721"/>
              <a:ext cx="8352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467592" y="3011561"/>
              <a:ext cx="8352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468472" y="4883769"/>
              <a:ext cx="8352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277671" y="3011561"/>
              <a:ext cx="1705497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00" b="1" dirty="0" err="1" smtClean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Талгарский</a:t>
              </a:r>
              <a:endParaRPr lang="ru-RU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95498" y="2579513"/>
              <a:ext cx="1959945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00" b="1" dirty="0" err="1" smtClean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Жамбылский</a:t>
              </a:r>
              <a:endParaRPr lang="ru-RU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95469" y="4451721"/>
              <a:ext cx="2114130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00" b="1" dirty="0" err="1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</a:t>
              </a:r>
              <a:r>
                <a:rPr lang="ru-RU" sz="2300" b="1" dirty="0" err="1" smtClean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.Талдыкорган</a:t>
              </a:r>
              <a:endParaRPr lang="ru-RU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25366" y="4955777"/>
              <a:ext cx="3147904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00" b="1" dirty="0" err="1" smtClean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Гейт</a:t>
              </a:r>
              <a:r>
                <a:rPr lang="ru-RU" sz="2300" b="1" dirty="0" smtClean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сити (АО Алатау)</a:t>
              </a:r>
              <a:endParaRPr lang="ru-RU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1520" y="5631631"/>
              <a:ext cx="3744416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Всего – 6 467,9 </a:t>
              </a:r>
              <a:r>
                <a:rPr lang="ru-RU" b="1" i="1" dirty="0" err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млн.тенге</a:t>
              </a:r>
              <a:endParaRPr lang="ru-RU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1900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МИР РК – 3 821,1 </a:t>
              </a:r>
              <a:r>
                <a:rPr lang="ru-RU" sz="1900" b="1" i="1" dirty="0" err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млн.тенге</a:t>
              </a:r>
              <a:r>
                <a:rPr lang="ru-RU" sz="1900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/>
              <a:r>
                <a:rPr lang="ru-RU" sz="1900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МЭ – 2 646,8 </a:t>
              </a:r>
              <a:r>
                <a:rPr lang="ru-RU" sz="1900" b="1" i="1" dirty="0" err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млн.тенге</a:t>
              </a:r>
              <a:r>
                <a:rPr lang="ru-RU" sz="1900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19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67592" y="5387825"/>
              <a:ext cx="8352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287484" y="3515617"/>
              <a:ext cx="2043282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00" b="1" dirty="0" err="1" smtClean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Кербулакский</a:t>
              </a:r>
              <a:endParaRPr lang="ru-RU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82035" y="4051610"/>
              <a:ext cx="2203503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00" b="1" dirty="0" smtClean="0">
                  <a:solidFill>
                    <a:srgbClr val="1F497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Панфиловский</a:t>
              </a:r>
              <a:endParaRPr lang="ru-RU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07261" y="4993431"/>
              <a:ext cx="8022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1 723,0</a:t>
              </a:r>
              <a:endParaRPr lang="ru-RU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83968" y="4509120"/>
              <a:ext cx="6439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697,5</a:t>
              </a:r>
              <a:endParaRPr lang="ru-RU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83968" y="2617166"/>
              <a:ext cx="6439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365,4</a:t>
              </a:r>
              <a:endParaRPr lang="ru-RU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83968" y="3068960"/>
              <a:ext cx="8022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2 786,7</a:t>
              </a:r>
              <a:endParaRPr lang="ru-RU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83968" y="3553270"/>
              <a:ext cx="6439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387,4</a:t>
              </a:r>
              <a:endParaRPr lang="ru-RU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283968" y="4057326"/>
              <a:ext cx="6972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507,9 </a:t>
              </a:r>
              <a:endParaRPr lang="ru-RU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40528" y="1628799"/>
            <a:ext cx="9842999" cy="586876"/>
            <a:chOff x="455440" y="1700807"/>
            <a:chExt cx="9085845" cy="504056"/>
          </a:xfrm>
        </p:grpSpPr>
        <p:graphicFrame>
          <p:nvGraphicFramePr>
            <p:cNvPr id="72" name="Диаграмма 71"/>
            <p:cNvGraphicFramePr/>
            <p:nvPr>
              <p:extLst>
                <p:ext uri="{D42A27DB-BD31-4B8C-83A1-F6EECF244321}">
                  <p14:modId xmlns:p14="http://schemas.microsoft.com/office/powerpoint/2010/main" xmlns="" val="3191732163"/>
                </p:ext>
              </p:extLst>
            </p:nvPr>
          </p:nvGraphicFramePr>
          <p:xfrm>
            <a:off x="2131256" y="1700807"/>
            <a:ext cx="7410029" cy="5040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49" name="Прямая соединительная линия 48"/>
            <p:cNvCxnSpPr/>
            <p:nvPr/>
          </p:nvCxnSpPr>
          <p:spPr>
            <a:xfrm>
              <a:off x="455440" y="1700808"/>
              <a:ext cx="84240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485046" y="1772815"/>
              <a:ext cx="1949883" cy="3832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00" b="1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Алматинская</a:t>
              </a:r>
              <a:endPara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60759" y="1824500"/>
              <a:ext cx="923626" cy="330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900" b="1" i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6 467,9</a:t>
              </a:r>
              <a:endParaRPr lang="ru-RU" sz="19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976192" y="-27383"/>
            <a:ext cx="102939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7</a:t>
            </a: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69401" y="6406879"/>
            <a:ext cx="1271510" cy="477666"/>
          </a:xfrm>
          <a:prstGeom prst="rect">
            <a:avLst/>
          </a:prstGeom>
        </p:spPr>
        <p:txBody>
          <a:bodyPr wrap="none" lIns="107287" tIns="53643" rIns="107287" bIns="53643">
            <a:spAutoFit/>
          </a:bodyPr>
          <a:lstStyle/>
          <a:p>
            <a:r>
              <a:rPr lang="kk-KZ" sz="1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состоянию: </a:t>
            </a:r>
          </a:p>
          <a:p>
            <a:r>
              <a:rPr lang="kk-KZ" sz="1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15.03.2019г.</a:t>
            </a:r>
            <a:endParaRPr lang="ru-RU" sz="1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22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utoShape 4"/>
          <p:cNvSpPr>
            <a:spLocks noChangeArrowheads="1"/>
          </p:cNvSpPr>
          <p:nvPr/>
        </p:nvSpPr>
        <p:spPr bwMode="invGray">
          <a:xfrm>
            <a:off x="272480" y="1196752"/>
            <a:ext cx="3198355" cy="4824536"/>
          </a:xfrm>
          <a:prstGeom prst="rightArrow">
            <a:avLst>
              <a:gd name="adj1" fmla="val 86065"/>
              <a:gd name="adj2" fmla="val 3178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lIns="107287" tIns="53643" rIns="107287" bIns="53643" anchor="ctr"/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-8269" y="44624"/>
            <a:ext cx="5088196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КРЕДИТНОГО ЖИЛЬЯ</a:t>
            </a:r>
            <a:endParaRPr lang="ru-RU" sz="19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5784" y="591073"/>
            <a:ext cx="3275199" cy="5392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ВЫПУЩЕНО ГЦБ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8454" y="452669"/>
            <a:ext cx="887354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7082" y="5939989"/>
            <a:ext cx="9402454" cy="3237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строительству кредитного жилья через МИО на 2017-2019 годы </a:t>
            </a:r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(облигационный </a:t>
            </a:r>
            <a:r>
              <a:rPr lang="ru-RU" sz="1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</a:t>
            </a:r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invGray">
          <a:xfrm>
            <a:off x="3548844" y="1268761"/>
            <a:ext cx="3744416" cy="4824536"/>
          </a:xfrm>
          <a:prstGeom prst="rightArrow">
            <a:avLst>
              <a:gd name="adj1" fmla="val 86065"/>
              <a:gd name="adj2" fmla="val 3178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lIns="107287" tIns="53643" rIns="107287" bIns="53643" anchor="ctr"/>
          <a:lstStyle/>
          <a:p>
            <a:endParaRPr lang="ru-RU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blackWhite">
          <a:xfrm>
            <a:off x="3548846" y="1700808"/>
            <a:ext cx="2502232" cy="936104"/>
          </a:xfrm>
          <a:prstGeom prst="roundRect">
            <a:avLst>
              <a:gd name="adj" fmla="val 9106"/>
            </a:avLst>
          </a:prstGeom>
          <a:solidFill>
            <a:srgbClr val="D2FEFE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7287" tIns="53643" rIns="107287" bIns="53643" anchor="ctr"/>
          <a:lstStyle/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Свободные </a:t>
            </a:r>
          </a:p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2,747 млрд. тенге</a:t>
            </a:r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blackWhite">
          <a:xfrm>
            <a:off x="3548846" y="2708920"/>
            <a:ext cx="2502232" cy="936104"/>
          </a:xfrm>
          <a:prstGeom prst="roundRect">
            <a:avLst>
              <a:gd name="adj" fmla="val 9106"/>
            </a:avLst>
          </a:prstGeom>
          <a:solidFill>
            <a:srgbClr val="FFFFCC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7287" tIns="53643" rIns="107287" bIns="53643" anchor="ctr"/>
          <a:lstStyle/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работе</a:t>
            </a:r>
          </a:p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3,940 млрд. тенге</a:t>
            </a:r>
            <a:endParaRPr lang="en-US" sz="13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blackWhite">
          <a:xfrm>
            <a:off x="3548846" y="3717032"/>
            <a:ext cx="2502232" cy="936104"/>
          </a:xfrm>
          <a:prstGeom prst="roundRect">
            <a:avLst>
              <a:gd name="adj" fmla="val 9106"/>
            </a:avLst>
          </a:prstGeom>
          <a:solidFill>
            <a:srgbClr val="CCFFCC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7287" tIns="53643" rIns="107287" bIns="53643" anchor="ctr"/>
          <a:lstStyle/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 2019 год</a:t>
            </a:r>
          </a:p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выделено</a:t>
            </a:r>
          </a:p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,675 </a:t>
            </a:r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млрд. тенге</a:t>
            </a:r>
          </a:p>
        </p:txBody>
      </p:sp>
      <p:sp>
        <p:nvSpPr>
          <p:cNvPr id="42" name="AutoShape 8"/>
          <p:cNvSpPr>
            <a:spLocks noChangeArrowheads="1"/>
          </p:cNvSpPr>
          <p:nvPr/>
        </p:nvSpPr>
        <p:spPr bwMode="gray">
          <a:xfrm>
            <a:off x="116463" y="1484784"/>
            <a:ext cx="2410783" cy="4176464"/>
          </a:xfrm>
          <a:prstGeom prst="roundRect">
            <a:avLst>
              <a:gd name="adj" fmla="val 9106"/>
            </a:avLst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107287" tIns="53643" rIns="107287" bIns="53643" anchor="ctr"/>
          <a:lstStyle/>
          <a:p>
            <a:pPr algn="ctr"/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2017-2018 ГОДЫ</a:t>
            </a:r>
          </a:p>
          <a:p>
            <a:pPr algn="ctr"/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ВСЕГО ВЫПУЩЕНО</a:t>
            </a:r>
          </a:p>
          <a:p>
            <a:pPr algn="ctr"/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ГЦБ</a:t>
            </a:r>
          </a:p>
          <a:p>
            <a:pPr algn="ctr"/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6,687 МЛРД.</a:t>
            </a:r>
          </a:p>
          <a:p>
            <a:pPr algn="ctr"/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ТЕНГЕ</a:t>
            </a:r>
            <a:endParaRPr lang="en-US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AutoShape 8"/>
          <p:cNvSpPr>
            <a:spLocks noChangeArrowheads="1"/>
          </p:cNvSpPr>
          <p:nvPr/>
        </p:nvSpPr>
        <p:spPr bwMode="gray">
          <a:xfrm>
            <a:off x="7378754" y="1484784"/>
            <a:ext cx="2410783" cy="4176464"/>
          </a:xfrm>
          <a:prstGeom prst="roundRect">
            <a:avLst>
              <a:gd name="adj" fmla="val 9106"/>
            </a:avLst>
          </a:prstGeom>
          <a:solidFill>
            <a:srgbClr val="CCFFCC"/>
          </a:solidFill>
          <a:ln>
            <a:noFill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107287" tIns="53643" rIns="107287" bIns="53643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ВЫПУЩЕНО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ГОДУ 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ГЦБ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3,675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ТЕНГЕ</a:t>
            </a:r>
          </a:p>
          <a:p>
            <a:pPr algn="ctr"/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ОБЩИЙ ГЦБ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7,615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МЛРД.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ТЕНГЕ</a:t>
            </a:r>
          </a:p>
          <a:p>
            <a:pPr algn="ctr"/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0,928</a:t>
            </a: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МЛРД. ТЕНГЕ БОЛЬШЕ</a:t>
            </a:r>
            <a:endParaRPr lang="en-US" sz="9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blackWhite">
          <a:xfrm>
            <a:off x="3548846" y="4725144"/>
            <a:ext cx="2502232" cy="936104"/>
          </a:xfrm>
          <a:prstGeom prst="roundRect">
            <a:avLst>
              <a:gd name="adj" fmla="val 9106"/>
            </a:avLst>
          </a:prstGeom>
          <a:solidFill>
            <a:srgbClr val="CCFFCC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7287" tIns="53643" rIns="107287" bIns="53643" anchor="ctr"/>
          <a:lstStyle/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2019 году</a:t>
            </a:r>
          </a:p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Подано заявка на снятие</a:t>
            </a:r>
          </a:p>
          <a:p>
            <a:pPr algn="ctr"/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0,9 млрд. тенге</a:t>
            </a:r>
            <a:r>
              <a:rPr lang="ru-RU" sz="1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3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76192" y="-27383"/>
            <a:ext cx="102939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</a:t>
            </a:r>
            <a:r>
              <a:rPr lang="ru-RU" sz="1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16018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Диаграмма 58"/>
          <p:cNvGraphicFramePr/>
          <p:nvPr>
            <p:extLst>
              <p:ext uri="{D42A27DB-BD31-4B8C-83A1-F6EECF244321}">
                <p14:modId xmlns:p14="http://schemas.microsoft.com/office/powerpoint/2010/main" xmlns="" val="3307722286"/>
              </p:ext>
            </p:extLst>
          </p:nvPr>
        </p:nvGraphicFramePr>
        <p:xfrm>
          <a:off x="3545274" y="1628912"/>
          <a:ext cx="4558749" cy="1257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7" name="Диаграмма 76"/>
          <p:cNvGraphicFramePr/>
          <p:nvPr>
            <p:extLst>
              <p:ext uri="{D42A27DB-BD31-4B8C-83A1-F6EECF244321}">
                <p14:modId xmlns:p14="http://schemas.microsoft.com/office/powerpoint/2010/main" xmlns="" val="2993232989"/>
              </p:ext>
            </p:extLst>
          </p:nvPr>
        </p:nvGraphicFramePr>
        <p:xfrm>
          <a:off x="662523" y="1988842"/>
          <a:ext cx="8594066" cy="2793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-8269" y="44624"/>
            <a:ext cx="5613019" cy="431499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КРЕДИТНОГО ЖИЛЬЯ</a:t>
            </a:r>
            <a:endParaRPr 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8454" y="548680"/>
            <a:ext cx="887354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283321" y="2420888"/>
            <a:ext cx="936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38454" y="1172792"/>
            <a:ext cx="1966922" cy="528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 на 2019 год</a:t>
            </a:r>
          </a:p>
          <a:p>
            <a:pPr algn="ctr"/>
            <a:r>
              <a:rPr lang="ru-RU" sz="1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млн.тенге</a:t>
            </a:r>
            <a:r>
              <a:rPr lang="ru-RU" sz="1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84274" y="3786190"/>
            <a:ext cx="936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83321" y="3286124"/>
            <a:ext cx="936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72480" y="4786322"/>
            <a:ext cx="936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83321" y="2857496"/>
            <a:ext cx="936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001173" y="1156681"/>
            <a:ext cx="1971958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ВЫДЕЛЕНО</a:t>
            </a:r>
            <a:endParaRPr lang="ru-RU" sz="1600" b="1" i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88873" y="3752541"/>
            <a:ext cx="1879625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2300" b="1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Талгарский</a:t>
            </a:r>
            <a:endParaRPr lang="ru-RU" sz="2800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3656" y="2428868"/>
            <a:ext cx="2091350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2300" b="1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Карасайский</a:t>
            </a:r>
            <a:endParaRPr lang="ru-RU" sz="2800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364603" y="4221088"/>
            <a:ext cx="2070639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2300" b="1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г.Талдкорган</a:t>
            </a:r>
            <a:endParaRPr lang="ru-RU" sz="2800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6462" y="4854889"/>
            <a:ext cx="4265033" cy="431499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– 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800,0 </a:t>
            </a:r>
            <a:r>
              <a:rPr lang="ru-RU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тенге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92554" y="3286124"/>
            <a:ext cx="1793768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2300" b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300" b="1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.Капшагай</a:t>
            </a:r>
            <a:endParaRPr lang="ru-RU" sz="2800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81430" y="4288891"/>
            <a:ext cx="330483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60879" y="2500306"/>
            <a:ext cx="729630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643,8</a:t>
            </a:r>
            <a:endParaRPr lang="ru-RU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09992" y="3860263"/>
            <a:ext cx="901152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1 437,0</a:t>
            </a:r>
            <a:endParaRPr lang="ru-RU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60879" y="3395351"/>
            <a:ext cx="729630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569,2</a:t>
            </a:r>
            <a:endParaRPr lang="ru-RU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290668" y="1172792"/>
            <a:ext cx="952809" cy="528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</a:t>
            </a:r>
          </a:p>
          <a:p>
            <a:pPr algn="ctr"/>
            <a:r>
              <a:rPr lang="ru-RU" sz="11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(квартир)</a:t>
            </a:r>
            <a:endParaRPr lang="ru-RU" sz="11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18654" y="3823979"/>
            <a:ext cx="620626" cy="462277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23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120</a:t>
            </a:r>
            <a:endParaRPr lang="ru-RU" sz="23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682624" y="2395219"/>
            <a:ext cx="485974" cy="462277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23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40</a:t>
            </a:r>
            <a:endParaRPr lang="ru-RU" sz="23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618654" y="4324045"/>
            <a:ext cx="620626" cy="462277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23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290</a:t>
            </a:r>
            <a:endParaRPr lang="ru-RU" sz="23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682624" y="3286124"/>
            <a:ext cx="485974" cy="462277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23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50</a:t>
            </a:r>
            <a:endParaRPr lang="ru-RU" sz="23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73656" y="1857364"/>
            <a:ext cx="2144377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2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60879" y="1956709"/>
            <a:ext cx="1032598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800,0</a:t>
            </a:r>
            <a:endParaRPr lang="ru-RU" sz="19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618654" y="1845678"/>
            <a:ext cx="620626" cy="462277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2300" b="1" i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500</a:t>
            </a:r>
            <a:endParaRPr lang="ru-RU" sz="2300" b="1" i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72480" y="1700808"/>
            <a:ext cx="936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9530" y="5551621"/>
            <a:ext cx="9362712" cy="87777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just"/>
            <a:r>
              <a:rPr lang="ru-RU" sz="1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году на строительство кредитного жилья выделено из НФ </a:t>
            </a:r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 млрд</a:t>
            </a:r>
            <a:r>
              <a:rPr lang="ru-RU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 однако в связи с многочисленными обжалованиями в некоторых объектов было подано заявка на снятие </a:t>
            </a:r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0,9 млрд. </a:t>
            </a:r>
            <a:r>
              <a:rPr lang="ru-RU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тенге.</a:t>
            </a:r>
            <a:endParaRPr lang="ru-RU" sz="1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53434" y="-27383"/>
            <a:ext cx="1143205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10</a:t>
            </a: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38092" y="4286256"/>
            <a:ext cx="9360000" cy="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81100" y="2857496"/>
            <a:ext cx="1651358" cy="462277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2300" b="1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Илийский</a:t>
            </a:r>
            <a:endParaRPr lang="ru-RU" sz="2800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49425" y="2966723"/>
            <a:ext cx="729630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150,0</a:t>
            </a:r>
            <a:endParaRPr lang="ru-RU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45082" y="2823847"/>
            <a:ext cx="351322" cy="462277"/>
          </a:xfrm>
          <a:prstGeom prst="rect">
            <a:avLst/>
          </a:prstGeom>
          <a:noFill/>
        </p:spPr>
        <p:txBody>
          <a:bodyPr wrap="none" lIns="107287" tIns="53643" rIns="107287" bIns="53643" rtlCol="0" anchor="ctr">
            <a:spAutoFit/>
          </a:bodyPr>
          <a:lstStyle/>
          <a:p>
            <a:r>
              <a:rPr lang="ru-RU" sz="23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itchFamily="34" charset="0"/>
              </a:rPr>
              <a:t>0</a:t>
            </a:r>
            <a:endParaRPr lang="ru-RU" sz="2300" b="1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6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" name="Группа 461"/>
          <p:cNvGrpSpPr/>
          <p:nvPr/>
        </p:nvGrpSpPr>
        <p:grpSpPr>
          <a:xfrm>
            <a:off x="976530" y="1178232"/>
            <a:ext cx="523292" cy="615013"/>
            <a:chOff x="7264400" y="6421438"/>
            <a:chExt cx="377826" cy="430212"/>
          </a:xfrm>
        </p:grpSpPr>
        <p:sp>
          <p:nvSpPr>
            <p:cNvPr id="463" name="Freeform 1134"/>
            <p:cNvSpPr>
              <a:spLocks/>
            </p:cNvSpPr>
            <p:nvPr/>
          </p:nvSpPr>
          <p:spPr bwMode="auto">
            <a:xfrm>
              <a:off x="7264400" y="6481763"/>
              <a:ext cx="131763" cy="138113"/>
            </a:xfrm>
            <a:custGeom>
              <a:avLst/>
              <a:gdLst>
                <a:gd name="T0" fmla="*/ 0 w 78"/>
                <a:gd name="T1" fmla="*/ 0 h 82"/>
                <a:gd name="T2" fmla="*/ 66 w 78"/>
                <a:gd name="T3" fmla="*/ 0 h 82"/>
                <a:gd name="T4" fmla="*/ 78 w 78"/>
                <a:gd name="T5" fmla="*/ 12 h 82"/>
                <a:gd name="T6" fmla="*/ 78 w 78"/>
                <a:gd name="T7" fmla="*/ 70 h 82"/>
                <a:gd name="T8" fmla="*/ 66 w 78"/>
                <a:gd name="T9" fmla="*/ 82 h 82"/>
                <a:gd name="T10" fmla="*/ 19 w 78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2">
                  <a:moveTo>
                    <a:pt x="0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2" y="0"/>
                    <a:pt x="78" y="6"/>
                    <a:pt x="78" y="12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6"/>
                    <a:pt x="72" y="82"/>
                    <a:pt x="66" y="82"/>
                  </a:cubicBezTo>
                  <a:cubicBezTo>
                    <a:pt x="19" y="82"/>
                    <a:pt x="19" y="82"/>
                    <a:pt x="19" y="82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rgbClr val="0F101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64" name="Freeform 1135"/>
            <p:cNvSpPr>
              <a:spLocks/>
            </p:cNvSpPr>
            <p:nvPr/>
          </p:nvSpPr>
          <p:spPr bwMode="auto">
            <a:xfrm>
              <a:off x="7264400" y="6481763"/>
              <a:ext cx="131763" cy="138113"/>
            </a:xfrm>
            <a:custGeom>
              <a:avLst/>
              <a:gdLst>
                <a:gd name="T0" fmla="*/ 0 w 78"/>
                <a:gd name="T1" fmla="*/ 0 h 82"/>
                <a:gd name="T2" fmla="*/ 66 w 78"/>
                <a:gd name="T3" fmla="*/ 0 h 82"/>
                <a:gd name="T4" fmla="*/ 78 w 78"/>
                <a:gd name="T5" fmla="*/ 12 h 82"/>
                <a:gd name="T6" fmla="*/ 78 w 78"/>
                <a:gd name="T7" fmla="*/ 70 h 82"/>
                <a:gd name="T8" fmla="*/ 66 w 78"/>
                <a:gd name="T9" fmla="*/ 82 h 82"/>
                <a:gd name="T10" fmla="*/ 19 w 78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2">
                  <a:moveTo>
                    <a:pt x="0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2" y="0"/>
                    <a:pt x="78" y="6"/>
                    <a:pt x="78" y="12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6"/>
                    <a:pt x="72" y="82"/>
                    <a:pt x="66" y="82"/>
                  </a:cubicBezTo>
                  <a:cubicBezTo>
                    <a:pt x="19" y="82"/>
                    <a:pt x="19" y="82"/>
                    <a:pt x="19" y="82"/>
                  </a:cubicBezTo>
                </a:path>
              </a:pathLst>
            </a:custGeom>
            <a:noFill/>
            <a:ln w="9525" cap="flat">
              <a:solidFill>
                <a:srgbClr val="0F10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65" name="Freeform 1136"/>
            <p:cNvSpPr>
              <a:spLocks/>
            </p:cNvSpPr>
            <p:nvPr/>
          </p:nvSpPr>
          <p:spPr bwMode="auto">
            <a:xfrm>
              <a:off x="7396163" y="6448425"/>
              <a:ext cx="195263" cy="171450"/>
            </a:xfrm>
            <a:custGeom>
              <a:avLst/>
              <a:gdLst>
                <a:gd name="T0" fmla="*/ 9 w 116"/>
                <a:gd name="T1" fmla="*/ 31 h 101"/>
                <a:gd name="T2" fmla="*/ 9 w 116"/>
                <a:gd name="T3" fmla="*/ 31 h 101"/>
                <a:gd name="T4" fmla="*/ 16 w 116"/>
                <a:gd name="T5" fmla="*/ 28 h 101"/>
                <a:gd name="T6" fmla="*/ 36 w 116"/>
                <a:gd name="T7" fmla="*/ 3 h 101"/>
                <a:gd name="T8" fmla="*/ 43 w 116"/>
                <a:gd name="T9" fmla="*/ 0 h 101"/>
                <a:gd name="T10" fmla="*/ 51 w 116"/>
                <a:gd name="T11" fmla="*/ 0 h 101"/>
                <a:gd name="T12" fmla="*/ 60 w 116"/>
                <a:gd name="T13" fmla="*/ 9 h 101"/>
                <a:gd name="T14" fmla="*/ 60 w 116"/>
                <a:gd name="T15" fmla="*/ 10 h 101"/>
                <a:gd name="T16" fmla="*/ 55 w 116"/>
                <a:gd name="T17" fmla="*/ 18 h 101"/>
                <a:gd name="T18" fmla="*/ 52 w 116"/>
                <a:gd name="T19" fmla="*/ 19 h 101"/>
                <a:gd name="T20" fmla="*/ 101 w 116"/>
                <a:gd name="T21" fmla="*/ 19 h 101"/>
                <a:gd name="T22" fmla="*/ 110 w 116"/>
                <a:gd name="T23" fmla="*/ 28 h 101"/>
                <a:gd name="T24" fmla="*/ 110 w 116"/>
                <a:gd name="T25" fmla="*/ 28 h 101"/>
                <a:gd name="T26" fmla="*/ 101 w 116"/>
                <a:gd name="T27" fmla="*/ 37 h 101"/>
                <a:gd name="T28" fmla="*/ 94 w 116"/>
                <a:gd name="T29" fmla="*/ 37 h 101"/>
                <a:gd name="T30" fmla="*/ 107 w 116"/>
                <a:gd name="T31" fmla="*/ 37 h 101"/>
                <a:gd name="T32" fmla="*/ 116 w 116"/>
                <a:gd name="T33" fmla="*/ 46 h 101"/>
                <a:gd name="T34" fmla="*/ 116 w 116"/>
                <a:gd name="T35" fmla="*/ 48 h 101"/>
                <a:gd name="T36" fmla="*/ 107 w 116"/>
                <a:gd name="T37" fmla="*/ 57 h 101"/>
                <a:gd name="T38" fmla="*/ 90 w 116"/>
                <a:gd name="T39" fmla="*/ 57 h 101"/>
                <a:gd name="T40" fmla="*/ 106 w 116"/>
                <a:gd name="T41" fmla="*/ 59 h 101"/>
                <a:gd name="T42" fmla="*/ 113 w 116"/>
                <a:gd name="T43" fmla="*/ 68 h 101"/>
                <a:gd name="T44" fmla="*/ 113 w 116"/>
                <a:gd name="T45" fmla="*/ 69 h 101"/>
                <a:gd name="T46" fmla="*/ 104 w 116"/>
                <a:gd name="T47" fmla="*/ 77 h 101"/>
                <a:gd name="T48" fmla="*/ 90 w 116"/>
                <a:gd name="T49" fmla="*/ 77 h 101"/>
                <a:gd name="T50" fmla="*/ 103 w 116"/>
                <a:gd name="T51" fmla="*/ 81 h 101"/>
                <a:gd name="T52" fmla="*/ 110 w 116"/>
                <a:gd name="T53" fmla="*/ 91 h 101"/>
                <a:gd name="T54" fmla="*/ 110 w 116"/>
                <a:gd name="T55" fmla="*/ 92 h 101"/>
                <a:gd name="T56" fmla="*/ 101 w 116"/>
                <a:gd name="T57" fmla="*/ 101 h 101"/>
                <a:gd name="T58" fmla="*/ 43 w 116"/>
                <a:gd name="T59" fmla="*/ 101 h 101"/>
                <a:gd name="T60" fmla="*/ 37 w 116"/>
                <a:gd name="T61" fmla="*/ 99 h 101"/>
                <a:gd name="T62" fmla="*/ 28 w 116"/>
                <a:gd name="T63" fmla="*/ 93 h 101"/>
                <a:gd name="T64" fmla="*/ 24 w 116"/>
                <a:gd name="T65" fmla="*/ 91 h 101"/>
                <a:gd name="T66" fmla="*/ 8 w 116"/>
                <a:gd name="T67" fmla="*/ 89 h 101"/>
                <a:gd name="T68" fmla="*/ 0 w 116"/>
                <a:gd name="T69" fmla="*/ 81 h 101"/>
                <a:gd name="T70" fmla="*/ 0 w 116"/>
                <a:gd name="T71" fmla="*/ 40 h 101"/>
                <a:gd name="T72" fmla="*/ 9 w 116"/>
                <a:gd name="T73" fmla="*/ 3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" h="101"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11" y="31"/>
                    <a:pt x="14" y="30"/>
                    <a:pt x="16" y="28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1"/>
                    <a:pt x="40" y="0"/>
                    <a:pt x="4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6" y="0"/>
                    <a:pt x="60" y="4"/>
                    <a:pt x="60" y="9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13"/>
                    <a:pt x="58" y="17"/>
                    <a:pt x="55" y="18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101" y="19"/>
                    <a:pt x="101" y="19"/>
                    <a:pt x="101" y="19"/>
                  </a:cubicBezTo>
                  <a:cubicBezTo>
                    <a:pt x="106" y="19"/>
                    <a:pt x="110" y="23"/>
                    <a:pt x="110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33"/>
                    <a:pt x="106" y="37"/>
                    <a:pt x="101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12" y="37"/>
                    <a:pt x="116" y="41"/>
                    <a:pt x="116" y="46"/>
                  </a:cubicBezTo>
                  <a:cubicBezTo>
                    <a:pt x="116" y="48"/>
                    <a:pt x="116" y="48"/>
                    <a:pt x="116" y="48"/>
                  </a:cubicBezTo>
                  <a:cubicBezTo>
                    <a:pt x="116" y="53"/>
                    <a:pt x="112" y="57"/>
                    <a:pt x="107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10" y="60"/>
                    <a:pt x="114" y="64"/>
                    <a:pt x="113" y="68"/>
                  </a:cubicBezTo>
                  <a:cubicBezTo>
                    <a:pt x="113" y="69"/>
                    <a:pt x="113" y="69"/>
                    <a:pt x="113" y="69"/>
                  </a:cubicBezTo>
                  <a:cubicBezTo>
                    <a:pt x="113" y="74"/>
                    <a:pt x="109" y="77"/>
                    <a:pt x="104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103" y="81"/>
                    <a:pt x="103" y="81"/>
                    <a:pt x="103" y="81"/>
                  </a:cubicBezTo>
                  <a:cubicBezTo>
                    <a:pt x="107" y="82"/>
                    <a:pt x="110" y="86"/>
                    <a:pt x="110" y="91"/>
                  </a:cubicBezTo>
                  <a:cubicBezTo>
                    <a:pt x="110" y="92"/>
                    <a:pt x="110" y="92"/>
                    <a:pt x="110" y="92"/>
                  </a:cubicBezTo>
                  <a:cubicBezTo>
                    <a:pt x="109" y="97"/>
                    <a:pt x="105" y="101"/>
                    <a:pt x="101" y="101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1" y="101"/>
                    <a:pt x="39" y="100"/>
                    <a:pt x="37" y="99"/>
                  </a:cubicBezTo>
                  <a:cubicBezTo>
                    <a:pt x="28" y="93"/>
                    <a:pt x="28" y="93"/>
                    <a:pt x="28" y="93"/>
                  </a:cubicBezTo>
                  <a:cubicBezTo>
                    <a:pt x="27" y="92"/>
                    <a:pt x="26" y="91"/>
                    <a:pt x="24" y="91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3" y="89"/>
                    <a:pt x="0" y="85"/>
                    <a:pt x="0" y="8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5"/>
                    <a:pt x="4" y="31"/>
                    <a:pt x="9" y="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0F101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66" name="Freeform 1137"/>
            <p:cNvSpPr>
              <a:spLocks/>
            </p:cNvSpPr>
            <p:nvPr/>
          </p:nvSpPr>
          <p:spPr bwMode="auto">
            <a:xfrm>
              <a:off x="7481888" y="6421438"/>
              <a:ext cx="77788" cy="60325"/>
            </a:xfrm>
            <a:custGeom>
              <a:avLst/>
              <a:gdLst>
                <a:gd name="T0" fmla="*/ 3 w 49"/>
                <a:gd name="T1" fmla="*/ 17 h 38"/>
                <a:gd name="T2" fmla="*/ 0 w 49"/>
                <a:gd name="T3" fmla="*/ 0 h 38"/>
                <a:gd name="T4" fmla="*/ 49 w 49"/>
                <a:gd name="T5" fmla="*/ 0 h 38"/>
                <a:gd name="T6" fmla="*/ 40 w 49"/>
                <a:gd name="T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38">
                  <a:moveTo>
                    <a:pt x="3" y="17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0" y="38"/>
                  </a:lnTo>
                </a:path>
              </a:pathLst>
            </a:custGeom>
            <a:solidFill>
              <a:srgbClr val="00B050"/>
            </a:solidFill>
            <a:ln w="9525" cap="flat">
              <a:solidFill>
                <a:srgbClr val="0F101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67" name="Freeform 1138"/>
            <p:cNvSpPr>
              <a:spLocks/>
            </p:cNvSpPr>
            <p:nvPr/>
          </p:nvSpPr>
          <p:spPr bwMode="auto">
            <a:xfrm>
              <a:off x="7392988" y="6619875"/>
              <a:ext cx="249238" cy="231775"/>
            </a:xfrm>
            <a:custGeom>
              <a:avLst/>
              <a:gdLst>
                <a:gd name="T0" fmla="*/ 45 w 148"/>
                <a:gd name="T1" fmla="*/ 0 h 137"/>
                <a:gd name="T2" fmla="*/ 1 w 148"/>
                <a:gd name="T3" fmla="*/ 71 h 137"/>
                <a:gd name="T4" fmla="*/ 1 w 148"/>
                <a:gd name="T5" fmla="*/ 82 h 137"/>
                <a:gd name="T6" fmla="*/ 61 w 148"/>
                <a:gd name="T7" fmla="*/ 134 h 137"/>
                <a:gd name="T8" fmla="*/ 103 w 148"/>
                <a:gd name="T9" fmla="*/ 132 h 137"/>
                <a:gd name="T10" fmla="*/ 130 w 148"/>
                <a:gd name="T11" fmla="*/ 114 h 137"/>
                <a:gd name="T12" fmla="*/ 141 w 148"/>
                <a:gd name="T13" fmla="*/ 55 h 137"/>
                <a:gd name="T14" fmla="*/ 103 w 148"/>
                <a:gd name="T15" fmla="*/ 0 h 137"/>
                <a:gd name="T16" fmla="*/ 45 w 148"/>
                <a:gd name="T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137">
                  <a:moveTo>
                    <a:pt x="45" y="0"/>
                  </a:moveTo>
                  <a:cubicBezTo>
                    <a:pt x="45" y="0"/>
                    <a:pt x="0" y="35"/>
                    <a:pt x="1" y="71"/>
                  </a:cubicBezTo>
                  <a:cubicBezTo>
                    <a:pt x="1" y="74"/>
                    <a:pt x="1" y="78"/>
                    <a:pt x="1" y="82"/>
                  </a:cubicBezTo>
                  <a:cubicBezTo>
                    <a:pt x="2" y="94"/>
                    <a:pt x="8" y="125"/>
                    <a:pt x="61" y="134"/>
                  </a:cubicBezTo>
                  <a:cubicBezTo>
                    <a:pt x="75" y="137"/>
                    <a:pt x="89" y="136"/>
                    <a:pt x="103" y="132"/>
                  </a:cubicBezTo>
                  <a:cubicBezTo>
                    <a:pt x="112" y="128"/>
                    <a:pt x="122" y="123"/>
                    <a:pt x="130" y="114"/>
                  </a:cubicBezTo>
                  <a:cubicBezTo>
                    <a:pt x="144" y="98"/>
                    <a:pt x="148" y="75"/>
                    <a:pt x="141" y="55"/>
                  </a:cubicBezTo>
                  <a:cubicBezTo>
                    <a:pt x="134" y="37"/>
                    <a:pt x="122" y="11"/>
                    <a:pt x="103" y="0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00B050"/>
            </a:solidFill>
            <a:ln w="9525" cap="flat">
              <a:solidFill>
                <a:srgbClr val="0F101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dirty="0">
                <a:solidFill>
                  <a:prstClr val="black"/>
                </a:solidFill>
                <a:latin typeface="+mj-lt"/>
              </a:endParaRPr>
            </a:p>
          </p:txBody>
        </p:sp>
      </p:grpSp>
      <p:sp>
        <p:nvSpPr>
          <p:cNvPr id="468" name="Овал 467"/>
          <p:cNvSpPr/>
          <p:nvPr/>
        </p:nvSpPr>
        <p:spPr>
          <a:xfrm>
            <a:off x="3272484" y="2002441"/>
            <a:ext cx="253383" cy="29785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4" tIns="53642" rIns="107284" bIns="53642" rtlCol="0" anchor="ctr"/>
          <a:lstStyle/>
          <a:p>
            <a:pPr algn="ctr" defTabSz="804629"/>
            <a:r>
              <a:rPr lang="ru-RU" sz="1400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1</a:t>
            </a:r>
            <a:endParaRPr lang="ru-RU" sz="1200" b="1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69" name="Объект 2"/>
          <p:cNvSpPr txBox="1">
            <a:spLocks/>
          </p:cNvSpPr>
          <p:nvPr/>
        </p:nvSpPr>
        <p:spPr>
          <a:xfrm>
            <a:off x="2248824" y="1496455"/>
            <a:ext cx="2300705" cy="424075"/>
          </a:xfrm>
          <a:prstGeom prst="rect">
            <a:avLst/>
          </a:prstGeom>
          <a:noFill/>
        </p:spPr>
        <p:txBody>
          <a:bodyPr vert="horz" wrap="square" lIns="31679" tIns="31679" rIns="31679" bIns="31679" rtlCol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804629">
              <a:spcBef>
                <a:spcPts val="0"/>
              </a:spcBef>
            </a:pPr>
            <a:r>
              <a:rPr lang="ru-RU" sz="1300" b="1" dirty="0">
                <a:solidFill>
                  <a:srgbClr val="FFC000"/>
                </a:solidFill>
                <a:latin typeface="+mj-lt"/>
              </a:rPr>
              <a:t>50 млрд. тенге </a:t>
            </a:r>
          </a:p>
          <a:p>
            <a:pPr defTabSz="804629">
              <a:spcBef>
                <a:spcPts val="0"/>
              </a:spcBef>
            </a:pPr>
            <a:r>
              <a:rPr lang="ru-RU" sz="1300" dirty="0">
                <a:solidFill>
                  <a:prstClr val="black"/>
                </a:solidFill>
                <a:latin typeface="+mj-lt"/>
              </a:rPr>
              <a:t>ежегодно</a:t>
            </a:r>
          </a:p>
        </p:txBody>
      </p:sp>
      <p:cxnSp>
        <p:nvCxnSpPr>
          <p:cNvPr id="477" name="Прямая со стрелкой 476"/>
          <p:cNvCxnSpPr/>
          <p:nvPr/>
        </p:nvCxnSpPr>
        <p:spPr>
          <a:xfrm>
            <a:off x="5843074" y="2386375"/>
            <a:ext cx="1217613" cy="0"/>
          </a:xfrm>
          <a:prstGeom prst="straightConnector1">
            <a:avLst/>
          </a:prstGeom>
          <a:ln w="127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8" name="Овал 477"/>
          <p:cNvSpPr/>
          <p:nvPr/>
        </p:nvSpPr>
        <p:spPr>
          <a:xfrm>
            <a:off x="6375445" y="2035238"/>
            <a:ext cx="253383" cy="29785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4" tIns="53642" rIns="107284" bIns="53642" rtlCol="0" anchor="ctr"/>
          <a:lstStyle/>
          <a:p>
            <a:pPr algn="ctr" defTabSz="804629"/>
            <a:r>
              <a:rPr lang="ru-RU" sz="1400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2</a:t>
            </a:r>
            <a:endParaRPr lang="ru-RU" sz="1200" b="1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79" name="Объект 2"/>
          <p:cNvSpPr txBox="1">
            <a:spLocks/>
          </p:cNvSpPr>
          <p:nvPr/>
        </p:nvSpPr>
        <p:spPr>
          <a:xfrm>
            <a:off x="7244045" y="1891469"/>
            <a:ext cx="2367260" cy="1061173"/>
          </a:xfrm>
          <a:prstGeom prst="rect">
            <a:avLst/>
          </a:prstGeom>
          <a:noFill/>
        </p:spPr>
        <p:txBody>
          <a:bodyPr vert="horz" wrap="square" lIns="31679" tIns="31679" rIns="31679" bIns="31679" rtlCol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just" defTabSz="804629">
              <a:spcBef>
                <a:spcPts val="0"/>
              </a:spcBef>
            </a:pPr>
            <a:r>
              <a:rPr lang="ru-RU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многодетные </a:t>
            </a:r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семьи, имеющие 4-х и более </a:t>
            </a:r>
            <a:r>
              <a:rPr lang="ru-RU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   детей;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 defTabSz="804629">
              <a:spcBef>
                <a:spcPts val="0"/>
              </a:spcBef>
            </a:pPr>
            <a:r>
              <a:rPr lang="ru-RU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семьи</a:t>
            </a:r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, имеющие или воспитывающие </a:t>
            </a:r>
            <a:r>
              <a:rPr lang="ru-RU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детей-инвалидов;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 defTabSz="804629">
              <a:spcBef>
                <a:spcPts val="0"/>
              </a:spcBef>
            </a:pPr>
            <a:r>
              <a:rPr lang="ru-RU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неполные </a:t>
            </a:r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семьи с несовершеннолетними </a:t>
            </a:r>
            <a:r>
              <a:rPr lang="ru-RU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детьми;</a:t>
            </a:r>
          </a:p>
        </p:txBody>
      </p:sp>
      <p:grpSp>
        <p:nvGrpSpPr>
          <p:cNvPr id="482" name="Группа 481"/>
          <p:cNvGrpSpPr/>
          <p:nvPr/>
        </p:nvGrpSpPr>
        <p:grpSpPr>
          <a:xfrm>
            <a:off x="8099592" y="1163874"/>
            <a:ext cx="685825" cy="691245"/>
            <a:chOff x="1649413" y="4592638"/>
            <a:chExt cx="922338" cy="692149"/>
          </a:xfrm>
        </p:grpSpPr>
        <p:sp>
          <p:nvSpPr>
            <p:cNvPr id="483" name="Freeform 75"/>
            <p:cNvSpPr>
              <a:spLocks/>
            </p:cNvSpPr>
            <p:nvPr/>
          </p:nvSpPr>
          <p:spPr bwMode="auto">
            <a:xfrm>
              <a:off x="1914526" y="5133975"/>
              <a:ext cx="169863" cy="150812"/>
            </a:xfrm>
            <a:custGeom>
              <a:avLst/>
              <a:gdLst>
                <a:gd name="T0" fmla="*/ 54 w 107"/>
                <a:gd name="T1" fmla="*/ 68 h 95"/>
                <a:gd name="T2" fmla="*/ 45 w 107"/>
                <a:gd name="T3" fmla="*/ 95 h 95"/>
                <a:gd name="T4" fmla="*/ 0 w 107"/>
                <a:gd name="T5" fmla="*/ 95 h 95"/>
                <a:gd name="T6" fmla="*/ 0 w 107"/>
                <a:gd name="T7" fmla="*/ 0 h 95"/>
                <a:gd name="T8" fmla="*/ 107 w 107"/>
                <a:gd name="T9" fmla="*/ 0 h 95"/>
                <a:gd name="T10" fmla="*/ 107 w 107"/>
                <a:gd name="T11" fmla="*/ 95 h 95"/>
                <a:gd name="T12" fmla="*/ 61 w 107"/>
                <a:gd name="T13" fmla="*/ 95 h 95"/>
                <a:gd name="T14" fmla="*/ 54 w 107"/>
                <a:gd name="T15" fmla="*/ 6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95">
                  <a:moveTo>
                    <a:pt x="54" y="68"/>
                  </a:moveTo>
                  <a:lnTo>
                    <a:pt x="45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107" y="0"/>
                  </a:lnTo>
                  <a:lnTo>
                    <a:pt x="107" y="95"/>
                  </a:lnTo>
                  <a:lnTo>
                    <a:pt x="61" y="95"/>
                  </a:lnTo>
                  <a:lnTo>
                    <a:pt x="54" y="68"/>
                  </a:lnTo>
                  <a:close/>
                </a:path>
              </a:pathLst>
            </a:custGeom>
            <a:solidFill>
              <a:srgbClr val="FFC000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84" name="Freeform 76"/>
            <p:cNvSpPr>
              <a:spLocks/>
            </p:cNvSpPr>
            <p:nvPr/>
          </p:nvSpPr>
          <p:spPr bwMode="auto">
            <a:xfrm>
              <a:off x="1649413" y="4600575"/>
              <a:ext cx="153988" cy="268287"/>
            </a:xfrm>
            <a:custGeom>
              <a:avLst/>
              <a:gdLst>
                <a:gd name="T0" fmla="*/ 107 w 114"/>
                <a:gd name="T1" fmla="*/ 70 h 199"/>
                <a:gd name="T2" fmla="*/ 11 w 114"/>
                <a:gd name="T3" fmla="*/ 94 h 199"/>
                <a:gd name="T4" fmla="*/ 34 w 114"/>
                <a:gd name="T5" fmla="*/ 104 h 199"/>
                <a:gd name="T6" fmla="*/ 67 w 114"/>
                <a:gd name="T7" fmla="*/ 186 h 199"/>
                <a:gd name="T8" fmla="*/ 93 w 114"/>
                <a:gd name="T9" fmla="*/ 197 h 199"/>
                <a:gd name="T10" fmla="*/ 107 w 114"/>
                <a:gd name="T11" fmla="*/ 7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99">
                  <a:moveTo>
                    <a:pt x="107" y="70"/>
                  </a:moveTo>
                  <a:cubicBezTo>
                    <a:pt x="107" y="70"/>
                    <a:pt x="0" y="0"/>
                    <a:pt x="11" y="94"/>
                  </a:cubicBezTo>
                  <a:cubicBezTo>
                    <a:pt x="23" y="188"/>
                    <a:pt x="34" y="105"/>
                    <a:pt x="34" y="104"/>
                  </a:cubicBezTo>
                  <a:cubicBezTo>
                    <a:pt x="67" y="186"/>
                    <a:pt x="67" y="186"/>
                    <a:pt x="67" y="186"/>
                  </a:cubicBezTo>
                  <a:cubicBezTo>
                    <a:pt x="77" y="195"/>
                    <a:pt x="86" y="199"/>
                    <a:pt x="93" y="197"/>
                  </a:cubicBezTo>
                  <a:cubicBezTo>
                    <a:pt x="110" y="191"/>
                    <a:pt x="114" y="149"/>
                    <a:pt x="107" y="70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85" name="Freeform 77"/>
            <p:cNvSpPr>
              <a:spLocks/>
            </p:cNvSpPr>
            <p:nvPr/>
          </p:nvSpPr>
          <p:spPr bwMode="auto">
            <a:xfrm>
              <a:off x="2347913" y="4683125"/>
              <a:ext cx="157163" cy="176212"/>
            </a:xfrm>
            <a:custGeom>
              <a:avLst/>
              <a:gdLst>
                <a:gd name="T0" fmla="*/ 31 w 117"/>
                <a:gd name="T1" fmla="*/ 126 h 130"/>
                <a:gd name="T2" fmla="*/ 31 w 117"/>
                <a:gd name="T3" fmla="*/ 96 h 130"/>
                <a:gd name="T4" fmla="*/ 26 w 117"/>
                <a:gd name="T5" fmla="*/ 16 h 130"/>
                <a:gd name="T6" fmla="*/ 105 w 117"/>
                <a:gd name="T7" fmla="*/ 10 h 130"/>
                <a:gd name="T8" fmla="*/ 105 w 117"/>
                <a:gd name="T9" fmla="*/ 72 h 130"/>
                <a:gd name="T10" fmla="*/ 63 w 117"/>
                <a:gd name="T11" fmla="*/ 106 h 130"/>
                <a:gd name="T12" fmla="*/ 63 w 117"/>
                <a:gd name="T13" fmla="*/ 130 h 130"/>
                <a:gd name="T14" fmla="*/ 31 w 117"/>
                <a:gd name="T15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30">
                  <a:moveTo>
                    <a:pt x="31" y="126"/>
                  </a:moveTo>
                  <a:cubicBezTo>
                    <a:pt x="31" y="96"/>
                    <a:pt x="31" y="96"/>
                    <a:pt x="31" y="96"/>
                  </a:cubicBezTo>
                  <a:cubicBezTo>
                    <a:pt x="31" y="96"/>
                    <a:pt x="0" y="58"/>
                    <a:pt x="26" y="16"/>
                  </a:cubicBezTo>
                  <a:cubicBezTo>
                    <a:pt x="26" y="16"/>
                    <a:pt x="101" y="0"/>
                    <a:pt x="105" y="10"/>
                  </a:cubicBezTo>
                  <a:cubicBezTo>
                    <a:pt x="109" y="21"/>
                    <a:pt x="117" y="58"/>
                    <a:pt x="105" y="72"/>
                  </a:cubicBezTo>
                  <a:cubicBezTo>
                    <a:pt x="93" y="87"/>
                    <a:pt x="63" y="106"/>
                    <a:pt x="63" y="106"/>
                  </a:cubicBezTo>
                  <a:cubicBezTo>
                    <a:pt x="63" y="130"/>
                    <a:pt x="63" y="130"/>
                    <a:pt x="63" y="130"/>
                  </a:cubicBezTo>
                  <a:lnTo>
                    <a:pt x="31" y="126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86" name="Line 78"/>
            <p:cNvSpPr>
              <a:spLocks noChangeShapeType="1"/>
            </p:cNvSpPr>
            <p:nvPr/>
          </p:nvSpPr>
          <p:spPr bwMode="auto">
            <a:xfrm>
              <a:off x="1973263" y="5224463"/>
              <a:ext cx="57150" cy="0"/>
            </a:xfrm>
            <a:prstGeom prst="line">
              <a:avLst/>
            </a:pr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87" name="Freeform 79"/>
            <p:cNvSpPr>
              <a:spLocks/>
            </p:cNvSpPr>
            <p:nvPr/>
          </p:nvSpPr>
          <p:spPr bwMode="auto">
            <a:xfrm>
              <a:off x="1711327" y="4635500"/>
              <a:ext cx="195263" cy="250825"/>
            </a:xfrm>
            <a:custGeom>
              <a:avLst/>
              <a:gdLst>
                <a:gd name="T0" fmla="*/ 78 w 145"/>
                <a:gd name="T1" fmla="*/ 75 h 186"/>
                <a:gd name="T2" fmla="*/ 62 w 145"/>
                <a:gd name="T3" fmla="*/ 129 h 186"/>
                <a:gd name="T4" fmla="*/ 76 w 145"/>
                <a:gd name="T5" fmla="*/ 162 h 186"/>
                <a:gd name="T6" fmla="*/ 51 w 145"/>
                <a:gd name="T7" fmla="*/ 186 h 186"/>
                <a:gd name="T8" fmla="*/ 17 w 145"/>
                <a:gd name="T9" fmla="*/ 127 h 186"/>
                <a:gd name="T10" fmla="*/ 35 w 145"/>
                <a:gd name="T11" fmla="*/ 34 h 186"/>
                <a:gd name="T12" fmla="*/ 142 w 145"/>
                <a:gd name="T13" fmla="*/ 53 h 186"/>
                <a:gd name="T14" fmla="*/ 144 w 145"/>
                <a:gd name="T15" fmla="*/ 91 h 186"/>
                <a:gd name="T16" fmla="*/ 145 w 145"/>
                <a:gd name="T17" fmla="*/ 114 h 186"/>
                <a:gd name="T18" fmla="*/ 130 w 145"/>
                <a:gd name="T19" fmla="*/ 155 h 186"/>
                <a:gd name="T20" fmla="*/ 78 w 145"/>
                <a:gd name="T21" fmla="*/ 7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5" h="186">
                  <a:moveTo>
                    <a:pt x="78" y="75"/>
                  </a:moveTo>
                  <a:cubicBezTo>
                    <a:pt x="59" y="102"/>
                    <a:pt x="59" y="118"/>
                    <a:pt x="62" y="129"/>
                  </a:cubicBezTo>
                  <a:cubicBezTo>
                    <a:pt x="66" y="144"/>
                    <a:pt x="78" y="151"/>
                    <a:pt x="76" y="162"/>
                  </a:cubicBezTo>
                  <a:cubicBezTo>
                    <a:pt x="74" y="174"/>
                    <a:pt x="61" y="181"/>
                    <a:pt x="51" y="186"/>
                  </a:cubicBezTo>
                  <a:cubicBezTo>
                    <a:pt x="43" y="178"/>
                    <a:pt x="29" y="157"/>
                    <a:pt x="17" y="127"/>
                  </a:cubicBezTo>
                  <a:cubicBezTo>
                    <a:pt x="4" y="95"/>
                    <a:pt x="0" y="57"/>
                    <a:pt x="35" y="34"/>
                  </a:cubicBezTo>
                  <a:cubicBezTo>
                    <a:pt x="35" y="34"/>
                    <a:pt x="122" y="0"/>
                    <a:pt x="142" y="53"/>
                  </a:cubicBezTo>
                  <a:cubicBezTo>
                    <a:pt x="142" y="62"/>
                    <a:pt x="142" y="75"/>
                    <a:pt x="144" y="91"/>
                  </a:cubicBezTo>
                  <a:cubicBezTo>
                    <a:pt x="144" y="104"/>
                    <a:pt x="145" y="107"/>
                    <a:pt x="145" y="114"/>
                  </a:cubicBezTo>
                  <a:cubicBezTo>
                    <a:pt x="144" y="129"/>
                    <a:pt x="138" y="153"/>
                    <a:pt x="130" y="155"/>
                  </a:cubicBezTo>
                  <a:cubicBezTo>
                    <a:pt x="122" y="157"/>
                    <a:pt x="108" y="145"/>
                    <a:pt x="78" y="75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88" name="Freeform 80"/>
            <p:cNvSpPr>
              <a:spLocks/>
            </p:cNvSpPr>
            <p:nvPr/>
          </p:nvSpPr>
          <p:spPr bwMode="auto">
            <a:xfrm>
              <a:off x="1893888" y="4802188"/>
              <a:ext cx="84138" cy="41275"/>
            </a:xfrm>
            <a:custGeom>
              <a:avLst/>
              <a:gdLst>
                <a:gd name="T0" fmla="*/ 0 w 53"/>
                <a:gd name="T1" fmla="*/ 19 h 26"/>
                <a:gd name="T2" fmla="*/ 48 w 53"/>
                <a:gd name="T3" fmla="*/ 0 h 26"/>
                <a:gd name="T4" fmla="*/ 53 w 53"/>
                <a:gd name="T5" fmla="*/ 22 h 26"/>
                <a:gd name="T6" fmla="*/ 24 w 53"/>
                <a:gd name="T7" fmla="*/ 26 h 26"/>
                <a:gd name="T8" fmla="*/ 0 w 53"/>
                <a:gd name="T9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">
                  <a:moveTo>
                    <a:pt x="0" y="19"/>
                  </a:moveTo>
                  <a:lnTo>
                    <a:pt x="48" y="0"/>
                  </a:lnTo>
                  <a:lnTo>
                    <a:pt x="53" y="22"/>
                  </a:lnTo>
                  <a:lnTo>
                    <a:pt x="24" y="2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89" name="Freeform 81"/>
            <p:cNvSpPr>
              <a:spLocks/>
            </p:cNvSpPr>
            <p:nvPr/>
          </p:nvSpPr>
          <p:spPr bwMode="auto">
            <a:xfrm>
              <a:off x="1922463" y="4833938"/>
              <a:ext cx="144463" cy="82550"/>
            </a:xfrm>
            <a:custGeom>
              <a:avLst/>
              <a:gdLst>
                <a:gd name="T0" fmla="*/ 108 w 108"/>
                <a:gd name="T1" fmla="*/ 11 h 61"/>
                <a:gd name="T2" fmla="*/ 85 w 108"/>
                <a:gd name="T3" fmla="*/ 4 h 61"/>
                <a:gd name="T4" fmla="*/ 68 w 108"/>
                <a:gd name="T5" fmla="*/ 0 h 61"/>
                <a:gd name="T6" fmla="*/ 30 w 108"/>
                <a:gd name="T7" fmla="*/ 0 h 61"/>
                <a:gd name="T8" fmla="*/ 27 w 108"/>
                <a:gd name="T9" fmla="*/ 0 h 61"/>
                <a:gd name="T10" fmla="*/ 0 w 108"/>
                <a:gd name="T11" fmla="*/ 9 h 61"/>
                <a:gd name="T12" fmla="*/ 108 w 108"/>
                <a:gd name="T13" fmla="*/ 1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61">
                  <a:moveTo>
                    <a:pt x="108" y="11"/>
                  </a:moveTo>
                  <a:cubicBezTo>
                    <a:pt x="99" y="9"/>
                    <a:pt x="90" y="6"/>
                    <a:pt x="85" y="4"/>
                  </a:cubicBezTo>
                  <a:cubicBezTo>
                    <a:pt x="79" y="1"/>
                    <a:pt x="73" y="0"/>
                    <a:pt x="68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7" y="0"/>
                    <a:pt x="7" y="3"/>
                    <a:pt x="0" y="9"/>
                  </a:cubicBezTo>
                  <a:cubicBezTo>
                    <a:pt x="1" y="10"/>
                    <a:pt x="87" y="61"/>
                    <a:pt x="108" y="11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0" name="Freeform 82"/>
            <p:cNvSpPr>
              <a:spLocks/>
            </p:cNvSpPr>
            <p:nvPr/>
          </p:nvSpPr>
          <p:spPr bwMode="auto">
            <a:xfrm>
              <a:off x="1895476" y="4845050"/>
              <a:ext cx="206375" cy="288925"/>
            </a:xfrm>
            <a:custGeom>
              <a:avLst/>
              <a:gdLst>
                <a:gd name="T0" fmla="*/ 132 w 152"/>
                <a:gd name="T1" fmla="*/ 3 h 214"/>
                <a:gd name="T2" fmla="*/ 127 w 152"/>
                <a:gd name="T3" fmla="*/ 2 h 214"/>
                <a:gd name="T4" fmla="*/ 19 w 152"/>
                <a:gd name="T5" fmla="*/ 0 h 214"/>
                <a:gd name="T6" fmla="*/ 1 w 152"/>
                <a:gd name="T7" fmla="*/ 39 h 214"/>
                <a:gd name="T8" fmla="*/ 14 w 152"/>
                <a:gd name="T9" fmla="*/ 214 h 214"/>
                <a:gd name="T10" fmla="*/ 139 w 152"/>
                <a:gd name="T11" fmla="*/ 214 h 214"/>
                <a:gd name="T12" fmla="*/ 151 w 152"/>
                <a:gd name="T13" fmla="*/ 28 h 214"/>
                <a:gd name="T14" fmla="*/ 132 w 152"/>
                <a:gd name="T15" fmla="*/ 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214">
                  <a:moveTo>
                    <a:pt x="132" y="3"/>
                  </a:moveTo>
                  <a:cubicBezTo>
                    <a:pt x="131" y="3"/>
                    <a:pt x="129" y="2"/>
                    <a:pt x="127" y="2"/>
                  </a:cubicBezTo>
                  <a:cubicBezTo>
                    <a:pt x="106" y="52"/>
                    <a:pt x="20" y="1"/>
                    <a:pt x="19" y="0"/>
                  </a:cubicBezTo>
                  <a:cubicBezTo>
                    <a:pt x="7" y="9"/>
                    <a:pt x="0" y="23"/>
                    <a:pt x="1" y="39"/>
                  </a:cubicBezTo>
                  <a:cubicBezTo>
                    <a:pt x="14" y="214"/>
                    <a:pt x="14" y="214"/>
                    <a:pt x="14" y="214"/>
                  </a:cubicBezTo>
                  <a:cubicBezTo>
                    <a:pt x="139" y="214"/>
                    <a:pt x="139" y="214"/>
                    <a:pt x="139" y="214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2" y="16"/>
                    <a:pt x="144" y="6"/>
                    <a:pt x="132" y="3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1" name="Oval 83"/>
            <p:cNvSpPr>
              <a:spLocks noChangeArrowheads="1"/>
            </p:cNvSpPr>
            <p:nvPr/>
          </p:nvSpPr>
          <p:spPr bwMode="auto">
            <a:xfrm>
              <a:off x="2062163" y="4718050"/>
              <a:ext cx="31750" cy="49212"/>
            </a:xfrm>
            <a:prstGeom prst="ellipse">
              <a:avLst/>
            </a:pr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2" name="Freeform 84"/>
            <p:cNvSpPr>
              <a:spLocks/>
            </p:cNvSpPr>
            <p:nvPr/>
          </p:nvSpPr>
          <p:spPr bwMode="auto">
            <a:xfrm>
              <a:off x="1897063" y="4727575"/>
              <a:ext cx="26988" cy="42862"/>
            </a:xfrm>
            <a:custGeom>
              <a:avLst/>
              <a:gdLst>
                <a:gd name="T0" fmla="*/ 13 w 20"/>
                <a:gd name="T1" fmla="*/ 32 h 32"/>
                <a:gd name="T2" fmla="*/ 3 w 20"/>
                <a:gd name="T3" fmla="*/ 0 h 32"/>
                <a:gd name="T4" fmla="*/ 20 w 20"/>
                <a:gd name="T5" fmla="*/ 0 h 32"/>
                <a:gd name="T6" fmla="*/ 13 w 20"/>
                <a:gd name="T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2">
                  <a:moveTo>
                    <a:pt x="13" y="32"/>
                  </a:moveTo>
                  <a:cubicBezTo>
                    <a:pt x="13" y="32"/>
                    <a:pt x="0" y="14"/>
                    <a:pt x="3" y="0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13" y="32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3" name="Freeform 85"/>
            <p:cNvSpPr>
              <a:spLocks/>
            </p:cNvSpPr>
            <p:nvPr/>
          </p:nvSpPr>
          <p:spPr bwMode="auto">
            <a:xfrm>
              <a:off x="1914526" y="4651375"/>
              <a:ext cx="161925" cy="161925"/>
            </a:xfrm>
            <a:custGeom>
              <a:avLst/>
              <a:gdLst>
                <a:gd name="T0" fmla="*/ 89 w 119"/>
                <a:gd name="T1" fmla="*/ 120 h 120"/>
                <a:gd name="T2" fmla="*/ 36 w 119"/>
                <a:gd name="T3" fmla="*/ 120 h 120"/>
                <a:gd name="T4" fmla="*/ 0 w 119"/>
                <a:gd name="T5" fmla="*/ 84 h 120"/>
                <a:gd name="T6" fmla="*/ 0 w 119"/>
                <a:gd name="T7" fmla="*/ 0 h 120"/>
                <a:gd name="T8" fmla="*/ 119 w 119"/>
                <a:gd name="T9" fmla="*/ 0 h 120"/>
                <a:gd name="T10" fmla="*/ 119 w 119"/>
                <a:gd name="T11" fmla="*/ 90 h 120"/>
                <a:gd name="T12" fmla="*/ 89 w 119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20">
                  <a:moveTo>
                    <a:pt x="89" y="120"/>
                  </a:moveTo>
                  <a:cubicBezTo>
                    <a:pt x="36" y="120"/>
                    <a:pt x="36" y="120"/>
                    <a:pt x="36" y="120"/>
                  </a:cubicBezTo>
                  <a:cubicBezTo>
                    <a:pt x="16" y="120"/>
                    <a:pt x="0" y="104"/>
                    <a:pt x="0" y="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90"/>
                    <a:pt x="119" y="90"/>
                    <a:pt x="119" y="90"/>
                  </a:cubicBezTo>
                  <a:cubicBezTo>
                    <a:pt x="119" y="107"/>
                    <a:pt x="106" y="120"/>
                    <a:pt x="89" y="120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4" name="Freeform 86"/>
            <p:cNvSpPr>
              <a:spLocks/>
            </p:cNvSpPr>
            <p:nvPr/>
          </p:nvSpPr>
          <p:spPr bwMode="auto">
            <a:xfrm>
              <a:off x="1930401" y="4737100"/>
              <a:ext cx="73025" cy="80962"/>
            </a:xfrm>
            <a:custGeom>
              <a:avLst/>
              <a:gdLst>
                <a:gd name="T0" fmla="*/ 13 w 55"/>
                <a:gd name="T1" fmla="*/ 0 h 59"/>
                <a:gd name="T2" fmla="*/ 55 w 55"/>
                <a:gd name="T3" fmla="*/ 44 h 59"/>
                <a:gd name="T4" fmla="*/ 13 w 55"/>
                <a:gd name="T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9">
                  <a:moveTo>
                    <a:pt x="13" y="0"/>
                  </a:moveTo>
                  <a:cubicBezTo>
                    <a:pt x="55" y="44"/>
                    <a:pt x="55" y="44"/>
                    <a:pt x="55" y="44"/>
                  </a:cubicBezTo>
                  <a:cubicBezTo>
                    <a:pt x="55" y="44"/>
                    <a:pt x="0" y="59"/>
                    <a:pt x="13" y="0"/>
                  </a:cubicBezTo>
                  <a:close/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5" name="Freeform 87"/>
            <p:cNvSpPr>
              <a:spLocks/>
            </p:cNvSpPr>
            <p:nvPr/>
          </p:nvSpPr>
          <p:spPr bwMode="auto">
            <a:xfrm>
              <a:off x="1958976" y="4706938"/>
              <a:ext cx="31750" cy="6350"/>
            </a:xfrm>
            <a:custGeom>
              <a:avLst/>
              <a:gdLst>
                <a:gd name="T0" fmla="*/ 0 w 23"/>
                <a:gd name="T1" fmla="*/ 0 h 5"/>
                <a:gd name="T2" fmla="*/ 13 w 23"/>
                <a:gd name="T3" fmla="*/ 4 h 5"/>
                <a:gd name="T4" fmla="*/ 23 w 23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5">
                  <a:moveTo>
                    <a:pt x="0" y="0"/>
                  </a:moveTo>
                  <a:cubicBezTo>
                    <a:pt x="1" y="0"/>
                    <a:pt x="6" y="5"/>
                    <a:pt x="13" y="4"/>
                  </a:cubicBezTo>
                  <a:cubicBezTo>
                    <a:pt x="19" y="4"/>
                    <a:pt x="22" y="1"/>
                    <a:pt x="23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6" name="Freeform 88"/>
            <p:cNvSpPr>
              <a:spLocks/>
            </p:cNvSpPr>
            <p:nvPr/>
          </p:nvSpPr>
          <p:spPr bwMode="auto">
            <a:xfrm>
              <a:off x="2030413" y="4706938"/>
              <a:ext cx="31750" cy="6350"/>
            </a:xfrm>
            <a:custGeom>
              <a:avLst/>
              <a:gdLst>
                <a:gd name="T0" fmla="*/ 0 w 23"/>
                <a:gd name="T1" fmla="*/ 0 h 5"/>
                <a:gd name="T2" fmla="*/ 13 w 23"/>
                <a:gd name="T3" fmla="*/ 4 h 5"/>
                <a:gd name="T4" fmla="*/ 23 w 23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5">
                  <a:moveTo>
                    <a:pt x="0" y="0"/>
                  </a:moveTo>
                  <a:cubicBezTo>
                    <a:pt x="0" y="0"/>
                    <a:pt x="5" y="5"/>
                    <a:pt x="13" y="4"/>
                  </a:cubicBezTo>
                  <a:cubicBezTo>
                    <a:pt x="18" y="4"/>
                    <a:pt x="22" y="1"/>
                    <a:pt x="23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7" name="Freeform 89"/>
            <p:cNvSpPr>
              <a:spLocks/>
            </p:cNvSpPr>
            <p:nvPr/>
          </p:nvSpPr>
          <p:spPr bwMode="auto">
            <a:xfrm>
              <a:off x="2017713" y="4672013"/>
              <a:ext cx="31750" cy="92075"/>
            </a:xfrm>
            <a:custGeom>
              <a:avLst/>
              <a:gdLst>
                <a:gd name="T0" fmla="*/ 0 w 23"/>
                <a:gd name="T1" fmla="*/ 0 h 68"/>
                <a:gd name="T2" fmla="*/ 0 w 23"/>
                <a:gd name="T3" fmla="*/ 55 h 68"/>
                <a:gd name="T4" fmla="*/ 20 w 23"/>
                <a:gd name="T5" fmla="*/ 50 h 68"/>
                <a:gd name="T6" fmla="*/ 16 w 23"/>
                <a:gd name="T7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68">
                  <a:moveTo>
                    <a:pt x="0" y="0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8" y="47"/>
                    <a:pt x="17" y="47"/>
                    <a:pt x="20" y="50"/>
                  </a:cubicBezTo>
                  <a:cubicBezTo>
                    <a:pt x="23" y="53"/>
                    <a:pt x="22" y="61"/>
                    <a:pt x="16" y="68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8" name="Freeform 90"/>
            <p:cNvSpPr>
              <a:spLocks/>
            </p:cNvSpPr>
            <p:nvPr/>
          </p:nvSpPr>
          <p:spPr bwMode="auto">
            <a:xfrm>
              <a:off x="1901826" y="4592638"/>
              <a:ext cx="201613" cy="134937"/>
            </a:xfrm>
            <a:custGeom>
              <a:avLst/>
              <a:gdLst>
                <a:gd name="T0" fmla="*/ 0 w 149"/>
                <a:gd name="T1" fmla="*/ 100 h 100"/>
                <a:gd name="T2" fmla="*/ 1 w 149"/>
                <a:gd name="T3" fmla="*/ 44 h 100"/>
                <a:gd name="T4" fmla="*/ 11 w 149"/>
                <a:gd name="T5" fmla="*/ 29 h 100"/>
                <a:gd name="T6" fmla="*/ 39 w 149"/>
                <a:gd name="T7" fmla="*/ 0 h 100"/>
                <a:gd name="T8" fmla="*/ 141 w 149"/>
                <a:gd name="T9" fmla="*/ 0 h 100"/>
                <a:gd name="T10" fmla="*/ 149 w 149"/>
                <a:gd name="T11" fmla="*/ 8 h 100"/>
                <a:gd name="T12" fmla="*/ 149 w 149"/>
                <a:gd name="T13" fmla="*/ 26 h 100"/>
                <a:gd name="T14" fmla="*/ 146 w 149"/>
                <a:gd name="T15" fmla="*/ 35 h 100"/>
                <a:gd name="T16" fmla="*/ 129 w 149"/>
                <a:gd name="T17" fmla="*/ 58 h 100"/>
                <a:gd name="T18" fmla="*/ 32 w 149"/>
                <a:gd name="T19" fmla="*/ 53 h 100"/>
                <a:gd name="T20" fmla="*/ 27 w 149"/>
                <a:gd name="T21" fmla="*/ 86 h 100"/>
                <a:gd name="T22" fmla="*/ 0 w 149"/>
                <a:gd name="T2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00">
                  <a:moveTo>
                    <a:pt x="0" y="100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3" y="29"/>
                    <a:pt x="11" y="29"/>
                  </a:cubicBezTo>
                  <a:cubicBezTo>
                    <a:pt x="11" y="29"/>
                    <a:pt x="35" y="0"/>
                    <a:pt x="39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5" y="0"/>
                    <a:pt x="149" y="4"/>
                    <a:pt x="149" y="8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49" y="30"/>
                    <a:pt x="148" y="33"/>
                    <a:pt x="146" y="35"/>
                  </a:cubicBezTo>
                  <a:cubicBezTo>
                    <a:pt x="129" y="58"/>
                    <a:pt x="129" y="58"/>
                    <a:pt x="129" y="58"/>
                  </a:cubicBezTo>
                  <a:cubicBezTo>
                    <a:pt x="129" y="58"/>
                    <a:pt x="44" y="62"/>
                    <a:pt x="32" y="53"/>
                  </a:cubicBezTo>
                  <a:cubicBezTo>
                    <a:pt x="32" y="55"/>
                    <a:pt x="37" y="71"/>
                    <a:pt x="27" y="86"/>
                  </a:cubicBezTo>
                  <a:cubicBezTo>
                    <a:pt x="17" y="100"/>
                    <a:pt x="2" y="100"/>
                    <a:pt x="0" y="100"/>
                  </a:cubicBezTo>
                </a:path>
              </a:pathLst>
            </a:custGeom>
            <a:solidFill>
              <a:schemeClr val="bg1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499" name="Freeform 91"/>
            <p:cNvSpPr>
              <a:spLocks/>
            </p:cNvSpPr>
            <p:nvPr/>
          </p:nvSpPr>
          <p:spPr bwMode="auto">
            <a:xfrm>
              <a:off x="1901826" y="4592638"/>
              <a:ext cx="201613" cy="134937"/>
            </a:xfrm>
            <a:custGeom>
              <a:avLst/>
              <a:gdLst>
                <a:gd name="T0" fmla="*/ 0 w 149"/>
                <a:gd name="T1" fmla="*/ 100 h 100"/>
                <a:gd name="T2" fmla="*/ 1 w 149"/>
                <a:gd name="T3" fmla="*/ 44 h 100"/>
                <a:gd name="T4" fmla="*/ 11 w 149"/>
                <a:gd name="T5" fmla="*/ 29 h 100"/>
                <a:gd name="T6" fmla="*/ 39 w 149"/>
                <a:gd name="T7" fmla="*/ 0 h 100"/>
                <a:gd name="T8" fmla="*/ 141 w 149"/>
                <a:gd name="T9" fmla="*/ 0 h 100"/>
                <a:gd name="T10" fmla="*/ 149 w 149"/>
                <a:gd name="T11" fmla="*/ 8 h 100"/>
                <a:gd name="T12" fmla="*/ 149 w 149"/>
                <a:gd name="T13" fmla="*/ 26 h 100"/>
                <a:gd name="T14" fmla="*/ 146 w 149"/>
                <a:gd name="T15" fmla="*/ 35 h 100"/>
                <a:gd name="T16" fmla="*/ 129 w 149"/>
                <a:gd name="T17" fmla="*/ 58 h 100"/>
                <a:gd name="T18" fmla="*/ 32 w 149"/>
                <a:gd name="T19" fmla="*/ 53 h 100"/>
                <a:gd name="T20" fmla="*/ 27 w 149"/>
                <a:gd name="T21" fmla="*/ 86 h 100"/>
                <a:gd name="T22" fmla="*/ 0 w 149"/>
                <a:gd name="T2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00">
                  <a:moveTo>
                    <a:pt x="0" y="100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1" y="44"/>
                    <a:pt x="3" y="29"/>
                    <a:pt x="11" y="29"/>
                  </a:cubicBezTo>
                  <a:cubicBezTo>
                    <a:pt x="11" y="29"/>
                    <a:pt x="35" y="0"/>
                    <a:pt x="39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5" y="0"/>
                    <a:pt x="149" y="4"/>
                    <a:pt x="149" y="8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49" y="30"/>
                    <a:pt x="148" y="33"/>
                    <a:pt x="146" y="35"/>
                  </a:cubicBezTo>
                  <a:cubicBezTo>
                    <a:pt x="129" y="58"/>
                    <a:pt x="129" y="58"/>
                    <a:pt x="129" y="58"/>
                  </a:cubicBezTo>
                  <a:cubicBezTo>
                    <a:pt x="129" y="58"/>
                    <a:pt x="44" y="62"/>
                    <a:pt x="32" y="53"/>
                  </a:cubicBezTo>
                  <a:cubicBezTo>
                    <a:pt x="32" y="55"/>
                    <a:pt x="37" y="71"/>
                    <a:pt x="27" y="86"/>
                  </a:cubicBezTo>
                  <a:cubicBezTo>
                    <a:pt x="17" y="100"/>
                    <a:pt x="2" y="100"/>
                    <a:pt x="0" y="10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0" name="Freeform 92"/>
            <p:cNvSpPr>
              <a:spLocks/>
            </p:cNvSpPr>
            <p:nvPr/>
          </p:nvSpPr>
          <p:spPr bwMode="auto">
            <a:xfrm>
              <a:off x="1922463" y="4813300"/>
              <a:ext cx="144463" cy="34925"/>
            </a:xfrm>
            <a:custGeom>
              <a:avLst/>
              <a:gdLst>
                <a:gd name="T0" fmla="*/ 0 w 91"/>
                <a:gd name="T1" fmla="*/ 20 h 22"/>
                <a:gd name="T2" fmla="*/ 28 w 91"/>
                <a:gd name="T3" fmla="*/ 0 h 22"/>
                <a:gd name="T4" fmla="*/ 63 w 91"/>
                <a:gd name="T5" fmla="*/ 0 h 22"/>
                <a:gd name="T6" fmla="*/ 91 w 91"/>
                <a:gd name="T7" fmla="*/ 22 h 22"/>
                <a:gd name="T8" fmla="*/ 0 w 91"/>
                <a:gd name="T9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22">
                  <a:moveTo>
                    <a:pt x="0" y="20"/>
                  </a:moveTo>
                  <a:lnTo>
                    <a:pt x="28" y="0"/>
                  </a:lnTo>
                  <a:lnTo>
                    <a:pt x="63" y="0"/>
                  </a:lnTo>
                  <a:lnTo>
                    <a:pt x="91" y="2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1" name="Freeform 93"/>
            <p:cNvSpPr>
              <a:spLocks/>
            </p:cNvSpPr>
            <p:nvPr/>
          </p:nvSpPr>
          <p:spPr bwMode="auto">
            <a:xfrm>
              <a:off x="1922463" y="4813300"/>
              <a:ext cx="144463" cy="34925"/>
            </a:xfrm>
            <a:custGeom>
              <a:avLst/>
              <a:gdLst>
                <a:gd name="T0" fmla="*/ 0 w 91"/>
                <a:gd name="T1" fmla="*/ 20 h 22"/>
                <a:gd name="T2" fmla="*/ 28 w 91"/>
                <a:gd name="T3" fmla="*/ 0 h 22"/>
                <a:gd name="T4" fmla="*/ 63 w 91"/>
                <a:gd name="T5" fmla="*/ 0 h 22"/>
                <a:gd name="T6" fmla="*/ 91 w 91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22">
                  <a:moveTo>
                    <a:pt x="0" y="20"/>
                  </a:moveTo>
                  <a:lnTo>
                    <a:pt x="28" y="0"/>
                  </a:lnTo>
                  <a:lnTo>
                    <a:pt x="63" y="0"/>
                  </a:lnTo>
                  <a:lnTo>
                    <a:pt x="91" y="22"/>
                  </a:ln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2" name="Freeform 94"/>
            <p:cNvSpPr>
              <a:spLocks/>
            </p:cNvSpPr>
            <p:nvPr/>
          </p:nvSpPr>
          <p:spPr bwMode="auto">
            <a:xfrm>
              <a:off x="1982788" y="5075238"/>
              <a:ext cx="79375" cy="61912"/>
            </a:xfrm>
            <a:custGeom>
              <a:avLst/>
              <a:gdLst>
                <a:gd name="T0" fmla="*/ 26 w 59"/>
                <a:gd name="T1" fmla="*/ 46 h 46"/>
                <a:gd name="T2" fmla="*/ 2 w 59"/>
                <a:gd name="T3" fmla="*/ 46 h 46"/>
                <a:gd name="T4" fmla="*/ 59 w 59"/>
                <a:gd name="T5" fmla="*/ 27 h 46"/>
                <a:gd name="T6" fmla="*/ 59 w 59"/>
                <a:gd name="T7" fmla="*/ 40 h 46"/>
                <a:gd name="T8" fmla="*/ 30 w 59"/>
                <a:gd name="T9" fmla="*/ 41 h 46"/>
                <a:gd name="T10" fmla="*/ 26 w 59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46">
                  <a:moveTo>
                    <a:pt x="26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0" y="0"/>
                    <a:pt x="59" y="27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30" y="41"/>
                    <a:pt x="30" y="41"/>
                    <a:pt x="30" y="41"/>
                  </a:cubicBezTo>
                  <a:lnTo>
                    <a:pt x="26" y="46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3" name="Freeform 95"/>
            <p:cNvSpPr>
              <a:spLocks/>
            </p:cNvSpPr>
            <p:nvPr/>
          </p:nvSpPr>
          <p:spPr bwMode="auto">
            <a:xfrm>
              <a:off x="1879601" y="4943475"/>
              <a:ext cx="149225" cy="169862"/>
            </a:xfrm>
            <a:custGeom>
              <a:avLst/>
              <a:gdLst>
                <a:gd name="T0" fmla="*/ 83 w 110"/>
                <a:gd name="T1" fmla="*/ 126 h 126"/>
                <a:gd name="T2" fmla="*/ 70 w 110"/>
                <a:gd name="T3" fmla="*/ 88 h 126"/>
                <a:gd name="T4" fmla="*/ 55 w 110"/>
                <a:gd name="T5" fmla="*/ 66 h 126"/>
                <a:gd name="T6" fmla="*/ 15 w 110"/>
                <a:gd name="T7" fmla="*/ 44 h 126"/>
                <a:gd name="T8" fmla="*/ 0 w 110"/>
                <a:gd name="T9" fmla="*/ 16 h 126"/>
                <a:gd name="T10" fmla="*/ 27 w 110"/>
                <a:gd name="T11" fmla="*/ 0 h 126"/>
                <a:gd name="T12" fmla="*/ 106 w 110"/>
                <a:gd name="T13" fmla="*/ 117 h 126"/>
                <a:gd name="T14" fmla="*/ 83 w 110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126">
                  <a:moveTo>
                    <a:pt x="83" y="126"/>
                  </a:moveTo>
                  <a:cubicBezTo>
                    <a:pt x="81" y="117"/>
                    <a:pt x="78" y="103"/>
                    <a:pt x="70" y="88"/>
                  </a:cubicBezTo>
                  <a:cubicBezTo>
                    <a:pt x="65" y="79"/>
                    <a:pt x="62" y="73"/>
                    <a:pt x="55" y="66"/>
                  </a:cubicBezTo>
                  <a:cubicBezTo>
                    <a:pt x="40" y="52"/>
                    <a:pt x="28" y="56"/>
                    <a:pt x="15" y="44"/>
                  </a:cubicBezTo>
                  <a:cubicBezTo>
                    <a:pt x="10" y="39"/>
                    <a:pt x="4" y="31"/>
                    <a:pt x="0" y="16"/>
                  </a:cubicBezTo>
                  <a:cubicBezTo>
                    <a:pt x="9" y="11"/>
                    <a:pt x="18" y="6"/>
                    <a:pt x="27" y="0"/>
                  </a:cubicBezTo>
                  <a:cubicBezTo>
                    <a:pt x="27" y="0"/>
                    <a:pt x="110" y="57"/>
                    <a:pt x="106" y="117"/>
                  </a:cubicBezTo>
                  <a:lnTo>
                    <a:pt x="83" y="126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4" name="Freeform 96"/>
            <p:cNvSpPr>
              <a:spLocks/>
            </p:cNvSpPr>
            <p:nvPr/>
          </p:nvSpPr>
          <p:spPr bwMode="auto">
            <a:xfrm>
              <a:off x="1887538" y="5081588"/>
              <a:ext cx="107950" cy="125412"/>
            </a:xfrm>
            <a:custGeom>
              <a:avLst/>
              <a:gdLst>
                <a:gd name="T0" fmla="*/ 8 w 80"/>
                <a:gd name="T1" fmla="*/ 55 h 93"/>
                <a:gd name="T2" fmla="*/ 0 w 80"/>
                <a:gd name="T3" fmla="*/ 49 h 93"/>
                <a:gd name="T4" fmla="*/ 64 w 80"/>
                <a:gd name="T5" fmla="*/ 55 h 93"/>
                <a:gd name="T6" fmla="*/ 27 w 80"/>
                <a:gd name="T7" fmla="*/ 63 h 93"/>
                <a:gd name="T8" fmla="*/ 8 w 80"/>
                <a:gd name="T9" fmla="*/ 5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3">
                  <a:moveTo>
                    <a:pt x="8" y="55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20" y="0"/>
                    <a:pt x="64" y="55"/>
                  </a:cubicBezTo>
                  <a:cubicBezTo>
                    <a:pt x="64" y="55"/>
                    <a:pt x="80" y="93"/>
                    <a:pt x="27" y="63"/>
                  </a:cubicBezTo>
                  <a:lnTo>
                    <a:pt x="8" y="55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5" name="Freeform 97"/>
            <p:cNvSpPr>
              <a:spLocks/>
            </p:cNvSpPr>
            <p:nvPr/>
          </p:nvSpPr>
          <p:spPr bwMode="auto">
            <a:xfrm>
              <a:off x="1779588" y="4957763"/>
              <a:ext cx="176213" cy="177800"/>
            </a:xfrm>
            <a:custGeom>
              <a:avLst/>
              <a:gdLst>
                <a:gd name="T0" fmla="*/ 99 w 130"/>
                <a:gd name="T1" fmla="*/ 122 h 132"/>
                <a:gd name="T2" fmla="*/ 95 w 130"/>
                <a:gd name="T3" fmla="*/ 79 h 132"/>
                <a:gd name="T4" fmla="*/ 35 w 130"/>
                <a:gd name="T5" fmla="*/ 57 h 132"/>
                <a:gd name="T6" fmla="*/ 30 w 130"/>
                <a:gd name="T7" fmla="*/ 3 h 132"/>
                <a:gd name="T8" fmla="*/ 69 w 130"/>
                <a:gd name="T9" fmla="*/ 0 h 132"/>
                <a:gd name="T10" fmla="*/ 130 w 130"/>
                <a:gd name="T11" fmla="*/ 64 h 132"/>
                <a:gd name="T12" fmla="*/ 130 w 130"/>
                <a:gd name="T13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132">
                  <a:moveTo>
                    <a:pt x="99" y="122"/>
                  </a:moveTo>
                  <a:cubicBezTo>
                    <a:pt x="95" y="79"/>
                    <a:pt x="95" y="79"/>
                    <a:pt x="95" y="79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0" y="36"/>
                    <a:pt x="30" y="3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132"/>
                    <a:pt x="130" y="132"/>
                    <a:pt x="130" y="132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6" name="Freeform 98"/>
            <p:cNvSpPr>
              <a:spLocks/>
            </p:cNvSpPr>
            <p:nvPr/>
          </p:nvSpPr>
          <p:spPr bwMode="auto">
            <a:xfrm>
              <a:off x="1779588" y="4957763"/>
              <a:ext cx="176213" cy="177800"/>
            </a:xfrm>
            <a:custGeom>
              <a:avLst/>
              <a:gdLst>
                <a:gd name="T0" fmla="*/ 99 w 130"/>
                <a:gd name="T1" fmla="*/ 122 h 132"/>
                <a:gd name="T2" fmla="*/ 95 w 130"/>
                <a:gd name="T3" fmla="*/ 79 h 132"/>
                <a:gd name="T4" fmla="*/ 35 w 130"/>
                <a:gd name="T5" fmla="*/ 57 h 132"/>
                <a:gd name="T6" fmla="*/ 30 w 130"/>
                <a:gd name="T7" fmla="*/ 3 h 132"/>
                <a:gd name="T8" fmla="*/ 69 w 130"/>
                <a:gd name="T9" fmla="*/ 0 h 132"/>
                <a:gd name="T10" fmla="*/ 130 w 130"/>
                <a:gd name="T11" fmla="*/ 64 h 132"/>
                <a:gd name="T12" fmla="*/ 130 w 130"/>
                <a:gd name="T13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132">
                  <a:moveTo>
                    <a:pt x="99" y="122"/>
                  </a:moveTo>
                  <a:cubicBezTo>
                    <a:pt x="95" y="79"/>
                    <a:pt x="95" y="79"/>
                    <a:pt x="95" y="79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0" y="36"/>
                    <a:pt x="30" y="3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132"/>
                    <a:pt x="130" y="132"/>
                    <a:pt x="130" y="132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7" name="Freeform 99"/>
            <p:cNvSpPr>
              <a:spLocks/>
            </p:cNvSpPr>
            <p:nvPr/>
          </p:nvSpPr>
          <p:spPr bwMode="auto">
            <a:xfrm>
              <a:off x="1757363" y="4824413"/>
              <a:ext cx="165100" cy="146050"/>
            </a:xfrm>
            <a:custGeom>
              <a:avLst/>
              <a:gdLst>
                <a:gd name="T0" fmla="*/ 42 w 121"/>
                <a:gd name="T1" fmla="*/ 108 h 108"/>
                <a:gd name="T2" fmla="*/ 34 w 121"/>
                <a:gd name="T3" fmla="*/ 82 h 108"/>
                <a:gd name="T4" fmla="*/ 0 w 121"/>
                <a:gd name="T5" fmla="*/ 42 h 108"/>
                <a:gd name="T6" fmla="*/ 17 w 121"/>
                <a:gd name="T7" fmla="*/ 18 h 108"/>
                <a:gd name="T8" fmla="*/ 42 w 121"/>
                <a:gd name="T9" fmla="*/ 18 h 108"/>
                <a:gd name="T10" fmla="*/ 66 w 121"/>
                <a:gd name="T11" fmla="*/ 46 h 108"/>
                <a:gd name="T12" fmla="*/ 77 w 121"/>
                <a:gd name="T13" fmla="*/ 6 h 108"/>
                <a:gd name="T14" fmla="*/ 121 w 121"/>
                <a:gd name="T15" fmla="*/ 11 h 108"/>
                <a:gd name="T16" fmla="*/ 117 w 121"/>
                <a:gd name="T17" fmla="*/ 88 h 108"/>
                <a:gd name="T18" fmla="*/ 90 w 121"/>
                <a:gd name="T19" fmla="*/ 104 h 108"/>
                <a:gd name="T20" fmla="*/ 42 w 121"/>
                <a:gd name="T21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1" h="108">
                  <a:moveTo>
                    <a:pt x="42" y="108"/>
                  </a:moveTo>
                  <a:cubicBezTo>
                    <a:pt x="34" y="82"/>
                    <a:pt x="34" y="82"/>
                    <a:pt x="34" y="8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79" y="11"/>
                    <a:pt x="77" y="6"/>
                  </a:cubicBezTo>
                  <a:cubicBezTo>
                    <a:pt x="75" y="0"/>
                    <a:pt x="121" y="11"/>
                    <a:pt x="121" y="11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90" y="104"/>
                    <a:pt x="90" y="104"/>
                    <a:pt x="90" y="104"/>
                  </a:cubicBezTo>
                  <a:lnTo>
                    <a:pt x="42" y="108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8" name="Freeform 100"/>
            <p:cNvSpPr>
              <a:spLocks/>
            </p:cNvSpPr>
            <p:nvPr/>
          </p:nvSpPr>
          <p:spPr bwMode="auto">
            <a:xfrm>
              <a:off x="1727201" y="4721225"/>
              <a:ext cx="158750" cy="165100"/>
            </a:xfrm>
            <a:custGeom>
              <a:avLst/>
              <a:gdLst>
                <a:gd name="T0" fmla="*/ 89 w 118"/>
                <a:gd name="T1" fmla="*/ 122 h 122"/>
                <a:gd name="T2" fmla="*/ 65 w 118"/>
                <a:gd name="T3" fmla="*/ 94 h 122"/>
                <a:gd name="T4" fmla="*/ 43 w 118"/>
                <a:gd name="T5" fmla="*/ 20 h 122"/>
                <a:gd name="T6" fmla="*/ 103 w 118"/>
                <a:gd name="T7" fmla="*/ 20 h 122"/>
                <a:gd name="T8" fmla="*/ 89 w 118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22">
                  <a:moveTo>
                    <a:pt x="89" y="122"/>
                  </a:move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0" y="59"/>
                    <a:pt x="43" y="20"/>
                  </a:cubicBezTo>
                  <a:cubicBezTo>
                    <a:pt x="43" y="20"/>
                    <a:pt x="89" y="0"/>
                    <a:pt x="103" y="20"/>
                  </a:cubicBezTo>
                  <a:cubicBezTo>
                    <a:pt x="103" y="20"/>
                    <a:pt x="118" y="51"/>
                    <a:pt x="89" y="122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09" name="Freeform 101"/>
            <p:cNvSpPr>
              <a:spLocks/>
            </p:cNvSpPr>
            <p:nvPr/>
          </p:nvSpPr>
          <p:spPr bwMode="auto">
            <a:xfrm>
              <a:off x="1787526" y="4778375"/>
              <a:ext cx="15875" cy="6350"/>
            </a:xfrm>
            <a:custGeom>
              <a:avLst/>
              <a:gdLst>
                <a:gd name="T0" fmla="*/ 0 w 12"/>
                <a:gd name="T1" fmla="*/ 0 h 5"/>
                <a:gd name="T2" fmla="*/ 6 w 12"/>
                <a:gd name="T3" fmla="*/ 5 h 5"/>
                <a:gd name="T4" fmla="*/ 12 w 12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cubicBezTo>
                    <a:pt x="0" y="3"/>
                    <a:pt x="3" y="5"/>
                    <a:pt x="6" y="5"/>
                  </a:cubicBezTo>
                  <a:cubicBezTo>
                    <a:pt x="9" y="5"/>
                    <a:pt x="12" y="3"/>
                    <a:pt x="12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0" name="Freeform 102"/>
            <p:cNvSpPr>
              <a:spLocks/>
            </p:cNvSpPr>
            <p:nvPr/>
          </p:nvSpPr>
          <p:spPr bwMode="auto">
            <a:xfrm>
              <a:off x="1838326" y="4773613"/>
              <a:ext cx="15875" cy="9525"/>
            </a:xfrm>
            <a:custGeom>
              <a:avLst/>
              <a:gdLst>
                <a:gd name="T0" fmla="*/ 0 w 12"/>
                <a:gd name="T1" fmla="*/ 0 h 6"/>
                <a:gd name="T2" fmla="*/ 6 w 12"/>
                <a:gd name="T3" fmla="*/ 6 h 6"/>
                <a:gd name="T4" fmla="*/ 12 w 12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cubicBezTo>
                    <a:pt x="0" y="3"/>
                    <a:pt x="3" y="6"/>
                    <a:pt x="6" y="6"/>
                  </a:cubicBezTo>
                  <a:cubicBezTo>
                    <a:pt x="9" y="6"/>
                    <a:pt x="12" y="3"/>
                    <a:pt x="12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1" name="Freeform 103"/>
            <p:cNvSpPr>
              <a:spLocks/>
            </p:cNvSpPr>
            <p:nvPr/>
          </p:nvSpPr>
          <p:spPr bwMode="auto">
            <a:xfrm>
              <a:off x="1820863" y="4819650"/>
              <a:ext cx="25400" cy="19050"/>
            </a:xfrm>
            <a:custGeom>
              <a:avLst/>
              <a:gdLst>
                <a:gd name="T0" fmla="*/ 19 w 19"/>
                <a:gd name="T1" fmla="*/ 0 h 14"/>
                <a:gd name="T2" fmla="*/ 0 w 19"/>
                <a:gd name="T3" fmla="*/ 0 h 14"/>
                <a:gd name="T4" fmla="*/ 19 w 19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4">
                  <a:moveTo>
                    <a:pt x="19" y="0"/>
                  </a:moveTo>
                  <a:cubicBezTo>
                    <a:pt x="13" y="14"/>
                    <a:pt x="0" y="0"/>
                    <a:pt x="0" y="0"/>
                  </a:cubicBezTo>
                  <a:lnTo>
                    <a:pt x="19" y="0"/>
                  </a:lnTo>
                  <a:close/>
                </a:path>
              </a:pathLst>
            </a:custGeom>
            <a:noFill/>
            <a:ln w="3175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2" name="Freeform 104"/>
            <p:cNvSpPr>
              <a:spLocks/>
            </p:cNvSpPr>
            <p:nvPr/>
          </p:nvSpPr>
          <p:spPr bwMode="auto">
            <a:xfrm>
              <a:off x="1779588" y="4694238"/>
              <a:ext cx="106363" cy="77787"/>
            </a:xfrm>
            <a:custGeom>
              <a:avLst/>
              <a:gdLst>
                <a:gd name="T0" fmla="*/ 0 w 79"/>
                <a:gd name="T1" fmla="*/ 0 h 57"/>
                <a:gd name="T2" fmla="*/ 79 w 79"/>
                <a:gd name="T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" h="57">
                  <a:moveTo>
                    <a:pt x="0" y="0"/>
                  </a:moveTo>
                  <a:cubicBezTo>
                    <a:pt x="0" y="0"/>
                    <a:pt x="4" y="57"/>
                    <a:pt x="79" y="17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3" name="Freeform 105"/>
            <p:cNvSpPr>
              <a:spLocks/>
            </p:cNvSpPr>
            <p:nvPr/>
          </p:nvSpPr>
          <p:spPr bwMode="auto">
            <a:xfrm>
              <a:off x="1651001" y="4762500"/>
              <a:ext cx="122238" cy="136525"/>
            </a:xfrm>
            <a:custGeom>
              <a:avLst/>
              <a:gdLst>
                <a:gd name="T0" fmla="*/ 90 w 90"/>
                <a:gd name="T1" fmla="*/ 72 h 101"/>
                <a:gd name="T2" fmla="*/ 31 w 90"/>
                <a:gd name="T3" fmla="*/ 20 h 101"/>
                <a:gd name="T4" fmla="*/ 13 w 90"/>
                <a:gd name="T5" fmla="*/ 37 h 101"/>
                <a:gd name="T6" fmla="*/ 79 w 90"/>
                <a:gd name="T7" fmla="*/ 88 h 101"/>
                <a:gd name="T8" fmla="*/ 88 w 90"/>
                <a:gd name="T9" fmla="*/ 7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1">
                  <a:moveTo>
                    <a:pt x="90" y="72"/>
                  </a:moveTo>
                  <a:cubicBezTo>
                    <a:pt x="90" y="72"/>
                    <a:pt x="35" y="38"/>
                    <a:pt x="31" y="20"/>
                  </a:cubicBezTo>
                  <a:cubicBezTo>
                    <a:pt x="31" y="20"/>
                    <a:pt x="0" y="0"/>
                    <a:pt x="13" y="37"/>
                  </a:cubicBezTo>
                  <a:cubicBezTo>
                    <a:pt x="13" y="37"/>
                    <a:pt x="51" y="101"/>
                    <a:pt x="79" y="88"/>
                  </a:cubicBezTo>
                  <a:cubicBezTo>
                    <a:pt x="88" y="75"/>
                    <a:pt x="88" y="75"/>
                    <a:pt x="88" y="75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4" name="Freeform 106"/>
            <p:cNvSpPr>
              <a:spLocks/>
            </p:cNvSpPr>
            <p:nvPr/>
          </p:nvSpPr>
          <p:spPr bwMode="auto">
            <a:xfrm>
              <a:off x="1651001" y="4762500"/>
              <a:ext cx="122238" cy="136525"/>
            </a:xfrm>
            <a:custGeom>
              <a:avLst/>
              <a:gdLst>
                <a:gd name="T0" fmla="*/ 90 w 90"/>
                <a:gd name="T1" fmla="*/ 72 h 101"/>
                <a:gd name="T2" fmla="*/ 31 w 90"/>
                <a:gd name="T3" fmla="*/ 20 h 101"/>
                <a:gd name="T4" fmla="*/ 13 w 90"/>
                <a:gd name="T5" fmla="*/ 37 h 101"/>
                <a:gd name="T6" fmla="*/ 79 w 90"/>
                <a:gd name="T7" fmla="*/ 88 h 101"/>
                <a:gd name="T8" fmla="*/ 88 w 90"/>
                <a:gd name="T9" fmla="*/ 7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1">
                  <a:moveTo>
                    <a:pt x="90" y="72"/>
                  </a:moveTo>
                  <a:cubicBezTo>
                    <a:pt x="90" y="72"/>
                    <a:pt x="35" y="38"/>
                    <a:pt x="31" y="20"/>
                  </a:cubicBezTo>
                  <a:cubicBezTo>
                    <a:pt x="31" y="20"/>
                    <a:pt x="0" y="0"/>
                    <a:pt x="13" y="37"/>
                  </a:cubicBezTo>
                  <a:cubicBezTo>
                    <a:pt x="13" y="37"/>
                    <a:pt x="51" y="101"/>
                    <a:pt x="79" y="88"/>
                  </a:cubicBezTo>
                  <a:cubicBezTo>
                    <a:pt x="88" y="75"/>
                    <a:pt x="88" y="75"/>
                    <a:pt x="88" y="75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5" name="Oval 107"/>
            <p:cNvSpPr>
              <a:spLocks noChangeArrowheads="1"/>
            </p:cNvSpPr>
            <p:nvPr/>
          </p:nvSpPr>
          <p:spPr bwMode="auto">
            <a:xfrm>
              <a:off x="1811338" y="5018088"/>
              <a:ext cx="52388" cy="52387"/>
            </a:xfrm>
            <a:prstGeom prst="ellipse">
              <a:avLst/>
            </a:pr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6" name="Freeform 108"/>
            <p:cNvSpPr>
              <a:spLocks/>
            </p:cNvSpPr>
            <p:nvPr/>
          </p:nvSpPr>
          <p:spPr bwMode="auto">
            <a:xfrm>
              <a:off x="1881188" y="4848225"/>
              <a:ext cx="241300" cy="296862"/>
            </a:xfrm>
            <a:custGeom>
              <a:avLst/>
              <a:gdLst>
                <a:gd name="T0" fmla="*/ 138 w 179"/>
                <a:gd name="T1" fmla="*/ 38 h 220"/>
                <a:gd name="T2" fmla="*/ 17 w 179"/>
                <a:gd name="T3" fmla="*/ 100 h 220"/>
                <a:gd name="T4" fmla="*/ 0 w 179"/>
                <a:gd name="T5" fmla="*/ 130 h 220"/>
                <a:gd name="T6" fmla="*/ 178 w 179"/>
                <a:gd name="T7" fmla="*/ 52 h 220"/>
                <a:gd name="T8" fmla="*/ 142 w 179"/>
                <a:gd name="T9" fmla="*/ 1 h 220"/>
                <a:gd name="T10" fmla="*/ 138 w 179"/>
                <a:gd name="T11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220">
                  <a:moveTo>
                    <a:pt x="138" y="38"/>
                  </a:moveTo>
                  <a:cubicBezTo>
                    <a:pt x="138" y="38"/>
                    <a:pt x="128" y="164"/>
                    <a:pt x="17" y="10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0"/>
                    <a:pt x="174" y="220"/>
                    <a:pt x="178" y="52"/>
                  </a:cubicBezTo>
                  <a:cubicBezTo>
                    <a:pt x="179" y="29"/>
                    <a:pt x="164" y="8"/>
                    <a:pt x="142" y="1"/>
                  </a:cubicBezTo>
                  <a:cubicBezTo>
                    <a:pt x="141" y="1"/>
                    <a:pt x="139" y="0"/>
                    <a:pt x="138" y="0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7" name="Freeform 109"/>
            <p:cNvSpPr>
              <a:spLocks/>
            </p:cNvSpPr>
            <p:nvPr/>
          </p:nvSpPr>
          <p:spPr bwMode="auto">
            <a:xfrm>
              <a:off x="1881188" y="4848225"/>
              <a:ext cx="241300" cy="296862"/>
            </a:xfrm>
            <a:custGeom>
              <a:avLst/>
              <a:gdLst>
                <a:gd name="T0" fmla="*/ 138 w 179"/>
                <a:gd name="T1" fmla="*/ 38 h 220"/>
                <a:gd name="T2" fmla="*/ 17 w 179"/>
                <a:gd name="T3" fmla="*/ 100 h 220"/>
                <a:gd name="T4" fmla="*/ 0 w 179"/>
                <a:gd name="T5" fmla="*/ 130 h 220"/>
                <a:gd name="T6" fmla="*/ 178 w 179"/>
                <a:gd name="T7" fmla="*/ 52 h 220"/>
                <a:gd name="T8" fmla="*/ 142 w 179"/>
                <a:gd name="T9" fmla="*/ 1 h 220"/>
                <a:gd name="T10" fmla="*/ 138 w 179"/>
                <a:gd name="T11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220">
                  <a:moveTo>
                    <a:pt x="138" y="38"/>
                  </a:moveTo>
                  <a:cubicBezTo>
                    <a:pt x="138" y="38"/>
                    <a:pt x="128" y="164"/>
                    <a:pt x="17" y="10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0"/>
                    <a:pt x="174" y="220"/>
                    <a:pt x="178" y="52"/>
                  </a:cubicBezTo>
                  <a:cubicBezTo>
                    <a:pt x="179" y="29"/>
                    <a:pt x="164" y="8"/>
                    <a:pt x="142" y="1"/>
                  </a:cubicBezTo>
                  <a:cubicBezTo>
                    <a:pt x="141" y="1"/>
                    <a:pt x="139" y="0"/>
                    <a:pt x="138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8" name="Freeform 110"/>
            <p:cNvSpPr>
              <a:spLocks/>
            </p:cNvSpPr>
            <p:nvPr/>
          </p:nvSpPr>
          <p:spPr bwMode="auto">
            <a:xfrm>
              <a:off x="1793876" y="4956175"/>
              <a:ext cx="109538" cy="68262"/>
            </a:xfrm>
            <a:custGeom>
              <a:avLst/>
              <a:gdLst>
                <a:gd name="T0" fmla="*/ 65 w 82"/>
                <a:gd name="T1" fmla="*/ 50 h 50"/>
                <a:gd name="T2" fmla="*/ 82 w 82"/>
                <a:gd name="T3" fmla="*/ 20 h 50"/>
                <a:gd name="T4" fmla="*/ 65 w 82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50">
                  <a:moveTo>
                    <a:pt x="65" y="50"/>
                  </a:moveTo>
                  <a:cubicBezTo>
                    <a:pt x="65" y="50"/>
                    <a:pt x="0" y="0"/>
                    <a:pt x="82" y="20"/>
                  </a:cubicBezTo>
                  <a:lnTo>
                    <a:pt x="65" y="50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19" name="Line 111"/>
            <p:cNvSpPr>
              <a:spLocks noChangeShapeType="1"/>
            </p:cNvSpPr>
            <p:nvPr/>
          </p:nvSpPr>
          <p:spPr bwMode="auto">
            <a:xfrm>
              <a:off x="1925638" y="500697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0" name="Line 112"/>
            <p:cNvSpPr>
              <a:spLocks noChangeShapeType="1"/>
            </p:cNvSpPr>
            <p:nvPr/>
          </p:nvSpPr>
          <p:spPr bwMode="auto">
            <a:xfrm>
              <a:off x="1925638" y="5006975"/>
              <a:ext cx="0" cy="0"/>
            </a:xfrm>
            <a:prstGeom prst="line">
              <a:avLst/>
            </a:pr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1" name="Freeform 113"/>
            <p:cNvSpPr>
              <a:spLocks/>
            </p:cNvSpPr>
            <p:nvPr/>
          </p:nvSpPr>
          <p:spPr bwMode="auto">
            <a:xfrm>
              <a:off x="1817688" y="4783138"/>
              <a:ext cx="15875" cy="19050"/>
            </a:xfrm>
            <a:custGeom>
              <a:avLst/>
              <a:gdLst>
                <a:gd name="T0" fmla="*/ 0 w 10"/>
                <a:gd name="T1" fmla="*/ 0 h 12"/>
                <a:gd name="T2" fmla="*/ 10 w 10"/>
                <a:gd name="T3" fmla="*/ 10 h 12"/>
                <a:gd name="T4" fmla="*/ 2 w 10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2">
                  <a:moveTo>
                    <a:pt x="0" y="0"/>
                  </a:moveTo>
                  <a:lnTo>
                    <a:pt x="10" y="10"/>
                  </a:lnTo>
                  <a:lnTo>
                    <a:pt x="2" y="12"/>
                  </a:lnTo>
                </a:path>
              </a:pathLst>
            </a:custGeom>
            <a:noFill/>
            <a:ln w="3175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2" name="Freeform 114"/>
            <p:cNvSpPr>
              <a:spLocks/>
            </p:cNvSpPr>
            <p:nvPr/>
          </p:nvSpPr>
          <p:spPr bwMode="auto">
            <a:xfrm>
              <a:off x="2260601" y="4818063"/>
              <a:ext cx="58738" cy="63500"/>
            </a:xfrm>
            <a:custGeom>
              <a:avLst/>
              <a:gdLst>
                <a:gd name="T0" fmla="*/ 37 w 37"/>
                <a:gd name="T1" fmla="*/ 0 h 40"/>
                <a:gd name="T2" fmla="*/ 0 w 37"/>
                <a:gd name="T3" fmla="*/ 17 h 40"/>
                <a:gd name="T4" fmla="*/ 9 w 37"/>
                <a:gd name="T5" fmla="*/ 40 h 40"/>
                <a:gd name="T6" fmla="*/ 37 w 37"/>
                <a:gd name="T7" fmla="*/ 26 h 40"/>
                <a:gd name="T8" fmla="*/ 37 w 37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0">
                  <a:moveTo>
                    <a:pt x="37" y="0"/>
                  </a:moveTo>
                  <a:lnTo>
                    <a:pt x="0" y="17"/>
                  </a:lnTo>
                  <a:lnTo>
                    <a:pt x="9" y="40"/>
                  </a:lnTo>
                  <a:lnTo>
                    <a:pt x="37" y="2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3" name="Freeform 115"/>
            <p:cNvSpPr>
              <a:spLocks/>
            </p:cNvSpPr>
            <p:nvPr/>
          </p:nvSpPr>
          <p:spPr bwMode="auto">
            <a:xfrm>
              <a:off x="2146301" y="5040313"/>
              <a:ext cx="228600" cy="242887"/>
            </a:xfrm>
            <a:custGeom>
              <a:avLst/>
              <a:gdLst>
                <a:gd name="T0" fmla="*/ 169 w 169"/>
                <a:gd name="T1" fmla="*/ 180 h 180"/>
                <a:gd name="T2" fmla="*/ 0 w 169"/>
                <a:gd name="T3" fmla="*/ 180 h 180"/>
                <a:gd name="T4" fmla="*/ 0 w 169"/>
                <a:gd name="T5" fmla="*/ 85 h 180"/>
                <a:gd name="T6" fmla="*/ 85 w 169"/>
                <a:gd name="T7" fmla="*/ 0 h 180"/>
                <a:gd name="T8" fmla="*/ 85 w 169"/>
                <a:gd name="T9" fmla="*/ 0 h 180"/>
                <a:gd name="T10" fmla="*/ 169 w 169"/>
                <a:gd name="T11" fmla="*/ 85 h 180"/>
                <a:gd name="T12" fmla="*/ 169 w 169"/>
                <a:gd name="T13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80">
                  <a:moveTo>
                    <a:pt x="169" y="180"/>
                  </a:moveTo>
                  <a:cubicBezTo>
                    <a:pt x="0" y="180"/>
                    <a:pt x="0" y="180"/>
                    <a:pt x="0" y="1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1" y="0"/>
                    <a:pt x="169" y="38"/>
                    <a:pt x="169" y="85"/>
                  </a:cubicBezTo>
                  <a:lnTo>
                    <a:pt x="169" y="180"/>
                  </a:lnTo>
                  <a:close/>
                </a:path>
              </a:pathLst>
            </a:custGeom>
            <a:solidFill>
              <a:srgbClr val="00B0F0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4" name="Freeform 116"/>
            <p:cNvSpPr>
              <a:spLocks/>
            </p:cNvSpPr>
            <p:nvPr/>
          </p:nvSpPr>
          <p:spPr bwMode="auto">
            <a:xfrm>
              <a:off x="2274888" y="4918075"/>
              <a:ext cx="68263" cy="82550"/>
            </a:xfrm>
            <a:custGeom>
              <a:avLst/>
              <a:gdLst>
                <a:gd name="T0" fmla="*/ 28 w 51"/>
                <a:gd name="T1" fmla="*/ 0 h 61"/>
                <a:gd name="T2" fmla="*/ 0 w 51"/>
                <a:gd name="T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1" h="61">
                  <a:moveTo>
                    <a:pt x="28" y="0"/>
                  </a:moveTo>
                  <a:cubicBezTo>
                    <a:pt x="28" y="0"/>
                    <a:pt x="51" y="44"/>
                    <a:pt x="0" y="61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5" name="Freeform 117"/>
            <p:cNvSpPr>
              <a:spLocks/>
            </p:cNvSpPr>
            <p:nvPr/>
          </p:nvSpPr>
          <p:spPr bwMode="auto">
            <a:xfrm>
              <a:off x="2309814" y="5063726"/>
              <a:ext cx="69850" cy="85725"/>
            </a:xfrm>
            <a:custGeom>
              <a:avLst/>
              <a:gdLst>
                <a:gd name="T0" fmla="*/ 0 w 51"/>
                <a:gd name="T1" fmla="*/ 63 h 63"/>
                <a:gd name="T2" fmla="*/ 51 w 51"/>
                <a:gd name="T3" fmla="*/ 36 h 63"/>
                <a:gd name="T4" fmla="*/ 0 w 51"/>
                <a:gd name="T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63">
                  <a:moveTo>
                    <a:pt x="0" y="63"/>
                  </a:moveTo>
                  <a:cubicBezTo>
                    <a:pt x="51" y="36"/>
                    <a:pt x="51" y="36"/>
                    <a:pt x="51" y="36"/>
                  </a:cubicBezTo>
                  <a:cubicBezTo>
                    <a:pt x="51" y="36"/>
                    <a:pt x="5" y="0"/>
                    <a:pt x="0" y="63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6" name="Freeform 118"/>
            <p:cNvSpPr>
              <a:spLocks/>
            </p:cNvSpPr>
            <p:nvPr/>
          </p:nvSpPr>
          <p:spPr bwMode="auto">
            <a:xfrm>
              <a:off x="2281238" y="4956175"/>
              <a:ext cx="169863" cy="155575"/>
            </a:xfrm>
            <a:custGeom>
              <a:avLst/>
              <a:gdLst>
                <a:gd name="T0" fmla="*/ 36 w 126"/>
                <a:gd name="T1" fmla="*/ 115 h 115"/>
                <a:gd name="T2" fmla="*/ 87 w 126"/>
                <a:gd name="T3" fmla="*/ 0 h 115"/>
                <a:gd name="T4" fmla="*/ 126 w 126"/>
                <a:gd name="T5" fmla="*/ 0 h 115"/>
                <a:gd name="T6" fmla="*/ 101 w 126"/>
                <a:gd name="T7" fmla="*/ 30 h 115"/>
                <a:gd name="T8" fmla="*/ 55 w 126"/>
                <a:gd name="T9" fmla="*/ 105 h 115"/>
                <a:gd name="T10" fmla="*/ 36 w 126"/>
                <a:gd name="T1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15">
                  <a:moveTo>
                    <a:pt x="36" y="115"/>
                  </a:moveTo>
                  <a:cubicBezTo>
                    <a:pt x="36" y="115"/>
                    <a:pt x="0" y="34"/>
                    <a:pt x="87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6" y="0"/>
                    <a:pt x="126" y="33"/>
                    <a:pt x="101" y="30"/>
                  </a:cubicBezTo>
                  <a:cubicBezTo>
                    <a:pt x="101" y="30"/>
                    <a:pt x="34" y="69"/>
                    <a:pt x="55" y="105"/>
                  </a:cubicBezTo>
                  <a:lnTo>
                    <a:pt x="36" y="115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7" name="Freeform 119"/>
            <p:cNvSpPr>
              <a:spLocks/>
            </p:cNvSpPr>
            <p:nvPr/>
          </p:nvSpPr>
          <p:spPr bwMode="auto">
            <a:xfrm>
              <a:off x="2212976" y="5008563"/>
              <a:ext cx="71438" cy="123825"/>
            </a:xfrm>
            <a:custGeom>
              <a:avLst/>
              <a:gdLst>
                <a:gd name="T0" fmla="*/ 0 w 52"/>
                <a:gd name="T1" fmla="*/ 70 h 91"/>
                <a:gd name="T2" fmla="*/ 26 w 52"/>
                <a:gd name="T3" fmla="*/ 2 h 91"/>
                <a:gd name="T4" fmla="*/ 52 w 52"/>
                <a:gd name="T5" fmla="*/ 10 h 91"/>
                <a:gd name="T6" fmla="*/ 17 w 52"/>
                <a:gd name="T7" fmla="*/ 91 h 91"/>
                <a:gd name="T8" fmla="*/ 0 w 52"/>
                <a:gd name="T9" fmla="*/ 7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1">
                  <a:moveTo>
                    <a:pt x="0" y="70"/>
                  </a:moveTo>
                  <a:cubicBezTo>
                    <a:pt x="0" y="70"/>
                    <a:pt x="6" y="4"/>
                    <a:pt x="26" y="2"/>
                  </a:cubicBezTo>
                  <a:cubicBezTo>
                    <a:pt x="46" y="0"/>
                    <a:pt x="52" y="10"/>
                    <a:pt x="52" y="10"/>
                  </a:cubicBezTo>
                  <a:cubicBezTo>
                    <a:pt x="52" y="10"/>
                    <a:pt x="11" y="89"/>
                    <a:pt x="17" y="91"/>
                  </a:cubicBez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8" name="Freeform 120"/>
            <p:cNvSpPr>
              <a:spLocks/>
            </p:cNvSpPr>
            <p:nvPr/>
          </p:nvSpPr>
          <p:spPr bwMode="auto">
            <a:xfrm>
              <a:off x="2319338" y="4802188"/>
              <a:ext cx="176213" cy="180975"/>
            </a:xfrm>
            <a:custGeom>
              <a:avLst/>
              <a:gdLst>
                <a:gd name="T0" fmla="*/ 80 w 131"/>
                <a:gd name="T1" fmla="*/ 134 h 134"/>
                <a:gd name="T2" fmla="*/ 96 w 131"/>
                <a:gd name="T3" fmla="*/ 57 h 134"/>
                <a:gd name="T4" fmla="*/ 96 w 131"/>
                <a:gd name="T5" fmla="*/ 54 h 134"/>
                <a:gd name="T6" fmla="*/ 105 w 131"/>
                <a:gd name="T7" fmla="*/ 80 h 134"/>
                <a:gd name="T8" fmla="*/ 131 w 131"/>
                <a:gd name="T9" fmla="*/ 67 h 134"/>
                <a:gd name="T10" fmla="*/ 92 w 131"/>
                <a:gd name="T11" fmla="*/ 26 h 134"/>
                <a:gd name="T12" fmla="*/ 43 w 131"/>
                <a:gd name="T13" fmla="*/ 19 h 134"/>
                <a:gd name="T14" fmla="*/ 42 w 131"/>
                <a:gd name="T15" fmla="*/ 0 h 134"/>
                <a:gd name="T16" fmla="*/ 0 w 131"/>
                <a:gd name="T17" fmla="*/ 0 h 134"/>
                <a:gd name="T18" fmla="*/ 0 w 131"/>
                <a:gd name="T19" fmla="*/ 46 h 134"/>
                <a:gd name="T20" fmla="*/ 31 w 131"/>
                <a:gd name="T21" fmla="*/ 42 h 134"/>
                <a:gd name="T22" fmla="*/ 5 w 131"/>
                <a:gd name="T23" fmla="*/ 128 h 134"/>
                <a:gd name="T24" fmla="*/ 80 w 131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134">
                  <a:moveTo>
                    <a:pt x="80" y="134"/>
                  </a:moveTo>
                  <a:cubicBezTo>
                    <a:pt x="80" y="134"/>
                    <a:pt x="89" y="57"/>
                    <a:pt x="96" y="57"/>
                  </a:cubicBezTo>
                  <a:cubicBezTo>
                    <a:pt x="104" y="57"/>
                    <a:pt x="96" y="54"/>
                    <a:pt x="96" y="54"/>
                  </a:cubicBezTo>
                  <a:cubicBezTo>
                    <a:pt x="105" y="80"/>
                    <a:pt x="105" y="80"/>
                    <a:pt x="105" y="80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24" y="9"/>
                    <a:pt x="92" y="26"/>
                  </a:cubicBezTo>
                  <a:cubicBezTo>
                    <a:pt x="92" y="26"/>
                    <a:pt x="72" y="64"/>
                    <a:pt x="43" y="19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5" y="128"/>
                    <a:pt x="5" y="128"/>
                    <a:pt x="5" y="128"/>
                  </a:cubicBezTo>
                  <a:lnTo>
                    <a:pt x="80" y="134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29" name="Freeform 121"/>
            <p:cNvSpPr>
              <a:spLocks/>
            </p:cNvSpPr>
            <p:nvPr/>
          </p:nvSpPr>
          <p:spPr bwMode="auto">
            <a:xfrm>
              <a:off x="2460626" y="4854575"/>
              <a:ext cx="111125" cy="128587"/>
            </a:xfrm>
            <a:custGeom>
              <a:avLst/>
              <a:gdLst>
                <a:gd name="T0" fmla="*/ 0 w 82"/>
                <a:gd name="T1" fmla="*/ 42 h 96"/>
                <a:gd name="T2" fmla="*/ 32 w 82"/>
                <a:gd name="T3" fmla="*/ 68 h 96"/>
                <a:gd name="T4" fmla="*/ 63 w 82"/>
                <a:gd name="T5" fmla="*/ 0 h 96"/>
                <a:gd name="T6" fmla="*/ 23 w 82"/>
                <a:gd name="T7" fmla="*/ 42 h 96"/>
                <a:gd name="T8" fmla="*/ 20 w 82"/>
                <a:gd name="T9" fmla="*/ 32 h 96"/>
                <a:gd name="T10" fmla="*/ 0 w 82"/>
                <a:gd name="T11" fmla="*/ 4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96">
                  <a:moveTo>
                    <a:pt x="0" y="42"/>
                  </a:moveTo>
                  <a:cubicBezTo>
                    <a:pt x="0" y="42"/>
                    <a:pt x="11" y="96"/>
                    <a:pt x="32" y="68"/>
                  </a:cubicBezTo>
                  <a:cubicBezTo>
                    <a:pt x="32" y="68"/>
                    <a:pt x="82" y="8"/>
                    <a:pt x="63" y="0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0" y="32"/>
                    <a:pt x="20" y="32"/>
                    <a:pt x="20" y="32"/>
                  </a:cubicBez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0" name="Freeform 122"/>
            <p:cNvSpPr>
              <a:spLocks/>
            </p:cNvSpPr>
            <p:nvPr/>
          </p:nvSpPr>
          <p:spPr bwMode="auto">
            <a:xfrm>
              <a:off x="2332038" y="4640262"/>
              <a:ext cx="207963" cy="188912"/>
            </a:xfrm>
            <a:custGeom>
              <a:avLst/>
              <a:gdLst>
                <a:gd name="T0" fmla="*/ 74 w 154"/>
                <a:gd name="T1" fmla="*/ 39 h 140"/>
                <a:gd name="T2" fmla="*/ 18 w 154"/>
                <a:gd name="T3" fmla="*/ 62 h 140"/>
                <a:gd name="T4" fmla="*/ 74 w 154"/>
                <a:gd name="T5" fmla="*/ 7 h 140"/>
                <a:gd name="T6" fmla="*/ 112 w 154"/>
                <a:gd name="T7" fmla="*/ 22 h 140"/>
                <a:gd name="T8" fmla="*/ 154 w 154"/>
                <a:gd name="T9" fmla="*/ 20 h 140"/>
                <a:gd name="T10" fmla="*/ 145 w 154"/>
                <a:gd name="T11" fmla="*/ 43 h 140"/>
                <a:gd name="T12" fmla="*/ 84 w 154"/>
                <a:gd name="T13" fmla="*/ 136 h 140"/>
                <a:gd name="T14" fmla="*/ 121 w 154"/>
                <a:gd name="T15" fmla="*/ 84 h 140"/>
                <a:gd name="T16" fmla="*/ 104 w 154"/>
                <a:gd name="T17" fmla="*/ 49 h 140"/>
                <a:gd name="T18" fmla="*/ 74 w 154"/>
                <a:gd name="T19" fmla="*/ 3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4" h="140">
                  <a:moveTo>
                    <a:pt x="74" y="39"/>
                  </a:moveTo>
                  <a:cubicBezTo>
                    <a:pt x="74" y="39"/>
                    <a:pt x="35" y="88"/>
                    <a:pt x="18" y="62"/>
                  </a:cubicBezTo>
                  <a:cubicBezTo>
                    <a:pt x="0" y="36"/>
                    <a:pt x="47" y="0"/>
                    <a:pt x="74" y="7"/>
                  </a:cubicBezTo>
                  <a:cubicBezTo>
                    <a:pt x="102" y="14"/>
                    <a:pt x="112" y="22"/>
                    <a:pt x="112" y="22"/>
                  </a:cubicBezTo>
                  <a:cubicBezTo>
                    <a:pt x="154" y="20"/>
                    <a:pt x="154" y="20"/>
                    <a:pt x="154" y="20"/>
                  </a:cubicBezTo>
                  <a:cubicBezTo>
                    <a:pt x="145" y="43"/>
                    <a:pt x="145" y="43"/>
                    <a:pt x="145" y="43"/>
                  </a:cubicBezTo>
                  <a:cubicBezTo>
                    <a:pt x="145" y="43"/>
                    <a:pt x="144" y="140"/>
                    <a:pt x="84" y="136"/>
                  </a:cubicBezTo>
                  <a:cubicBezTo>
                    <a:pt x="84" y="136"/>
                    <a:pt x="126" y="90"/>
                    <a:pt x="121" y="84"/>
                  </a:cubicBezTo>
                  <a:cubicBezTo>
                    <a:pt x="116" y="79"/>
                    <a:pt x="104" y="49"/>
                    <a:pt x="104" y="49"/>
                  </a:cubicBezTo>
                  <a:lnTo>
                    <a:pt x="74" y="39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1" name="Oval 123"/>
            <p:cNvSpPr>
              <a:spLocks noChangeArrowheads="1"/>
            </p:cNvSpPr>
            <p:nvPr/>
          </p:nvSpPr>
          <p:spPr bwMode="auto">
            <a:xfrm>
              <a:off x="2397126" y="4945063"/>
              <a:ext cx="60325" cy="63500"/>
            </a:xfrm>
            <a:prstGeom prst="ellipse">
              <a:avLst/>
            </a:pr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2" name="Freeform 124"/>
            <p:cNvSpPr>
              <a:spLocks/>
            </p:cNvSpPr>
            <p:nvPr/>
          </p:nvSpPr>
          <p:spPr bwMode="auto">
            <a:xfrm>
              <a:off x="2085976" y="4833938"/>
              <a:ext cx="315913" cy="333375"/>
            </a:xfrm>
            <a:custGeom>
              <a:avLst/>
              <a:gdLst>
                <a:gd name="T0" fmla="*/ 130 w 234"/>
                <a:gd name="T1" fmla="*/ 44 h 248"/>
                <a:gd name="T2" fmla="*/ 95 w 234"/>
                <a:gd name="T3" fmla="*/ 15 h 248"/>
                <a:gd name="T4" fmla="*/ 49 w 234"/>
                <a:gd name="T5" fmla="*/ 35 h 248"/>
                <a:gd name="T6" fmla="*/ 224 w 234"/>
                <a:gd name="T7" fmla="*/ 100 h 248"/>
                <a:gd name="T8" fmla="*/ 197 w 234"/>
                <a:gd name="T9" fmla="*/ 94 h 248"/>
                <a:gd name="T10" fmla="*/ 73 w 234"/>
                <a:gd name="T11" fmla="*/ 6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" h="248">
                  <a:moveTo>
                    <a:pt x="130" y="44"/>
                  </a:moveTo>
                  <a:cubicBezTo>
                    <a:pt x="95" y="15"/>
                    <a:pt x="95" y="15"/>
                    <a:pt x="95" y="15"/>
                  </a:cubicBezTo>
                  <a:cubicBezTo>
                    <a:pt x="95" y="15"/>
                    <a:pt x="54" y="0"/>
                    <a:pt x="49" y="35"/>
                  </a:cubicBezTo>
                  <a:cubicBezTo>
                    <a:pt x="49" y="35"/>
                    <a:pt x="0" y="248"/>
                    <a:pt x="224" y="100"/>
                  </a:cubicBezTo>
                  <a:cubicBezTo>
                    <a:pt x="224" y="100"/>
                    <a:pt x="234" y="74"/>
                    <a:pt x="197" y="94"/>
                  </a:cubicBezTo>
                  <a:cubicBezTo>
                    <a:pt x="197" y="94"/>
                    <a:pt x="85" y="178"/>
                    <a:pt x="73" y="63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3" name="Freeform 125"/>
            <p:cNvSpPr>
              <a:spLocks/>
            </p:cNvSpPr>
            <p:nvPr/>
          </p:nvSpPr>
          <p:spPr bwMode="auto">
            <a:xfrm>
              <a:off x="2085976" y="4833938"/>
              <a:ext cx="315913" cy="333375"/>
            </a:xfrm>
            <a:custGeom>
              <a:avLst/>
              <a:gdLst>
                <a:gd name="T0" fmla="*/ 130 w 234"/>
                <a:gd name="T1" fmla="*/ 44 h 248"/>
                <a:gd name="T2" fmla="*/ 95 w 234"/>
                <a:gd name="T3" fmla="*/ 15 h 248"/>
                <a:gd name="T4" fmla="*/ 49 w 234"/>
                <a:gd name="T5" fmla="*/ 35 h 248"/>
                <a:gd name="T6" fmla="*/ 224 w 234"/>
                <a:gd name="T7" fmla="*/ 100 h 248"/>
                <a:gd name="T8" fmla="*/ 197 w 234"/>
                <a:gd name="T9" fmla="*/ 94 h 248"/>
                <a:gd name="T10" fmla="*/ 73 w 234"/>
                <a:gd name="T11" fmla="*/ 6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" h="248">
                  <a:moveTo>
                    <a:pt x="130" y="44"/>
                  </a:moveTo>
                  <a:cubicBezTo>
                    <a:pt x="95" y="15"/>
                    <a:pt x="95" y="15"/>
                    <a:pt x="95" y="15"/>
                  </a:cubicBezTo>
                  <a:cubicBezTo>
                    <a:pt x="95" y="15"/>
                    <a:pt x="54" y="0"/>
                    <a:pt x="49" y="35"/>
                  </a:cubicBezTo>
                  <a:cubicBezTo>
                    <a:pt x="49" y="35"/>
                    <a:pt x="0" y="248"/>
                    <a:pt x="224" y="100"/>
                  </a:cubicBezTo>
                  <a:cubicBezTo>
                    <a:pt x="224" y="100"/>
                    <a:pt x="234" y="74"/>
                    <a:pt x="197" y="94"/>
                  </a:cubicBezTo>
                  <a:cubicBezTo>
                    <a:pt x="197" y="94"/>
                    <a:pt x="85" y="178"/>
                    <a:pt x="73" y="63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4" name="Freeform 126"/>
            <p:cNvSpPr>
              <a:spLocks/>
            </p:cNvSpPr>
            <p:nvPr/>
          </p:nvSpPr>
          <p:spPr bwMode="auto">
            <a:xfrm>
              <a:off x="2389188" y="4737100"/>
              <a:ext cx="20638" cy="6350"/>
            </a:xfrm>
            <a:custGeom>
              <a:avLst/>
              <a:gdLst>
                <a:gd name="T0" fmla="*/ 0 w 15"/>
                <a:gd name="T1" fmla="*/ 0 h 5"/>
                <a:gd name="T2" fmla="*/ 8 w 15"/>
                <a:gd name="T3" fmla="*/ 5 h 5"/>
                <a:gd name="T4" fmla="*/ 15 w 15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5">
                  <a:moveTo>
                    <a:pt x="0" y="0"/>
                  </a:moveTo>
                  <a:cubicBezTo>
                    <a:pt x="2" y="3"/>
                    <a:pt x="5" y="5"/>
                    <a:pt x="8" y="5"/>
                  </a:cubicBezTo>
                  <a:cubicBezTo>
                    <a:pt x="11" y="5"/>
                    <a:pt x="14" y="3"/>
                    <a:pt x="15" y="0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5" name="Freeform 127"/>
            <p:cNvSpPr>
              <a:spLocks/>
            </p:cNvSpPr>
            <p:nvPr/>
          </p:nvSpPr>
          <p:spPr bwMode="auto">
            <a:xfrm>
              <a:off x="2389188" y="4737100"/>
              <a:ext cx="20638" cy="6350"/>
            </a:xfrm>
            <a:custGeom>
              <a:avLst/>
              <a:gdLst>
                <a:gd name="T0" fmla="*/ 0 w 15"/>
                <a:gd name="T1" fmla="*/ 0 h 5"/>
                <a:gd name="T2" fmla="*/ 8 w 15"/>
                <a:gd name="T3" fmla="*/ 5 h 5"/>
                <a:gd name="T4" fmla="*/ 15 w 15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5">
                  <a:moveTo>
                    <a:pt x="0" y="0"/>
                  </a:moveTo>
                  <a:cubicBezTo>
                    <a:pt x="2" y="3"/>
                    <a:pt x="5" y="5"/>
                    <a:pt x="8" y="5"/>
                  </a:cubicBezTo>
                  <a:cubicBezTo>
                    <a:pt x="11" y="5"/>
                    <a:pt x="14" y="3"/>
                    <a:pt x="15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6" name="Freeform 128"/>
            <p:cNvSpPr>
              <a:spLocks/>
            </p:cNvSpPr>
            <p:nvPr/>
          </p:nvSpPr>
          <p:spPr bwMode="auto">
            <a:xfrm>
              <a:off x="2439988" y="4737100"/>
              <a:ext cx="20638" cy="9525"/>
            </a:xfrm>
            <a:custGeom>
              <a:avLst/>
              <a:gdLst>
                <a:gd name="T0" fmla="*/ 0 w 15"/>
                <a:gd name="T1" fmla="*/ 0 h 7"/>
                <a:gd name="T2" fmla="*/ 7 w 15"/>
                <a:gd name="T3" fmla="*/ 7 h 7"/>
                <a:gd name="T4" fmla="*/ 15 w 1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7">
                  <a:moveTo>
                    <a:pt x="0" y="0"/>
                  </a:moveTo>
                  <a:cubicBezTo>
                    <a:pt x="0" y="4"/>
                    <a:pt x="3" y="7"/>
                    <a:pt x="7" y="7"/>
                  </a:cubicBezTo>
                  <a:cubicBezTo>
                    <a:pt x="11" y="7"/>
                    <a:pt x="14" y="4"/>
                    <a:pt x="15" y="0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7" name="Freeform 129"/>
            <p:cNvSpPr>
              <a:spLocks/>
            </p:cNvSpPr>
            <p:nvPr/>
          </p:nvSpPr>
          <p:spPr bwMode="auto">
            <a:xfrm>
              <a:off x="2439988" y="4737100"/>
              <a:ext cx="20638" cy="9525"/>
            </a:xfrm>
            <a:custGeom>
              <a:avLst/>
              <a:gdLst>
                <a:gd name="T0" fmla="*/ 0 w 15"/>
                <a:gd name="T1" fmla="*/ 0 h 7"/>
                <a:gd name="T2" fmla="*/ 7 w 15"/>
                <a:gd name="T3" fmla="*/ 7 h 7"/>
                <a:gd name="T4" fmla="*/ 15 w 1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7">
                  <a:moveTo>
                    <a:pt x="0" y="0"/>
                  </a:moveTo>
                  <a:cubicBezTo>
                    <a:pt x="0" y="4"/>
                    <a:pt x="3" y="7"/>
                    <a:pt x="7" y="7"/>
                  </a:cubicBezTo>
                  <a:cubicBezTo>
                    <a:pt x="11" y="7"/>
                    <a:pt x="14" y="4"/>
                    <a:pt x="15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8" name="Freeform 130"/>
            <p:cNvSpPr>
              <a:spLocks/>
            </p:cNvSpPr>
            <p:nvPr/>
          </p:nvSpPr>
          <p:spPr bwMode="auto">
            <a:xfrm>
              <a:off x="2416176" y="4784725"/>
              <a:ext cx="19050" cy="15875"/>
            </a:xfrm>
            <a:custGeom>
              <a:avLst/>
              <a:gdLst>
                <a:gd name="T0" fmla="*/ 0 w 14"/>
                <a:gd name="T1" fmla="*/ 5 h 12"/>
                <a:gd name="T2" fmla="*/ 14 w 14"/>
                <a:gd name="T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12">
                  <a:moveTo>
                    <a:pt x="0" y="5"/>
                  </a:moveTo>
                  <a:cubicBezTo>
                    <a:pt x="0" y="5"/>
                    <a:pt x="6" y="12"/>
                    <a:pt x="14" y="0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39" name="Freeform 131"/>
            <p:cNvSpPr>
              <a:spLocks/>
            </p:cNvSpPr>
            <p:nvPr/>
          </p:nvSpPr>
          <p:spPr bwMode="auto">
            <a:xfrm>
              <a:off x="2416176" y="4784725"/>
              <a:ext cx="19050" cy="15875"/>
            </a:xfrm>
            <a:custGeom>
              <a:avLst/>
              <a:gdLst>
                <a:gd name="T0" fmla="*/ 0 w 14"/>
                <a:gd name="T1" fmla="*/ 5 h 12"/>
                <a:gd name="T2" fmla="*/ 14 w 14"/>
                <a:gd name="T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12">
                  <a:moveTo>
                    <a:pt x="0" y="5"/>
                  </a:moveTo>
                  <a:cubicBezTo>
                    <a:pt x="0" y="5"/>
                    <a:pt x="6" y="12"/>
                    <a:pt x="14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0" name="Freeform 132"/>
            <p:cNvSpPr>
              <a:spLocks/>
            </p:cNvSpPr>
            <p:nvPr/>
          </p:nvSpPr>
          <p:spPr bwMode="auto">
            <a:xfrm>
              <a:off x="2416176" y="4746625"/>
              <a:ext cx="14288" cy="22225"/>
            </a:xfrm>
            <a:custGeom>
              <a:avLst/>
              <a:gdLst>
                <a:gd name="T0" fmla="*/ 6 w 9"/>
                <a:gd name="T1" fmla="*/ 0 h 14"/>
                <a:gd name="T2" fmla="*/ 0 w 9"/>
                <a:gd name="T3" fmla="*/ 14 h 14"/>
                <a:gd name="T4" fmla="*/ 9 w 9"/>
                <a:gd name="T5" fmla="*/ 10 h 14"/>
                <a:gd name="T6" fmla="*/ 6 w 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4">
                  <a:moveTo>
                    <a:pt x="6" y="0"/>
                  </a:moveTo>
                  <a:lnTo>
                    <a:pt x="0" y="14"/>
                  </a:lnTo>
                  <a:lnTo>
                    <a:pt x="9" y="1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1" name="Freeform 133"/>
            <p:cNvSpPr>
              <a:spLocks/>
            </p:cNvSpPr>
            <p:nvPr/>
          </p:nvSpPr>
          <p:spPr bwMode="auto">
            <a:xfrm>
              <a:off x="2416176" y="4746625"/>
              <a:ext cx="14288" cy="22225"/>
            </a:xfrm>
            <a:custGeom>
              <a:avLst/>
              <a:gdLst>
                <a:gd name="T0" fmla="*/ 6 w 9"/>
                <a:gd name="T1" fmla="*/ 0 h 14"/>
                <a:gd name="T2" fmla="*/ 0 w 9"/>
                <a:gd name="T3" fmla="*/ 14 h 14"/>
                <a:gd name="T4" fmla="*/ 9 w 9"/>
                <a:gd name="T5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4">
                  <a:moveTo>
                    <a:pt x="6" y="0"/>
                  </a:moveTo>
                  <a:lnTo>
                    <a:pt x="0" y="14"/>
                  </a:lnTo>
                  <a:lnTo>
                    <a:pt x="9" y="10"/>
                  </a:ln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2" name="Freeform 134"/>
            <p:cNvSpPr>
              <a:spLocks/>
            </p:cNvSpPr>
            <p:nvPr/>
          </p:nvSpPr>
          <p:spPr bwMode="auto">
            <a:xfrm>
              <a:off x="2225676" y="4800600"/>
              <a:ext cx="69850" cy="98425"/>
            </a:xfrm>
            <a:custGeom>
              <a:avLst/>
              <a:gdLst>
                <a:gd name="T0" fmla="*/ 0 w 44"/>
                <a:gd name="T1" fmla="*/ 6 h 62"/>
                <a:gd name="T2" fmla="*/ 0 w 44"/>
                <a:gd name="T3" fmla="*/ 45 h 62"/>
                <a:gd name="T4" fmla="*/ 23 w 44"/>
                <a:gd name="T5" fmla="*/ 62 h 62"/>
                <a:gd name="T6" fmla="*/ 44 w 44"/>
                <a:gd name="T7" fmla="*/ 45 h 62"/>
                <a:gd name="T8" fmla="*/ 42 w 44"/>
                <a:gd name="T9" fmla="*/ 0 h 62"/>
                <a:gd name="T10" fmla="*/ 0 w 44"/>
                <a:gd name="T11" fmla="*/ 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62">
                  <a:moveTo>
                    <a:pt x="0" y="6"/>
                  </a:moveTo>
                  <a:lnTo>
                    <a:pt x="0" y="45"/>
                  </a:lnTo>
                  <a:lnTo>
                    <a:pt x="23" y="62"/>
                  </a:lnTo>
                  <a:lnTo>
                    <a:pt x="44" y="45"/>
                  </a:lnTo>
                  <a:lnTo>
                    <a:pt x="4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3" name="Freeform 135"/>
            <p:cNvSpPr>
              <a:spLocks/>
            </p:cNvSpPr>
            <p:nvPr/>
          </p:nvSpPr>
          <p:spPr bwMode="auto">
            <a:xfrm>
              <a:off x="2266951" y="4724400"/>
              <a:ext cx="87313" cy="141287"/>
            </a:xfrm>
            <a:custGeom>
              <a:avLst/>
              <a:gdLst>
                <a:gd name="T0" fmla="*/ 63 w 65"/>
                <a:gd name="T1" fmla="*/ 38 h 105"/>
                <a:gd name="T2" fmla="*/ 0 w 65"/>
                <a:gd name="T3" fmla="*/ 85 h 105"/>
                <a:gd name="T4" fmla="*/ 63 w 65"/>
                <a:gd name="T5" fmla="*/ 3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05">
                  <a:moveTo>
                    <a:pt x="63" y="38"/>
                  </a:moveTo>
                  <a:cubicBezTo>
                    <a:pt x="65" y="40"/>
                    <a:pt x="33" y="105"/>
                    <a:pt x="0" y="85"/>
                  </a:cubicBezTo>
                  <a:cubicBezTo>
                    <a:pt x="0" y="85"/>
                    <a:pt x="19" y="0"/>
                    <a:pt x="63" y="3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4" name="Oval 136"/>
            <p:cNvSpPr>
              <a:spLocks noChangeArrowheads="1"/>
            </p:cNvSpPr>
            <p:nvPr/>
          </p:nvSpPr>
          <p:spPr bwMode="auto">
            <a:xfrm>
              <a:off x="2270126" y="4727575"/>
              <a:ext cx="92075" cy="60325"/>
            </a:xfrm>
            <a:prstGeom prst="ellipse">
              <a:avLst/>
            </a:pr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5" name="Oval 137"/>
            <p:cNvSpPr>
              <a:spLocks noChangeArrowheads="1"/>
            </p:cNvSpPr>
            <p:nvPr/>
          </p:nvSpPr>
          <p:spPr bwMode="auto">
            <a:xfrm>
              <a:off x="2155826" y="4645025"/>
              <a:ext cx="184150" cy="182562"/>
            </a:xfrm>
            <a:prstGeom prst="ellipse">
              <a:avLst/>
            </a:pr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6" name="Freeform 138"/>
            <p:cNvSpPr>
              <a:spLocks/>
            </p:cNvSpPr>
            <p:nvPr/>
          </p:nvSpPr>
          <p:spPr bwMode="auto">
            <a:xfrm>
              <a:off x="2279651" y="4738688"/>
              <a:ext cx="30163" cy="7937"/>
            </a:xfrm>
            <a:custGeom>
              <a:avLst/>
              <a:gdLst>
                <a:gd name="T0" fmla="*/ 0 w 22"/>
                <a:gd name="T1" fmla="*/ 0 h 6"/>
                <a:gd name="T2" fmla="*/ 11 w 22"/>
                <a:gd name="T3" fmla="*/ 6 h 6"/>
                <a:gd name="T4" fmla="*/ 22 w 22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6">
                  <a:moveTo>
                    <a:pt x="0" y="0"/>
                  </a:moveTo>
                  <a:cubicBezTo>
                    <a:pt x="0" y="1"/>
                    <a:pt x="4" y="6"/>
                    <a:pt x="11" y="6"/>
                  </a:cubicBezTo>
                  <a:cubicBezTo>
                    <a:pt x="18" y="6"/>
                    <a:pt x="21" y="1"/>
                    <a:pt x="22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7" name="Freeform 139"/>
            <p:cNvSpPr>
              <a:spLocks/>
            </p:cNvSpPr>
            <p:nvPr/>
          </p:nvSpPr>
          <p:spPr bwMode="auto">
            <a:xfrm>
              <a:off x="2227263" y="4791075"/>
              <a:ext cx="46038" cy="15875"/>
            </a:xfrm>
            <a:custGeom>
              <a:avLst/>
              <a:gdLst>
                <a:gd name="T0" fmla="*/ 0 w 34"/>
                <a:gd name="T1" fmla="*/ 0 h 12"/>
                <a:gd name="T2" fmla="*/ 16 w 34"/>
                <a:gd name="T3" fmla="*/ 12 h 12"/>
                <a:gd name="T4" fmla="*/ 34 w 34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12">
                  <a:moveTo>
                    <a:pt x="0" y="0"/>
                  </a:moveTo>
                  <a:cubicBezTo>
                    <a:pt x="2" y="7"/>
                    <a:pt x="9" y="12"/>
                    <a:pt x="16" y="12"/>
                  </a:cubicBezTo>
                  <a:cubicBezTo>
                    <a:pt x="24" y="12"/>
                    <a:pt x="31" y="8"/>
                    <a:pt x="34" y="0"/>
                  </a:cubicBezTo>
                </a:path>
              </a:pathLst>
            </a:custGeom>
            <a:noFill/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8" name="Freeform 140"/>
            <p:cNvSpPr>
              <a:spLocks/>
            </p:cNvSpPr>
            <p:nvPr/>
          </p:nvSpPr>
          <p:spPr bwMode="auto">
            <a:xfrm>
              <a:off x="2147888" y="4635499"/>
              <a:ext cx="106363" cy="269875"/>
            </a:xfrm>
            <a:custGeom>
              <a:avLst/>
              <a:gdLst>
                <a:gd name="T0" fmla="*/ 79 w 79"/>
                <a:gd name="T1" fmla="*/ 0 h 201"/>
                <a:gd name="T2" fmla="*/ 79 w 79"/>
                <a:gd name="T3" fmla="*/ 0 h 201"/>
                <a:gd name="T4" fmla="*/ 0 w 79"/>
                <a:gd name="T5" fmla="*/ 78 h 201"/>
                <a:gd name="T6" fmla="*/ 0 w 79"/>
                <a:gd name="T7" fmla="*/ 164 h 201"/>
                <a:gd name="T8" fmla="*/ 79 w 79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01">
                  <a:moveTo>
                    <a:pt x="79" y="0"/>
                  </a:moveTo>
                  <a:cubicBezTo>
                    <a:pt x="79" y="0"/>
                    <a:pt x="79" y="0"/>
                    <a:pt x="79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4"/>
                    <a:pt x="79" y="201"/>
                    <a:pt x="79" y="0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49" name="Freeform 141"/>
            <p:cNvSpPr>
              <a:spLocks/>
            </p:cNvSpPr>
            <p:nvPr/>
          </p:nvSpPr>
          <p:spPr bwMode="auto">
            <a:xfrm>
              <a:off x="2252663" y="4635499"/>
              <a:ext cx="103188" cy="134937"/>
            </a:xfrm>
            <a:custGeom>
              <a:avLst/>
              <a:gdLst>
                <a:gd name="T0" fmla="*/ 0 w 76"/>
                <a:gd name="T1" fmla="*/ 0 h 101"/>
                <a:gd name="T2" fmla="*/ 76 w 76"/>
                <a:gd name="T3" fmla="*/ 83 h 101"/>
                <a:gd name="T4" fmla="*/ 0 w 76"/>
                <a:gd name="T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101">
                  <a:moveTo>
                    <a:pt x="0" y="0"/>
                  </a:moveTo>
                  <a:cubicBezTo>
                    <a:pt x="0" y="0"/>
                    <a:pt x="74" y="3"/>
                    <a:pt x="76" y="83"/>
                  </a:cubicBezTo>
                  <a:cubicBezTo>
                    <a:pt x="76" y="83"/>
                    <a:pt x="27" y="10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550" name="Freeform 142"/>
            <p:cNvSpPr>
              <a:spLocks/>
            </p:cNvSpPr>
            <p:nvPr/>
          </p:nvSpPr>
          <p:spPr bwMode="auto">
            <a:xfrm>
              <a:off x="2185988" y="5105400"/>
              <a:ext cx="80963" cy="33337"/>
            </a:xfrm>
            <a:custGeom>
              <a:avLst/>
              <a:gdLst>
                <a:gd name="T0" fmla="*/ 59 w 59"/>
                <a:gd name="T1" fmla="*/ 24 h 24"/>
                <a:gd name="T2" fmla="*/ 0 w 59"/>
                <a:gd name="T3" fmla="*/ 24 h 24"/>
                <a:gd name="T4" fmla="*/ 27 w 59"/>
                <a:gd name="T5" fmla="*/ 0 h 24"/>
                <a:gd name="T6" fmla="*/ 59 w 59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24">
                  <a:moveTo>
                    <a:pt x="59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6" y="1"/>
                    <a:pt x="27" y="0"/>
                  </a:cubicBezTo>
                  <a:cubicBezTo>
                    <a:pt x="48" y="0"/>
                    <a:pt x="59" y="24"/>
                    <a:pt x="59" y="24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3636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6012" tIns="48006" rIns="96012" bIns="48006" numCol="1" anchor="t" anchorCtr="0" compatLnSpc="1">
              <a:prstTxWarp prst="textNoShape">
                <a:avLst/>
              </a:prstTxWarp>
            </a:bodyPr>
            <a:lstStyle/>
            <a:p>
              <a:pPr defTabSz="804629"/>
              <a:endParaRPr lang="ru-RU" sz="2700" dirty="0">
                <a:solidFill>
                  <a:prstClr val="black"/>
                </a:solidFill>
                <a:latin typeface="+mj-lt"/>
              </a:endParaRPr>
            </a:p>
          </p:txBody>
        </p:sp>
      </p:grpSp>
      <p:sp>
        <p:nvSpPr>
          <p:cNvPr id="554" name="Объект 2"/>
          <p:cNvSpPr txBox="1">
            <a:spLocks/>
          </p:cNvSpPr>
          <p:nvPr/>
        </p:nvSpPr>
        <p:spPr>
          <a:xfrm>
            <a:off x="3854791" y="1711670"/>
            <a:ext cx="2261660" cy="1033473"/>
          </a:xfrm>
          <a:prstGeom prst="rect">
            <a:avLst/>
          </a:prstGeom>
          <a:noFill/>
        </p:spPr>
        <p:txBody>
          <a:bodyPr vert="horz" wrap="square" lIns="31679" tIns="31679" rIns="31679" bIns="31679" rtlCol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804629">
              <a:spcBef>
                <a:spcPts val="0"/>
              </a:spcBef>
            </a:pPr>
            <a:r>
              <a:rPr lang="ru-RU" b="1" dirty="0">
                <a:solidFill>
                  <a:prstClr val="black"/>
                </a:solidFill>
                <a:latin typeface="+mj-lt"/>
              </a:rPr>
              <a:t>ЖССБК</a:t>
            </a:r>
          </a:p>
          <a:p>
            <a:pPr defTabSz="804629">
              <a:spcBef>
                <a:spcPts val="0"/>
              </a:spcBef>
            </a:pPr>
            <a:r>
              <a:rPr lang="ru-RU" dirty="0">
                <a:solidFill>
                  <a:prstClr val="black"/>
                </a:solidFill>
                <a:latin typeface="+mj-lt"/>
              </a:rPr>
              <a:t>выдает ипотеку</a:t>
            </a:r>
          </a:p>
          <a:p>
            <a:pPr defTabSz="804629">
              <a:spcBef>
                <a:spcPts val="0"/>
              </a:spcBef>
            </a:pPr>
            <a:r>
              <a:rPr lang="ru-RU" b="1" dirty="0">
                <a:solidFill>
                  <a:prstClr val="black"/>
                </a:solidFill>
                <a:latin typeface="+mj-lt"/>
              </a:rPr>
              <a:t>под 2% до </a:t>
            </a:r>
            <a:r>
              <a:rPr lang="ru-RU" b="1" dirty="0" smtClean="0">
                <a:solidFill>
                  <a:prstClr val="black"/>
                </a:solidFill>
                <a:latin typeface="+mj-lt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+mj-lt"/>
              </a:rPr>
              <a:t>0</a:t>
            </a:r>
            <a:r>
              <a:rPr lang="ru-RU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+mj-lt"/>
              </a:rPr>
              <a:t>лет</a:t>
            </a:r>
          </a:p>
          <a:p>
            <a:pPr defTabSz="804629">
              <a:spcBef>
                <a:spcPts val="0"/>
              </a:spcBef>
            </a:pPr>
            <a:r>
              <a:rPr lang="ru-RU" b="1" dirty="0">
                <a:solidFill>
                  <a:prstClr val="black"/>
                </a:solidFill>
                <a:latin typeface="+mj-lt"/>
              </a:rPr>
              <a:t>вместо </a:t>
            </a:r>
            <a:r>
              <a:rPr lang="ru-RU" b="1" dirty="0" err="1">
                <a:solidFill>
                  <a:prstClr val="black"/>
                </a:solidFill>
                <a:latin typeface="+mj-lt"/>
              </a:rPr>
              <a:t>перв.взноса</a:t>
            </a:r>
            <a:r>
              <a:rPr lang="ru-RU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+mj-lt"/>
              </a:rPr>
              <a:t>жил.сертфикаты</a:t>
            </a:r>
            <a:endParaRPr lang="ru-RU" sz="1300" b="1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555" name="Рисунок 5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6821" y="994073"/>
            <a:ext cx="675262" cy="645921"/>
          </a:xfrm>
          <a:prstGeom prst="rect">
            <a:avLst/>
          </a:prstGeom>
        </p:spPr>
      </p:pic>
      <p:graphicFrame>
        <p:nvGraphicFramePr>
          <p:cNvPr id="156" name="Таблица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6132398"/>
              </p:ext>
            </p:extLst>
          </p:nvPr>
        </p:nvGraphicFramePr>
        <p:xfrm>
          <a:off x="1841525" y="4837766"/>
          <a:ext cx="6075804" cy="123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7857"/>
                <a:gridCol w="2037947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 Narrow" panose="020B0606020202030204" pitchFamily="34" charset="0"/>
                        </a:rPr>
                        <a:t>Средняя</a:t>
                      </a:r>
                      <a:r>
                        <a:rPr lang="ru-RU" sz="1400" b="1" baseline="0" dirty="0" smtClean="0">
                          <a:latin typeface="Arial Narrow" panose="020B0606020202030204" pitchFamily="34" charset="0"/>
                        </a:rPr>
                        <a:t> с</a:t>
                      </a:r>
                      <a:r>
                        <a:rPr lang="ru-RU" sz="1400" b="1" dirty="0" smtClean="0">
                          <a:latin typeface="Arial Narrow" panose="020B0606020202030204" pitchFamily="34" charset="0"/>
                        </a:rPr>
                        <a:t>тоимость квартиры</a:t>
                      </a:r>
                      <a:endParaRPr lang="ru-RU" sz="1400" b="1" baseline="30000" dirty="0">
                        <a:latin typeface="Arial Narrow" panose="020B0606020202030204" pitchFamily="34" charset="0"/>
                      </a:endParaRPr>
                    </a:p>
                  </a:txBody>
                  <a:tcPr marL="99060" marR="9906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млн.</a:t>
                      </a:r>
                      <a:r>
                        <a:rPr lang="ru-RU" sz="1400" b="1" i="1" kern="1200" baseline="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тенге</a:t>
                      </a:r>
                      <a:endParaRPr lang="ru-RU" sz="1400" b="0" i="1" kern="1200" dirty="0" smtClean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Arial Narrow" panose="020B0606020202030204" pitchFamily="34" charset="0"/>
                        </a:rPr>
                        <a:t>Ежемесячный платеж первые 8 лет (</a:t>
                      </a:r>
                      <a:r>
                        <a:rPr lang="ru-RU" sz="1400" b="0" baseline="0" dirty="0" err="1" smtClean="0">
                          <a:latin typeface="Arial Narrow" panose="020B0606020202030204" pitchFamily="34" charset="0"/>
                        </a:rPr>
                        <a:t>предзайм</a:t>
                      </a:r>
                      <a:r>
                        <a:rPr lang="ru-RU" sz="1400" b="0" baseline="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b="0" baseline="30000" dirty="0">
                        <a:latin typeface="Arial Narrow" panose="020B0606020202030204" pitchFamily="34" charset="0"/>
                      </a:endParaRPr>
                    </a:p>
                  </a:txBody>
                  <a:tcPr marL="99060" marR="9906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42,1 тыс. тенге</a:t>
                      </a: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Arial Narrow" panose="020B0606020202030204" pitchFamily="34" charset="0"/>
                        </a:rPr>
                        <a:t>Ежемесячный платеж оставшиеся 11 лет (</a:t>
                      </a:r>
                      <a:r>
                        <a:rPr lang="ru-RU" sz="1400" b="0" baseline="0" dirty="0" err="1" smtClean="0">
                          <a:latin typeface="Arial Narrow" panose="020B0606020202030204" pitchFamily="34" charset="0"/>
                        </a:rPr>
                        <a:t>жилзайм</a:t>
                      </a:r>
                      <a:r>
                        <a:rPr lang="ru-RU" sz="1400" b="0" baseline="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b="0" dirty="0">
                        <a:latin typeface="Arial Narrow" panose="020B0606020202030204" pitchFamily="34" charset="0"/>
                      </a:endParaRPr>
                    </a:p>
                  </a:txBody>
                  <a:tcPr marL="99060" marR="9906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27,4 тыс. тенге</a:t>
                      </a: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1" name="Объект 2"/>
          <p:cNvSpPr txBox="1">
            <a:spLocks/>
          </p:cNvSpPr>
          <p:nvPr/>
        </p:nvSpPr>
        <p:spPr>
          <a:xfrm>
            <a:off x="5351819" y="1488907"/>
            <a:ext cx="2300705" cy="424075"/>
          </a:xfrm>
          <a:prstGeom prst="rect">
            <a:avLst/>
          </a:prstGeom>
          <a:noFill/>
        </p:spPr>
        <p:txBody>
          <a:bodyPr vert="horz" wrap="square" lIns="31679" tIns="31679" rIns="31679" bIns="31679" rtlCol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804629">
              <a:spcBef>
                <a:spcPts val="0"/>
              </a:spcBef>
            </a:pPr>
            <a:r>
              <a:rPr lang="ru-RU" sz="1300" dirty="0">
                <a:solidFill>
                  <a:prstClr val="black"/>
                </a:solidFill>
                <a:latin typeface="+mj-lt"/>
              </a:rPr>
              <a:t>30 млрд. тенге ежегодно</a:t>
            </a:r>
          </a:p>
          <a:p>
            <a:pPr defTabSz="804629">
              <a:spcBef>
                <a:spcPts val="0"/>
              </a:spcBef>
            </a:pPr>
            <a:r>
              <a:rPr lang="ru-RU" sz="1300" dirty="0">
                <a:solidFill>
                  <a:prstClr val="black"/>
                </a:solidFill>
                <a:latin typeface="+mj-lt"/>
              </a:rPr>
              <a:t>на льготный </a:t>
            </a:r>
            <a:r>
              <a:rPr lang="ru-RU" sz="1300" dirty="0" err="1">
                <a:solidFill>
                  <a:prstClr val="black"/>
                </a:solidFill>
                <a:latin typeface="+mj-lt"/>
              </a:rPr>
              <a:t>займ</a:t>
            </a:r>
            <a:endParaRPr lang="ru-RU" sz="13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2780" y="914522"/>
            <a:ext cx="9529782" cy="318655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4" tIns="53642" rIns="107284" bIns="53642" rtlCol="0" anchor="ctr"/>
          <a:lstStyle/>
          <a:p>
            <a:pPr algn="ctr" defTabSz="804629"/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47" name="Прямоугольник 93"/>
          <p:cNvSpPr>
            <a:spLocks/>
          </p:cNvSpPr>
          <p:nvPr/>
        </p:nvSpPr>
        <p:spPr bwMode="auto">
          <a:xfrm>
            <a:off x="172780" y="4322313"/>
            <a:ext cx="9529782" cy="392571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2060"/>
            </a:solidFill>
            <a:miter lim="800000"/>
            <a:headEnd/>
            <a:tailEnd/>
          </a:ln>
          <a:extLst/>
        </p:spPr>
        <p:txBody>
          <a:bodyPr lIns="31679" tIns="31679" rIns="31679" bIns="31679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804629"/>
            <a:r>
              <a:rPr lang="kk-KZ" altLang="ru-RU" sz="1600" b="1" dirty="0">
                <a:solidFill>
                  <a:prstClr val="black"/>
                </a:solidFill>
                <a:latin typeface="+mj-lt"/>
              </a:rPr>
              <a:t>ЗА 25 ЛЕТ БУДЕТ СДЕЛАНО </a:t>
            </a:r>
            <a:r>
              <a:rPr lang="kk-KZ" altLang="ru-RU" sz="1600" b="1" u="sng" dirty="0">
                <a:solidFill>
                  <a:srgbClr val="C00000"/>
                </a:solidFill>
                <a:latin typeface="+mj-lt"/>
              </a:rPr>
              <a:t>3 ОБОРОТА </a:t>
            </a:r>
            <a:r>
              <a:rPr lang="kk-KZ" altLang="ru-RU" sz="1600" b="1" dirty="0">
                <a:solidFill>
                  <a:prstClr val="black"/>
                </a:solidFill>
                <a:latin typeface="+mj-lt"/>
              </a:rPr>
              <a:t>И ВЫДАНО ПОРЯДКА </a:t>
            </a:r>
            <a:r>
              <a:rPr lang="kk-KZ" altLang="ru-RU" sz="1600" b="1" u="sng" dirty="0" smtClean="0">
                <a:solidFill>
                  <a:srgbClr val="C00000"/>
                </a:solidFill>
                <a:latin typeface="+mj-lt"/>
              </a:rPr>
              <a:t>56 ТЫС</a:t>
            </a:r>
            <a:r>
              <a:rPr lang="kk-KZ" altLang="ru-RU" sz="1600" b="1" u="sng" dirty="0">
                <a:solidFill>
                  <a:srgbClr val="C00000"/>
                </a:solidFill>
                <a:latin typeface="+mj-lt"/>
              </a:rPr>
              <a:t>. ЛЬГОТНЫХ ЗАЙМОВ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970" y="4256"/>
            <a:ext cx="9679566" cy="32374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107256" tIns="53628" rIns="107256" bIns="53628">
            <a:spAutoFit/>
          </a:bodyPr>
          <a:lstStyle>
            <a:defPPr>
              <a:defRPr lang="kk-KZ"/>
            </a:defPPr>
            <a:lvl1pPr algn="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107249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ОБЕСПЕЧЕНИЕ  </a:t>
            </a:r>
            <a:r>
              <a:rPr lang="ru-RU" sz="1400" dirty="0">
                <a:solidFill>
                  <a:srgbClr val="002060"/>
                </a:solidFill>
              </a:rPr>
              <a:t>ПРЕДОСТАВЛЕНИЯ ЛЬГОТНЫХ ЗАЙМОВ ДЛЯ МНОГОДЕТНЫХ СЕМЕЙ</a:t>
            </a:r>
          </a:p>
        </p:txBody>
      </p:sp>
      <p:sp>
        <p:nvSpPr>
          <p:cNvPr id="185" name="Объект 2"/>
          <p:cNvSpPr txBox="1">
            <a:spLocks/>
          </p:cNvSpPr>
          <p:nvPr/>
        </p:nvSpPr>
        <p:spPr>
          <a:xfrm>
            <a:off x="216991" y="1855381"/>
            <a:ext cx="2577655" cy="839574"/>
          </a:xfrm>
          <a:prstGeom prst="rect">
            <a:avLst/>
          </a:prstGeom>
          <a:noFill/>
        </p:spPr>
        <p:txBody>
          <a:bodyPr vert="horz" wrap="square" lIns="31679" tIns="31679" rIns="31679" bIns="31679" rtlCol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804629">
              <a:spcBef>
                <a:spcPts val="0"/>
              </a:spcBef>
            </a:pPr>
            <a:r>
              <a:rPr lang="ru-RU" b="1" dirty="0">
                <a:solidFill>
                  <a:prstClr val="black"/>
                </a:solidFill>
                <a:latin typeface="+mj-lt"/>
              </a:rPr>
              <a:t>РБ – 50 млрд. тенге/год</a:t>
            </a:r>
          </a:p>
          <a:p>
            <a:pPr defTabSz="804629">
              <a:spcBef>
                <a:spcPts val="0"/>
              </a:spcBef>
            </a:pPr>
            <a:r>
              <a:rPr lang="ru-RU" dirty="0">
                <a:solidFill>
                  <a:prstClr val="black"/>
                </a:solidFill>
                <a:latin typeface="+mj-lt"/>
              </a:rPr>
              <a:t>под 0,01% годовых на 25 лет</a:t>
            </a:r>
          </a:p>
          <a:p>
            <a:pPr defTabSz="804629">
              <a:spcBef>
                <a:spcPts val="0"/>
              </a:spcBef>
            </a:pPr>
            <a:r>
              <a:rPr lang="ru-RU" dirty="0">
                <a:solidFill>
                  <a:prstClr val="black"/>
                </a:solidFill>
                <a:latin typeface="+mj-lt"/>
              </a:rPr>
              <a:t>Всего за 3 года 150 млрд. тенге</a:t>
            </a:r>
          </a:p>
          <a:p>
            <a:pPr defTabSz="804629">
              <a:spcBef>
                <a:spcPts val="0"/>
              </a:spcBef>
            </a:pPr>
            <a:r>
              <a:rPr lang="ru-RU" dirty="0">
                <a:solidFill>
                  <a:prstClr val="black"/>
                </a:solidFill>
                <a:latin typeface="+mj-lt"/>
              </a:rPr>
              <a:t>Средства возвратные 100%</a:t>
            </a:r>
          </a:p>
        </p:txBody>
      </p:sp>
      <p:cxnSp>
        <p:nvCxnSpPr>
          <p:cNvPr id="190" name="Прямая со стрелкой 189"/>
          <p:cNvCxnSpPr/>
          <p:nvPr/>
        </p:nvCxnSpPr>
        <p:spPr>
          <a:xfrm>
            <a:off x="2641601" y="2333089"/>
            <a:ext cx="1451504" cy="0"/>
          </a:xfrm>
          <a:prstGeom prst="straightConnector1">
            <a:avLst/>
          </a:prstGeom>
          <a:ln w="127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Объект 2"/>
          <p:cNvSpPr txBox="1">
            <a:spLocks/>
          </p:cNvSpPr>
          <p:nvPr/>
        </p:nvSpPr>
        <p:spPr>
          <a:xfrm>
            <a:off x="5031009" y="3026757"/>
            <a:ext cx="1358540" cy="257876"/>
          </a:xfrm>
          <a:prstGeom prst="rect">
            <a:avLst/>
          </a:prstGeom>
          <a:noFill/>
        </p:spPr>
        <p:txBody>
          <a:bodyPr vert="horz" wrap="square" lIns="31679" tIns="31679" rIns="31679" bIns="31679" rtlCol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804629"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+mj-lt"/>
              </a:rPr>
              <a:t>20 млрд. тенге </a:t>
            </a:r>
          </a:p>
        </p:txBody>
      </p:sp>
      <p:sp>
        <p:nvSpPr>
          <p:cNvPr id="99" name="Объект 2"/>
          <p:cNvSpPr txBox="1">
            <a:spLocks/>
          </p:cNvSpPr>
          <p:nvPr/>
        </p:nvSpPr>
        <p:spPr>
          <a:xfrm>
            <a:off x="3662076" y="3363574"/>
            <a:ext cx="2640617" cy="451775"/>
          </a:xfrm>
          <a:prstGeom prst="rect">
            <a:avLst/>
          </a:prstGeom>
          <a:noFill/>
        </p:spPr>
        <p:txBody>
          <a:bodyPr vert="horz" wrap="square" lIns="31679" tIns="31679" rIns="31679" bIns="31679" rtlCol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804629">
              <a:spcBef>
                <a:spcPts val="0"/>
              </a:spcBef>
            </a:pPr>
            <a:r>
              <a:rPr lang="ru-RU" b="1" dirty="0">
                <a:solidFill>
                  <a:prstClr val="black"/>
                </a:solidFill>
                <a:latin typeface="+mj-lt"/>
              </a:rPr>
              <a:t>Ежегодно для выкупа кредитного </a:t>
            </a:r>
            <a:r>
              <a:rPr lang="ru-RU" b="1" dirty="0" smtClean="0">
                <a:solidFill>
                  <a:prstClr val="black"/>
                </a:solidFill>
                <a:latin typeface="+mj-lt"/>
              </a:rPr>
              <a:t>жилья МИО</a:t>
            </a:r>
            <a:endParaRPr lang="ru-RU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102" name="Прямая со стрелкой 101"/>
          <p:cNvCxnSpPr>
            <a:stCxn id="554" idx="2"/>
            <a:endCxn id="99" idx="0"/>
          </p:cNvCxnSpPr>
          <p:nvPr/>
        </p:nvCxnSpPr>
        <p:spPr>
          <a:xfrm rot="5400000">
            <a:off x="4674788" y="3052740"/>
            <a:ext cx="618431" cy="3236"/>
          </a:xfrm>
          <a:prstGeom prst="straightConnector1">
            <a:avLst/>
          </a:prstGeom>
          <a:ln w="127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72279" y="3352807"/>
            <a:ext cx="2671198" cy="4025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31679" tIns="31679" rIns="31679" bIns="31679" rtlCol="0">
            <a:spAutoFit/>
          </a:bodyPr>
          <a:lstStyle/>
          <a:p>
            <a:r>
              <a:rPr lang="ru-RU" sz="1100" i="1" dirty="0" smtClean="0">
                <a:latin typeface="+mj-lt"/>
                <a:cs typeface="Arial" panose="020B0604020202020204" pitchFamily="34" charset="0"/>
              </a:rPr>
              <a:t>МИО </a:t>
            </a:r>
            <a:r>
              <a:rPr lang="ru-RU" sz="1100" i="1" dirty="0">
                <a:latin typeface="+mj-lt"/>
                <a:cs typeface="Arial" panose="020B0604020202020204" pitchFamily="34" charset="0"/>
              </a:rPr>
              <a:t> </a:t>
            </a:r>
            <a:r>
              <a:rPr lang="ru-RU" sz="1100" i="1" dirty="0" smtClean="0">
                <a:latin typeface="+mj-lt"/>
                <a:cs typeface="Arial" panose="020B0604020202020204" pitchFamily="34" charset="0"/>
              </a:rPr>
              <a:t>будет строит ежегодно по </a:t>
            </a:r>
            <a:r>
              <a:rPr lang="ru-RU" sz="1100" b="1" i="1" dirty="0" smtClean="0">
                <a:latin typeface="+mj-lt"/>
                <a:cs typeface="Arial" panose="020B0604020202020204" pitchFamily="34" charset="0"/>
              </a:rPr>
              <a:t>2 </a:t>
            </a:r>
            <a:r>
              <a:rPr lang="ru-RU" sz="1100" b="1" i="1" dirty="0">
                <a:latin typeface="+mj-lt"/>
                <a:cs typeface="Arial" panose="020B0604020202020204" pitchFamily="34" charset="0"/>
              </a:rPr>
              <a:t>тыс. </a:t>
            </a:r>
            <a:r>
              <a:rPr lang="ru-RU" sz="1100" b="1" i="1" dirty="0" smtClean="0">
                <a:latin typeface="+mj-lt"/>
                <a:cs typeface="Arial" panose="020B0604020202020204" pitchFamily="34" charset="0"/>
              </a:rPr>
              <a:t>квартир </a:t>
            </a:r>
            <a:r>
              <a:rPr lang="ru-RU" sz="1100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100" b="1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за счет облигационных займов</a:t>
            </a: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flipV="1">
            <a:off x="-16106" y="356660"/>
            <a:ext cx="9750000" cy="295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32154" y="6207834"/>
            <a:ext cx="9515752" cy="293000"/>
          </a:xfrm>
          <a:prstGeom prst="rect">
            <a:avLst/>
          </a:prstGeom>
          <a:solidFill>
            <a:srgbClr val="FFC000"/>
          </a:solidFill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МЕРЫ ПО РЕАЛИЗАЦИИ ПОРУЧЕНИЙ ГЛАВЫ ГОСУДАРСТВА, ДАННЫХ </a:t>
            </a:r>
            <a:r>
              <a:rPr lang="kk-KZ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XVIII </a:t>
            </a:r>
            <a:r>
              <a:rPr lang="kk-KZ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СЪЕЗДЕ ПАРТИИ «НҰР ОТАН»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810652" y="-27383"/>
            <a:ext cx="1127945" cy="354555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Слайд 11</a:t>
            </a: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236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21166</TotalTime>
  <Words>1176</Words>
  <Application>Microsoft Office PowerPoint</Application>
  <PresentationFormat>Лист A4 (210x297 мм)</PresentationFormat>
  <Paragraphs>491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Айым</cp:lastModifiedBy>
  <cp:revision>1208</cp:revision>
  <cp:lastPrinted>2019-03-15T11:19:05Z</cp:lastPrinted>
  <dcterms:created xsi:type="dcterms:W3CDTF">2017-08-14T05:33:15Z</dcterms:created>
  <dcterms:modified xsi:type="dcterms:W3CDTF">2019-10-30T14:36:19Z</dcterms:modified>
</cp:coreProperties>
</file>