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41" r:id="rId4"/>
    <p:sldId id="1118" r:id="rId5"/>
    <p:sldId id="1096" r:id="rId6"/>
    <p:sldId id="1134" r:id="rId7"/>
    <p:sldId id="1111" r:id="rId8"/>
    <p:sldId id="1122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43E-2"/>
          <c:y val="2.0512820512820638E-2"/>
          <c:w val="0.9772492244053802"/>
          <c:h val="0.72649572649573013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Целевые текущие трансферты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2063936333440138E-2"/>
                  <c:y val="-3.2500108299938511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19,4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4.049480966913397E-2"/>
                  <c:y val="-3.5647088850769823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20,3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3865236866805058E-2"/>
                  <c:y val="-3.4785940248814221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21,4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84E-2"/>
                  <c:y val="-3.748414194276764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3000</c:v>
                </c:pt>
                <c:pt idx="1">
                  <c:v>3200</c:v>
                </c:pt>
                <c:pt idx="2">
                  <c:v>3600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49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19,5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202E-2"/>
                  <c:y val="-2.4301336573511216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20,5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325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21,5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2200</c:v>
                </c:pt>
                <c:pt idx="1">
                  <c:v>2000</c:v>
                </c:pt>
                <c:pt idx="2">
                  <c:v>2500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045428743248638E-2"/>
                  <c:y val="-4.409260873079416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8187199409357242E-2"/>
                  <c:y val="-8.402330632121849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81E-2"/>
                  <c:y val="-3.004180977985286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52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жыл</c:v>
                </c:pt>
                <c:pt idx="1">
                  <c:v>2021 жыл</c:v>
                </c:pt>
                <c:pt idx="2">
                  <c:v>2022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1000</c:v>
                </c:pt>
                <c:pt idx="1">
                  <c:v>1300</c:v>
                </c:pt>
                <c:pt idx="2">
                  <c:v>1500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56426624"/>
        <c:axId val="156428160"/>
        <c:axId val="0"/>
      </c:bar3DChart>
      <c:catAx>
        <c:axId val="156426624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56428160"/>
        <c:crosses val="autoZero"/>
        <c:auto val="1"/>
        <c:lblAlgn val="ctr"/>
        <c:lblOffset val="100"/>
        <c:tickLblSkip val="1"/>
        <c:tickMarkSkip val="1"/>
      </c:catAx>
      <c:valAx>
        <c:axId val="156428160"/>
        <c:scaling>
          <c:orientation val="minMax"/>
        </c:scaling>
        <c:delete val="1"/>
        <c:axPos val="l"/>
        <c:numFmt formatCode="General" sourceLinked="1"/>
        <c:tickLblPos val="none"/>
        <c:crossAx val="156426624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99"/>
          <c:w val="0.75491209927611169"/>
          <c:h val="6.4957264957265518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Y val="180"/>
      <c:perspective val="0"/>
    </c:view3D>
    <c:plotArea>
      <c:layout>
        <c:manualLayout>
          <c:layoutTarget val="inner"/>
          <c:xMode val="edge"/>
          <c:yMode val="edge"/>
          <c:x val="1.0248870406350741E-2"/>
          <c:y val="6.4449898308166026E-2"/>
          <c:w val="0.98975109809663253"/>
          <c:h val="0.5951327433628301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tint val="50980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tint val="3372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FF00FF">
                      <a:gamma/>
                      <a:tint val="27451"/>
                      <a:invGamma/>
                    </a:srgbClr>
                  </a:gs>
                  <a:gs pos="100000">
                    <a:srgbClr val="FF00FF"/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14158002976900616"/>
                  <c:y val="0.185999704582382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Sheet1!$B$1:$D$1</c:f>
              <c:strCache>
                <c:ptCount val="3"/>
                <c:pt idx="0">
                  <c:v>1 кв</c:v>
                </c:pt>
                <c:pt idx="1">
                  <c:v>2 кв</c:v>
                </c:pt>
                <c:pt idx="2">
                  <c:v>3 кв</c:v>
                </c:pt>
              </c:strCache>
            </c:strRef>
          </c:cat>
          <c:val>
            <c:numRef>
              <c:f>Sheet1!$B$2:$D$2</c:f>
              <c:numCache>
                <c:formatCode>0.00%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 Unicode MS"/>
          <a:ea typeface="Arial Unicode MS"/>
          <a:cs typeface="Arial Unicode MS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7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25400">
          <a:noFill/>
        </a:ln>
      </c:spPr>
    </c:sideWall>
    <c:backWall>
      <c:spPr>
        <a:solidFill>
          <a:schemeClr val="accent1"/>
        </a:soli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093023255813953E-2"/>
          <c:y val="7.1428571428571504E-3"/>
          <c:w val="0.91511627906976656"/>
          <c:h val="0.9142857142857147"/>
        </c:manualLayout>
      </c:layout>
      <c:bar3DChart>
        <c:barDir val="col"/>
        <c:grouping val="clustered"/>
        <c:ser>
          <c:idx val="3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572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9951283893173507E-3"/>
                  <c:y val="-5.018541000385658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18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DF-40E8-927C-577B366CE469}"/>
                </c:ext>
              </c:extLst>
            </c:dLbl>
            <c:dLbl>
              <c:idx val="1"/>
              <c:layout>
                <c:manualLayout>
                  <c:x val="1.2917896604076818E-2"/>
                  <c:y val="-4.5729584555572002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18,9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DF-40E8-927C-577B366CE469}"/>
                </c:ext>
              </c:extLst>
            </c:dLbl>
            <c:dLbl>
              <c:idx val="2"/>
              <c:layout>
                <c:manualLayout>
                  <c:x val="2.1478089711433952E-2"/>
                  <c:y val="-5.4452853926179004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kk-KZ" dirty="0" smtClean="0"/>
                      <a:t>19,9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DF-40E8-927C-577B366CE469}"/>
                </c:ext>
              </c:extLst>
            </c:dLbl>
            <c:dLbl>
              <c:idx val="3"/>
              <c:layout>
                <c:manualLayout>
                  <c:x val="3.1789451992582769E-2"/>
                  <c:y val="-6.3984591061014631E-2"/>
                </c:manualLayout>
              </c:layout>
              <c:tx>
                <c:rich>
                  <a:bodyPr/>
                  <a:lstStyle/>
                  <a:p>
                    <a:pPr>
                      <a:defRPr sz="192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3572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DF-40E8-927C-577B366CE469}"/>
                </c:ext>
              </c:extLst>
            </c:dLbl>
            <c:spPr>
              <a:solidFill>
                <a:schemeClr val="accent1"/>
              </a:solidFill>
              <a:ln w="13572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2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2020 год</c:v>
                </c:pt>
                <c:pt idx="1">
                  <c:v>2021год</c:v>
                </c:pt>
                <c:pt idx="2">
                  <c:v>2022 год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36.9</c:v>
                </c:pt>
                <c:pt idx="1">
                  <c:v>46.5</c:v>
                </c:pt>
                <c:pt idx="2">
                  <c:v>49.6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DF-40E8-927C-577B366CE469}"/>
            </c:ext>
          </c:extLst>
        </c:ser>
        <c:dLbls>
          <c:showVal val="1"/>
        </c:dLbls>
        <c:gapWidth val="100"/>
        <c:gapDepth val="0"/>
        <c:shape val="pyramid"/>
        <c:axId val="161188096"/>
        <c:axId val="161206272"/>
        <c:axId val="0"/>
      </c:bar3DChart>
      <c:catAx>
        <c:axId val="161188096"/>
        <c:scaling>
          <c:orientation val="minMax"/>
        </c:scaling>
        <c:axPos val="b"/>
        <c:numFmt formatCode="General" sourceLinked="1"/>
        <c:tickLblPos val="low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1206272"/>
        <c:crosses val="autoZero"/>
        <c:auto val="1"/>
        <c:lblAlgn val="ctr"/>
        <c:lblOffset val="100"/>
        <c:tickLblSkip val="1"/>
        <c:tickMarkSkip val="1"/>
      </c:catAx>
      <c:valAx>
        <c:axId val="161206272"/>
        <c:scaling>
          <c:orientation val="minMax"/>
          <c:max val="55"/>
        </c:scaling>
        <c:axPos val="l"/>
        <c:majorGridlines>
          <c:spPr>
            <a:ln w="339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3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10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61188096"/>
        <c:crosses val="autoZero"/>
        <c:crossBetween val="between"/>
      </c:valAx>
      <c:spPr>
        <a:noFill/>
        <a:ln w="27144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3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197C1-FEF3-46C9-B835-529581FF1E30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7975" cy="37290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43424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CAFCC9-282C-4862-9252-25ED81CD7A35}" type="slidenum">
              <a:rPr lang="ru-RU" smtClean="0">
                <a:latin typeface="Times New Roman" panose="02020603050405020304" pitchFamily="18" charset="0"/>
              </a:rPr>
              <a:pPr/>
              <a:t>8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6125"/>
            <a:ext cx="5387975" cy="37306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723922"/>
            <a:ext cx="5487041" cy="447738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63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сельского бюджета  Айнабулакского сельского округа на</a:t>
            </a:r>
            <a:r>
              <a:rPr lang="en-US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2020-2022</a:t>
            </a:r>
            <a:r>
              <a:rPr lang="ru-RU" b="1" i="0" dirty="0" smtClean="0">
                <a:solidFill>
                  <a:schemeClr val="tx1"/>
                </a:solidFill>
              </a:rPr>
              <a:t> годы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ст Айнабулак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Сельский бюджет на 2020-2022 годы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238091" y="887413"/>
          <a:ext cx="9144065" cy="5541984"/>
        </p:xfrm>
        <a:graphic>
          <a:graphicData uri="http://schemas.openxmlformats.org/drawingml/2006/table">
            <a:tbl>
              <a:tblPr/>
              <a:tblGrid>
                <a:gridCol w="5567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89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82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896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452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Всего - поступлений: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Доходы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Целевые текущие трансферты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21,4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20,5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0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– всего</a:t>
                      </a:r>
                      <a:endParaRPr lang="ru-RU" sz="1800" b="1" i="0" u="none" strike="noStrike" kern="120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0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19,5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20,5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21,5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7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9725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0,897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238356" y="185738"/>
            <a:ext cx="55721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>
                <a:latin typeface="Arial" panose="020B0604020202020204" pitchFamily="34" charset="0"/>
              </a:rPr>
              <a:t>Структура </a:t>
            </a:r>
            <a:r>
              <a:rPr lang="ru-RU" sz="1800" b="1" dirty="0" smtClean="0">
                <a:latin typeface="Arial" panose="020B0604020202020204" pitchFamily="34" charset="0"/>
              </a:rPr>
              <a:t>сельского бюджета Айнабулакского сельского округа на 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>
                <a:latin typeface="Arial" panose="020B0604020202020204" pitchFamily="34" charset="0"/>
              </a:rPr>
              <a:t>тенге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8562535"/>
              </p:ext>
            </p:extLst>
          </p:nvPr>
        </p:nvGraphicFramePr>
        <p:xfrm>
          <a:off x="169862" y="980730"/>
          <a:ext cx="9283731" cy="5091479"/>
        </p:xfrm>
        <a:graphic>
          <a:graphicData uri="http://schemas.openxmlformats.org/drawingml/2006/table">
            <a:tbl>
              <a:tblPr/>
              <a:tblGrid>
                <a:gridCol w="3542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569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7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207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267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409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разделов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3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44,9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1,8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1,9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19,4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20,3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21,4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42,7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44,9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Чистое бюджетное кредитование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кредиты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Сальдо по операциям с финансовыми активами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финансовых активов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(профицит)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681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дефицита (использование профицита)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остатки бюджетных средств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>
                <a:latin typeface="Arial" panose="020B0604020202020204" pitchFamily="34" charset="0"/>
              </a:rPr>
              <a:t>тенге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8950" y="34925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Поступления сельского бюджета </a:t>
            </a:r>
            <a:r>
              <a:rPr lang="ru-RU" sz="1800" b="1" dirty="0">
                <a:latin typeface="Arial" panose="020B0604020202020204" pitchFamily="34" charset="0"/>
              </a:rPr>
              <a:t>на </a:t>
            </a:r>
            <a:r>
              <a:rPr lang="ru-RU" sz="1800" b="1" dirty="0" smtClean="0">
                <a:latin typeface="Arial" panose="020B0604020202020204" pitchFamily="34" charset="0"/>
              </a:rPr>
              <a:t>2020-2022 </a:t>
            </a:r>
            <a:r>
              <a:rPr lang="ru-RU" sz="1800" b="1" dirty="0">
                <a:latin typeface="Arial" panose="020B0604020202020204" pitchFamily="34" charset="0"/>
              </a:rPr>
              <a:t>годы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266700" y="930275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91,8%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76513" y="1557338"/>
            <a:ext cx="4608512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Налоговые </a:t>
            </a: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r>
              <a:rPr lang="en-US" sz="1400" b="1" dirty="0">
                <a:latin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</a:rPr>
              <a:t>1,8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423988" y="188913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Доля собственных доходов </a:t>
            </a:r>
            <a:r>
              <a:rPr lang="kk-KZ" sz="1800" b="1" dirty="0" smtClean="0">
                <a:latin typeface="Arial" panose="020B0604020202020204" pitchFamily="34" charset="0"/>
              </a:rPr>
              <a:t>на 2020 год сельского бюджета </a:t>
            </a:r>
            <a:endParaRPr lang="kk-KZ" sz="1800" b="1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</a:rPr>
              <a:t>Всего </a:t>
            </a:r>
            <a:r>
              <a:rPr lang="kk-KZ" sz="1800" b="1" dirty="0" smtClean="0">
                <a:latin typeface="Arial" panose="020B0604020202020204" pitchFamily="34" charset="0"/>
              </a:rPr>
              <a:t>–1,8млн. </a:t>
            </a:r>
            <a:r>
              <a:rPr lang="kk-KZ" sz="1800" b="1" dirty="0">
                <a:latin typeface="Arial" panose="020B0604020202020204" pitchFamily="34" charset="0"/>
              </a:rPr>
              <a:t>тенге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1" name="Object 115"/>
          <p:cNvGraphicFramePr>
            <a:graphicFrameLocks noGrp="1" noChangeAspect="1"/>
          </p:cNvGraphicFramePr>
          <p:nvPr>
            <p:ph idx="1"/>
          </p:nvPr>
        </p:nvGraphicFramePr>
        <p:xfrm>
          <a:off x="1666852" y="1857364"/>
          <a:ext cx="6600825" cy="440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2019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7" name="Object 113"/>
          <p:cNvGraphicFramePr>
            <a:graphicFrameLocks noGrp="1" noChangeAspect="1"/>
          </p:cNvGraphicFramePr>
          <p:nvPr/>
        </p:nvGraphicFramePr>
        <p:xfrm>
          <a:off x="992188" y="1628775"/>
          <a:ext cx="8262937" cy="4860925"/>
        </p:xfrm>
        <a:graphic>
          <a:graphicData uri="http://schemas.openxmlformats.org/presentationml/2006/ole">
            <p:oleObj spid="_x0000_s11377" name="Worksheet" r:id="rId6" imgW="8782101" imgH="541033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Бюджетные средства выделенные на социальную сферу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сельском бюджете на 2020-2022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годы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2" name="Group 6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772280590"/>
              </p:ext>
            </p:extLst>
          </p:nvPr>
        </p:nvGraphicFramePr>
        <p:xfrm>
          <a:off x="344488" y="1341438"/>
          <a:ext cx="9073008" cy="2386013"/>
        </p:xfrm>
        <a:graphic>
          <a:graphicData uri="http://schemas.openxmlformats.org/drawingml/2006/table">
            <a:tbl>
              <a:tblPr/>
              <a:tblGrid>
                <a:gridCol w="5238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423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23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99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– соц. сфера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18,9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18,9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ChangeArrowheads="1"/>
          </p:cNvSpPr>
          <p:nvPr/>
        </p:nvSpPr>
        <p:spPr bwMode="auto">
          <a:xfrm>
            <a:off x="976313" y="190500"/>
            <a:ext cx="8585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расходы по образованию </a:t>
            </a:r>
          </a:p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2020-2022 годы сельского бюджета</a:t>
            </a:r>
            <a:endParaRPr lang="ru-RU" sz="1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155238" y="639763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69163" y="3232150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750300" y="65088"/>
            <a:ext cx="1889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graphicFrame>
        <p:nvGraphicFramePr>
          <p:cNvPr id="2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040088951"/>
              </p:ext>
            </p:extLst>
          </p:nvPr>
        </p:nvGraphicFramePr>
        <p:xfrm>
          <a:off x="496888" y="1087438"/>
          <a:ext cx="8758237" cy="569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549275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тенге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22321</TotalTime>
  <Words>303</Words>
  <Application>Microsoft Office PowerPoint</Application>
  <PresentationFormat>Лист A4 (210x297 мм)</PresentationFormat>
  <Paragraphs>151</Paragraphs>
  <Slides>8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Международный</vt:lpstr>
      <vt:lpstr>Worksheet</vt:lpstr>
      <vt:lpstr>Гражданский бюджет сельского бюджета  Айнабулакского сельского округа на 2020-2022 годы </vt:lpstr>
      <vt:lpstr>Сельский бюджет на 2020-2022 годы</vt:lpstr>
      <vt:lpstr>Слайд 3</vt:lpstr>
      <vt:lpstr>Слайд 4</vt:lpstr>
      <vt:lpstr>Слайд 5</vt:lpstr>
      <vt:lpstr>Удельный вес по сферам сельского бюджета на 2019 год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1723</cp:revision>
  <cp:lastPrinted>2015-12-28T09:49:08Z</cp:lastPrinted>
  <dcterms:created xsi:type="dcterms:W3CDTF">2004-02-06T14:47:15Z</dcterms:created>
  <dcterms:modified xsi:type="dcterms:W3CDTF">2020-01-29T12:01:39Z</dcterms:modified>
</cp:coreProperties>
</file>