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0" r:id="rId1"/>
    <p:sldMasterId id="2147484283" r:id="rId2"/>
    <p:sldMasterId id="2147513385" r:id="rId3"/>
  </p:sldMasterIdLst>
  <p:notesMasterIdLst>
    <p:notesMasterId r:id="rId7"/>
  </p:notesMasterIdLst>
  <p:handoutMasterIdLst>
    <p:handoutMasterId r:id="rId8"/>
  </p:handoutMasterIdLst>
  <p:sldIdLst>
    <p:sldId id="256" r:id="rId4"/>
    <p:sldId id="327" r:id="rId5"/>
    <p:sldId id="351" r:id="rId6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33CC"/>
    <a:srgbClr val="0000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95423" autoAdjust="0"/>
  </p:normalViewPr>
  <p:slideViewPr>
    <p:cSldViewPr>
      <p:cViewPr>
        <p:scale>
          <a:sx n="119" d="100"/>
          <a:sy n="119" d="100"/>
        </p:scale>
        <p:origin x="-153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340399757722597E-2"/>
          <c:y val="7.7205705408749173E-2"/>
          <c:w val="0.40918814635350076"/>
          <c:h val="0.32661875624612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8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001. Аппарат управления</c:v>
                </c:pt>
                <c:pt idx="1">
                  <c:v>003. Капитальные расходы</c:v>
                </c:pt>
                <c:pt idx="2">
                  <c:v>010. Отлов бродячих собак и кошек</c:v>
                </c:pt>
                <c:pt idx="3">
                  <c:v>011. Возмещение владельцам </c:v>
                </c:pt>
                <c:pt idx="4">
                  <c:v>012. Проведение мероприятий против энзоотических болезней животных</c:v>
                </c:pt>
                <c:pt idx="5">
                  <c:v>013. Проведение мероприятий по идентификации с/х животных</c:v>
                </c:pt>
                <c:pt idx="6">
                  <c:v>014. Проведение противоэпизоотических мероприятий</c:v>
                </c:pt>
                <c:pt idx="7">
                  <c:v>028. Транспортировка вет. препаратов</c:v>
                </c:pt>
                <c:pt idx="8">
                  <c:v>030. Закуп вет. препаратов</c:v>
                </c:pt>
                <c:pt idx="9">
                  <c:v>033. Идентификация безнадзорных и бродячих животных</c:v>
                </c:pt>
                <c:pt idx="10">
                  <c:v>034. Вакцинация и стерилизация бродячих животных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192361</c:v>
                </c:pt>
                <c:pt idx="1">
                  <c:v>39941.4</c:v>
                </c:pt>
                <c:pt idx="2">
                  <c:v>31802.6</c:v>
                </c:pt>
                <c:pt idx="3">
                  <c:v>36973</c:v>
                </c:pt>
                <c:pt idx="4">
                  <c:v>51452.7</c:v>
                </c:pt>
                <c:pt idx="5">
                  <c:v>126163.2</c:v>
                </c:pt>
                <c:pt idx="6">
                  <c:v>1231400.2</c:v>
                </c:pt>
                <c:pt idx="7">
                  <c:v>1368.8</c:v>
                </c:pt>
                <c:pt idx="8">
                  <c:v>53711.5</c:v>
                </c:pt>
                <c:pt idx="9">
                  <c:v>87</c:v>
                </c:pt>
                <c:pt idx="10">
                  <c:v>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001. Аппарат управления</c:v>
                </c:pt>
                <c:pt idx="1">
                  <c:v>003. Капитальные расходы</c:v>
                </c:pt>
                <c:pt idx="2">
                  <c:v>010. Отлов бродячих собак и кошек</c:v>
                </c:pt>
                <c:pt idx="3">
                  <c:v>011. Возмещение владельцам </c:v>
                </c:pt>
                <c:pt idx="4">
                  <c:v>012. Проведение мероприятий против энзоотических болезней животных</c:v>
                </c:pt>
                <c:pt idx="5">
                  <c:v>013. Проведение мероприятий по идентификации с/х животных</c:v>
                </c:pt>
                <c:pt idx="6">
                  <c:v>014. Проведение противоэпизоотических мероприятий</c:v>
                </c:pt>
                <c:pt idx="7">
                  <c:v>028. Транспортировка вет. препаратов</c:v>
                </c:pt>
                <c:pt idx="8">
                  <c:v>030. Закуп вет. препаратов</c:v>
                </c:pt>
                <c:pt idx="9">
                  <c:v>033. Идентификация безнадзорных и бродячих животных</c:v>
                </c:pt>
                <c:pt idx="10">
                  <c:v>034. Вакцинация и стерилизация бродячих животных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10.895174758578205</c:v>
                </c:pt>
                <c:pt idx="1">
                  <c:v>2.2622492766323501</c:v>
                </c:pt>
                <c:pt idx="2">
                  <c:v>1.8012740876641276</c:v>
                </c:pt>
                <c:pt idx="3">
                  <c:v>2.0941214505482502</c:v>
                </c:pt>
                <c:pt idx="4">
                  <c:v>2.9142401957813528</c:v>
                </c:pt>
                <c:pt idx="5">
                  <c:v>7.1457837716660544</c:v>
                </c:pt>
                <c:pt idx="6">
                  <c:v>69.745532497482102</c:v>
                </c:pt>
                <c:pt idx="7">
                  <c:v>7.7527748397761748E-2</c:v>
                </c:pt>
                <c:pt idx="8">
                  <c:v>3.0421768396159994</c:v>
                </c:pt>
                <c:pt idx="9">
                  <c:v>4.9276111269763827E-3</c:v>
                </c:pt>
                <c:pt idx="10">
                  <c:v>1.6991762506815111E-2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4555039594409672E-2"/>
          <c:y val="0.40183904670962667"/>
          <c:w val="0.96513482289072838"/>
          <c:h val="0.582751641940990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0.31915</cdr:x>
      <cdr:y>0.43724</cdr:y>
    </cdr:from>
    <cdr:to>
      <cdr:x>0.44681</cdr:x>
      <cdr:y>0.62027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0" y="2184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5707"/>
            <a:ext cx="5439101" cy="446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950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63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90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4040-DBD5-43BC-BC67-5E168A9C9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20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0CD39-B270-442E-A675-EDFF5A2E29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69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F4A3-1F01-4AF2-92C4-E537F02EFA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71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53946-65B0-4621-B425-43626F285E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185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2DD0-AFF9-4209-8DFB-0B9390BE08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751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4B4E-A79B-4740-962D-72DA8D2C13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939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5157-2E9F-4681-959F-88DFFBC9B0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778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A0D3-E244-4C4B-AE2B-17D4B7139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519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E59B4-3F54-46EB-8D20-66F0D63878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617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D25B-30C7-4EB5-9860-A0F56447C9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52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9808-1542-4F3A-8C24-443E146441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7617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02A73-FEA6-4842-98B6-C18000A729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3751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0444-9F2E-4E51-B527-ADED77FDBA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002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DDF5-47E0-4EED-9054-6FE16B0DE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383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A6F8-7A3F-4163-90CE-EEDD0004D8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4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EB6B-2A4E-42B5-84FF-FF7FA57715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4453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7F4C-380B-4C6B-973E-16E350D75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275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3BBA-30DB-43D3-93A3-73C41398DB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5701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13D2-93FA-41D8-8153-92E317B311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429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88CB-47A5-4EAD-959D-FA5DFC7995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466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97C5A-BB1C-41DB-8AF4-5CE384194F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31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93AF-B488-4E69-9E5D-2256DBE168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125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20D0-DC15-41FD-8484-4563DC3A51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564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B874-C218-4CFD-BC49-0643D12439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7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5F29-AD28-4C70-ADF2-4CDBEC1619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86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BAA3-927A-4FC1-BFF4-F3D021B0A2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60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C08D-C347-4AEC-BB28-37498C1F7B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30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18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4432-ABD8-4B10-B6D0-E76C065EFD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10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A5B4-C76D-4EC7-9A92-F0A986209A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626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83280D9-E94D-4133-AA98-D984B24C50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3" r:id="rId1"/>
    <p:sldLayoutId id="2147547266" r:id="rId2"/>
    <p:sldLayoutId id="2147547284" r:id="rId3"/>
    <p:sldLayoutId id="2147547267" r:id="rId4"/>
    <p:sldLayoutId id="2147547268" r:id="rId5"/>
    <p:sldLayoutId id="2147547269" r:id="rId6"/>
    <p:sldLayoutId id="2147547270" r:id="rId7"/>
    <p:sldLayoutId id="2147547271" r:id="rId8"/>
    <p:sldLayoutId id="2147547285" r:id="rId9"/>
    <p:sldLayoutId id="2147547272" r:id="rId10"/>
    <p:sldLayoutId id="21475472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B5A6401-9F0B-45AC-A2F8-17F4731BF9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614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5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58" r:id="rId1"/>
    <p:sldLayoutId id="2147547359" r:id="rId2"/>
    <p:sldLayoutId id="2147547360" r:id="rId3"/>
    <p:sldLayoutId id="2147547361" r:id="rId4"/>
    <p:sldLayoutId id="2147547362" r:id="rId5"/>
    <p:sldLayoutId id="2147547363" r:id="rId6"/>
    <p:sldLayoutId id="2147547364" r:id="rId7"/>
    <p:sldLayoutId id="2147547365" r:id="rId8"/>
    <p:sldLayoutId id="2147547366" r:id="rId9"/>
    <p:sldLayoutId id="2147547367" r:id="rId10"/>
    <p:sldLayoutId id="2147547368" r:id="rId11"/>
    <p:sldLayoutId id="2147547369" r:id="rId12"/>
    <p:sldLayoutId id="2147547370" r:id="rId13"/>
    <p:sldLayoutId id="2147547371" r:id="rId14"/>
    <p:sldLayoutId id="2147547372" r:id="rId15"/>
    <p:sldLayoutId id="2147547373" r:id="rId16"/>
    <p:sldLayoutId id="2147547374" r:id="rId17"/>
    <p:sldLayoutId id="2147547375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4000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r>
              <a:rPr lang="en-US" altLang="ru-RU" sz="3000" dirty="0" smtClean="0">
                <a:solidFill>
                  <a:srgbClr val="0000CC"/>
                </a:solidFill>
                <a:effectLst/>
              </a:rPr>
              <a:t/>
            </a:r>
            <a:br>
              <a:rPr lang="en-US" altLang="ru-RU" sz="3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>КГУ «Управление ветеринарии </a:t>
            </a:r>
            <a:r>
              <a:rPr lang="ru-RU" altLang="ru-RU" sz="3000" dirty="0" err="1" smtClean="0">
                <a:solidFill>
                  <a:srgbClr val="0000CC"/>
                </a:solidFill>
                <a:effectLst/>
              </a:rPr>
              <a:t>акимата</a:t>
            </a: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> Северо-Казахстанской области»</a:t>
            </a:r>
            <a:br>
              <a:rPr lang="ru-RU" altLang="ru-RU" sz="3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/>
            </a:r>
            <a:br>
              <a:rPr lang="ru-RU" altLang="ru-RU" sz="3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>на </a:t>
            </a: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>2023–2025 </a:t>
            </a: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>годы</a:t>
            </a:r>
            <a:r>
              <a:rPr lang="ru-RU" altLang="ru-RU" sz="6000" dirty="0" smtClean="0">
                <a:solidFill>
                  <a:srgbClr val="0000CC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2800" dirty="0" smtClean="0">
                <a:solidFill>
                  <a:srgbClr val="0000CC"/>
                </a:solidFill>
                <a:effectLst/>
              </a:rPr>
              <a:t>(Утвержденный бюджет)</a:t>
            </a:r>
            <a:r>
              <a:rPr lang="ru-RU" altLang="ru-RU" sz="60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00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6" y="76200"/>
            <a:ext cx="8458199" cy="22860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Управления ветеринарии на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2023-2025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тыс.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014179"/>
              </p:ext>
            </p:extLst>
          </p:nvPr>
        </p:nvGraphicFramePr>
        <p:xfrm>
          <a:off x="279548" y="457200"/>
          <a:ext cx="8458200" cy="6128945"/>
        </p:xfrm>
        <a:graphic>
          <a:graphicData uri="http://schemas.openxmlformats.org/drawingml/2006/table">
            <a:tbl>
              <a:tblPr/>
              <a:tblGrid>
                <a:gridCol w="3835252"/>
                <a:gridCol w="1219200"/>
                <a:gridCol w="1061985"/>
                <a:gridCol w="1019407"/>
                <a:gridCol w="1322356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</a:t>
                      </a: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</a:t>
                      </a: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2025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- всего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1 765 561,4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1 942 297,4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50" marR="91450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1 931 570,0</a:t>
                      </a:r>
                    </a:p>
                  </a:txBody>
                  <a:tcPr marL="91450" marR="91450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1 997 416,0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50" marR="91450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94"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</a:t>
                      </a:r>
                      <a:r>
                        <a:rPr kumimoji="0" lang="en-US" altLang="ru-RU" sz="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бюджетным программам: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001. Услуги по реализации государственной политики на местном уровне в сфере ветеринарии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192 361,0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192 805,0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191 121,0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195 665,0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003. Капитальные расходы государственного органа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39 941,4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33 384,0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010. Организация отлова и уничтожения бродячих собак и кошек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31 802,6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10 869,0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69 206,0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71 628,0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011. Возмещение владельцам стоимости обезвреженных (обеззараженных) и переработанных без изъятия животных, продукции и сырья животного происхождения, представляющих опасность для здоровья животных и человека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36 973,0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36 973,0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41 921,0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43 388,0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012. Проведения ветеринарных мероприятий по профилактике и диагностике энзоотических болезней животных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51 452,7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127 005,0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118 514,0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122 662,0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013. Проведение мероприятий по идентификации сельскохозяйственных животных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126 163,2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184 072,0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143 306,0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148 322,0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014. Проведение противоэпизоотических мероприятий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1 231 400,2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1 240 835,0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1 188 233,0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1 225 238,0</a:t>
                      </a: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028. Услуги по транспортировке ветеринарных препаратов до пункта временного хранения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1 368,8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030. Централизованный закуп ветеринарных препаратов по профилактике и диагностике энзоотических болезней животных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53 711,5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51 022,0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69 208,0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71 629,0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032. Временное содержание безнадзорных и бродячих животных</a:t>
                      </a: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27 069,0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28 287,0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29 277,0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033. Идентификация безнадзорных и бродячих животных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2 154,0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2 250,0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2 329,0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034. 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Вакцинация и стерилизация бродячих животных</a:t>
                      </a: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10 615,0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11 093,0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481,0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035. Идентификация домашних животных, владельцы которых относятся к социально уязвимым слоям населения</a:t>
                      </a: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2 738,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2 861,0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2 961,0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040. Централизованный закуп средств индивидуальной защиты работников, приборов, инструментов, техники, оборудования и инвентаря, для материально-технического оснащения государственных ветеринарных организаций</a:t>
                      </a: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22 756,4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2023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год</a:t>
            </a:r>
          </a:p>
        </p:txBody>
      </p:sp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84000061"/>
              </p:ext>
            </p:extLst>
          </p:nvPr>
        </p:nvGraphicFramePr>
        <p:xfrm>
          <a:off x="76200" y="1447800"/>
          <a:ext cx="8915400" cy="494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5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30381</TotalTime>
  <Words>336</Words>
  <Application>Microsoft Office PowerPoint</Application>
  <PresentationFormat>Экран (4:3)</PresentationFormat>
  <Paragraphs>101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Воздушный поток</vt:lpstr>
      <vt:lpstr>4_Пиксел</vt:lpstr>
      <vt:lpstr>5_Пиксел</vt:lpstr>
      <vt:lpstr>ГРАЖДАНСКИЙ БЮДЖЕТ  КГУ «Управление ветеринарии акимата Северо-Казахстанской области»  на 2023–2025 годы (Утвержденный бюджет) </vt:lpstr>
      <vt:lpstr> Расходы Управления ветеринарии на 2023-2025 годы, тыс. тенге </vt:lpstr>
      <vt:lpstr>Основные направления  расходной части бюджета Северо-Казахстанской области  на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Пользователь</cp:lastModifiedBy>
  <cp:revision>1343</cp:revision>
  <cp:lastPrinted>2023-02-14T09:44:22Z</cp:lastPrinted>
  <dcterms:created xsi:type="dcterms:W3CDTF">1601-01-01T00:00:00Z</dcterms:created>
  <dcterms:modified xsi:type="dcterms:W3CDTF">2023-04-05T11:31:16Z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