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8"/>
  </p:notesMasterIdLst>
  <p:sldIdLst>
    <p:sldId id="256" r:id="rId3"/>
    <p:sldId id="279" r:id="rId4"/>
    <p:sldId id="283" r:id="rId5"/>
    <p:sldId id="284" r:id="rId6"/>
    <p:sldId id="274" r:id="rId7"/>
  </p:sldIdLst>
  <p:sldSz cx="9144000" cy="6858000" type="screen4x3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5pPr>
    <a:lvl6pPr marL="22860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6pPr>
    <a:lvl7pPr marL="27432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7pPr>
    <a:lvl8pPr marL="32004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8pPr>
    <a:lvl9pPr marL="36576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FF"/>
    <a:srgbClr val="3399FF"/>
    <a:srgbClr val="99CCFF"/>
    <a:srgbClr val="CCCCFF"/>
    <a:srgbClr val="0066FF"/>
    <a:srgbClr val="9900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42DD5876-2994-4573-A5ED-E5ACF8F39F81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DC533237-CBC0-48A2-9892-EB91B5072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</p:grpSp>
      </p:grpSp>
      <p:sp>
        <p:nvSpPr>
          <p:cNvPr id="1208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6E294-3C0C-49AA-9CD6-A5F9B98DB28D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3814-C7B0-45EA-928B-9354B4E39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746E-BAF1-44D8-AAE4-B6D98FC78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F973B-205F-4D85-9DF6-BC416F51B051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4E288-0849-447E-8DEE-305229634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4A34E-DD03-46CC-8AF4-A5F3B621098B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576FC-415A-404F-B9DF-AD422CF87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93E02-4EFA-493D-8449-C5245BE98858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65A7-B741-4CCF-9493-97F0A153C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38C5-2303-495B-B980-0C47A2294FED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0F25D-7002-46E1-B086-3C12A65AC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502A-786B-4EB0-A627-23661369E154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674B-96A3-4E98-822B-504F9E42B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23E9-9509-4C75-BD55-5D3A6D01F5F3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F374-FA69-4E03-A3CB-9AB22FA6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239FC-00D1-4A5B-94F9-400BB990C6DB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6B34-EEF1-4055-8434-1FCCEE08F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89BA3-2424-4843-A207-DD164C6FCEAE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969CD-8467-45DD-9BBA-EB5260EB7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C168-270C-4D7C-BF2F-0C872D8E351D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B785-FB26-4D88-B4E1-49A0BC69D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E740-C26E-4CF1-B46F-CC0C9C7E5486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82080" y="457200"/>
            <a:ext cx="7704360" cy="91828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1560" cy="6857640"/>
          </a:xfrm>
        </p:grpSpPr>
        <p:sp>
          <p:nvSpPr>
            <p:cNvPr id="13" name="CustomShape 2"/>
            <p:cNvSpPr/>
            <p:nvPr/>
          </p:nvSpPr>
          <p:spPr>
            <a:xfrm>
              <a:off x="0" y="0"/>
              <a:ext cx="1072922" cy="5290860"/>
            </a:xfrm>
            <a:custGeom>
              <a:avLst/>
              <a:gdLst/>
              <a:ahLst/>
              <a:cxnLst/>
              <a:rect l="l" t="t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758664" cy="4624145"/>
            </a:xfrm>
            <a:custGeom>
              <a:avLst/>
              <a:gdLst/>
              <a:ahLst/>
              <a:cxnLst/>
              <a:rect l="l" t="t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662316"/>
              <a:ext cx="906270" cy="1195324"/>
            </a:xfrm>
            <a:custGeom>
              <a:avLst/>
              <a:gdLst/>
              <a:ahLst/>
              <a:cxnLst/>
              <a:rect l="l" t="t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5295622"/>
              <a:ext cx="1487172" cy="1562018"/>
            </a:xfrm>
            <a:custGeom>
              <a:avLst/>
              <a:gdLst/>
              <a:ahLst/>
              <a:cxnLst/>
              <a:rect l="l" t="t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5257524"/>
              <a:ext cx="2131560" cy="1600116"/>
            </a:xfrm>
            <a:custGeom>
              <a:avLst/>
              <a:gdLst/>
              <a:ahLst/>
              <a:cxnLst/>
              <a:rect l="l" t="t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5357532"/>
              <a:ext cx="1377657" cy="1500108"/>
            </a:xfrm>
            <a:custGeom>
              <a:avLst/>
              <a:gdLst/>
              <a:ahLst/>
              <a:cxnLst/>
              <a:rect l="l" t="t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27" name="PlaceHolder 8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1987550" y="6116638"/>
            <a:ext cx="5313363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i="0" spc="-1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7358063" y="6116638"/>
            <a:ext cx="857250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647462FE-B261-4B7A-9FAC-730E9EE66E4C}" type="datetimeFigureOut">
              <a:rPr lang="ru-RU"/>
              <a:pPr>
                <a:defRPr/>
              </a:pPr>
              <a:t>30.12.2020</a:t>
            </a:fld>
            <a:endParaRPr lang="ru-RU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8272463" y="6116638"/>
            <a:ext cx="414337" cy="363537"/>
          </a:xfrm>
          <a:prstGeom prst="rect">
            <a:avLst/>
          </a:prstGeom>
        </p:spPr>
        <p:txBody>
          <a:bodyPr lIns="0" tIns="0" rIns="0" bIns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D05C3E12-2E6D-4D52-88BD-DFF98EB85B12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Arial Black" pitchFamily="34" charset="0"/>
                <a:cs typeface="DejaVu Sans"/>
              </a:defRPr>
            </a:lvl1pPr>
          </a:lstStyle>
          <a:p>
            <a:pPr>
              <a:defRPr/>
            </a:pPr>
            <a:fld id="{9407AAE1-CAF9-43F7-8169-4C704AE50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C3B876F3-17EF-43E2-A7A2-23F9F5B9B08B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Shape 1"/>
          <p:cNvSpPr txBox="1">
            <a:spLocks noChangeArrowheads="1"/>
          </p:cNvSpPr>
          <p:nvPr/>
        </p:nvSpPr>
        <p:spPr bwMode="auto">
          <a:xfrm>
            <a:off x="611188" y="981075"/>
            <a:ext cx="830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00" rIns="0" bIns="0" anchor="ctr"/>
          <a:lstStyle/>
          <a:p>
            <a:pPr marL="11113" algn="ctr">
              <a:spcBef>
                <a:spcPts val="100"/>
              </a:spcBef>
            </a:pPr>
            <a:endParaRPr lang="ru-RU" sz="4800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3600" u="sng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4800" i="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250825" y="1628775"/>
            <a:ext cx="8713788" cy="2160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1113" algn="ctr">
              <a:spcBef>
                <a:spcPts val="100"/>
              </a:spcBef>
              <a:defRPr/>
            </a:pPr>
            <a:endParaRPr lang="ru-RU" sz="3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endParaRPr lang="ru-RU" sz="3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31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«</a:t>
            </a:r>
            <a:r>
              <a:rPr lang="ru-RU" sz="31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Алматы</a:t>
            </a:r>
            <a:r>
              <a:rPr lang="ru-RU" sz="31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r>
              <a:rPr lang="ru-RU" sz="31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облысының </a:t>
            </a:r>
            <a:r>
              <a:rPr lang="ru-RU" sz="31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е</a:t>
            </a:r>
            <a:r>
              <a:rPr lang="kk-KZ" sz="31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ңбек инспекциясы бойынша басқармасы</a:t>
            </a:r>
            <a:r>
              <a:rPr lang="ru-RU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» </a:t>
            </a:r>
            <a:r>
              <a:rPr lang="ru-RU" sz="32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мемлекеттік</a:t>
            </a:r>
            <a:r>
              <a:rPr lang="ru-RU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r>
              <a:rPr lang="ru-RU" sz="32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мекемесінің</a:t>
            </a:r>
            <a:endParaRPr lang="ru-RU" sz="3200" b="1" i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2021-2023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жылдарға арналған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бекітілген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бюджеті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</p:txBody>
      </p:sp>
      <p:sp>
        <p:nvSpPr>
          <p:cNvPr id="266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600" b="1" i="0" dirty="0" smtClean="0">
              <a:latin typeface="DejaVu Sans"/>
              <a:cs typeface="DejaVu Sans"/>
            </a:endParaRPr>
          </a:p>
          <a:p>
            <a:pPr algn="ctr"/>
            <a:r>
              <a:rPr lang="ru-RU" sz="3600" b="1" i="0" dirty="0" err="1" smtClean="0">
                <a:latin typeface="DejaVu Sans"/>
                <a:cs typeface="DejaVu Sans"/>
              </a:rPr>
              <a:t>Азаматтық </a:t>
            </a:r>
            <a:r>
              <a:rPr lang="ru-RU" sz="3600" b="1" i="0" dirty="0">
                <a:latin typeface="DejaVu Sans"/>
                <a:cs typeface="DejaVu Sans"/>
              </a:rPr>
              <a:t>бюджет</a:t>
            </a:r>
            <a:br>
              <a:rPr lang="ru-RU" sz="3600" b="1" i="0" dirty="0">
                <a:latin typeface="DejaVu Sans"/>
                <a:cs typeface="DejaVu Sans"/>
              </a:rPr>
            </a:br>
            <a:endParaRPr lang="ru-RU" sz="2400" u="sng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58"/>
          <p:cNvSpPr>
            <a:spLocks noChangeArrowheads="1"/>
          </p:cNvSpPr>
          <p:nvPr/>
        </p:nvSpPr>
        <p:spPr bwMode="auto">
          <a:xfrm>
            <a:off x="323850" y="836613"/>
            <a:ext cx="8459788" cy="5688012"/>
          </a:xfrm>
          <a:prstGeom prst="foldedCorner">
            <a:avLst>
              <a:gd name="adj" fmla="val 17491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 algn="ctr"/>
            <a:endParaRPr lang="ru-RU" altLang="zh-CN" sz="2400" b="1" i="0" dirty="0">
              <a:solidFill>
                <a:schemeClr val="accent1"/>
              </a:solidFill>
              <a:cs typeface="DejaVu Sans"/>
            </a:endParaRPr>
          </a:p>
          <a:p>
            <a:pPr indent="266700" algn="ctr"/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«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Алматы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облысының </a:t>
            </a:r>
            <a:r>
              <a:rPr lang="ru-RU" altLang="zh-CN" sz="2600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еңбек инспекциясы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бойынша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басқармасы»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мемлекеттік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мекемесінің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endParaRPr lang="ru-RU" altLang="zh-CN" sz="2600" i="0" dirty="0" smtClean="0">
              <a:solidFill>
                <a:schemeClr val="accent2"/>
              </a:solidFill>
              <a:latin typeface="Calibri" pitchFamily="34" charset="0"/>
              <a:cs typeface="DejaVu Sans"/>
            </a:endParaRPr>
          </a:p>
          <a:p>
            <a:pPr indent="266700" algn="ctr"/>
            <a:r>
              <a:rPr lang="ru-RU" altLang="zh-CN" sz="2600" b="1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2021-2023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жылдарға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арналған 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бюджет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қаражатын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жұмсаудың бағыттары туралы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ақпаратты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қамтитын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b="1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Азаматтық </a:t>
            </a:r>
            <a:r>
              <a:rPr lang="ru-RU" altLang="zh-CN" sz="2600" b="1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бюджет.  </a:t>
            </a:r>
            <a:endParaRPr lang="ru-RU" altLang="zh-CN" sz="2600" b="1" i="0" dirty="0">
              <a:solidFill>
                <a:schemeClr val="accent2"/>
              </a:solidFill>
              <a:latin typeface="Calibri" pitchFamily="34" charset="0"/>
              <a:cs typeface="DejaVu Sans"/>
            </a:endParaRPr>
          </a:p>
          <a:p>
            <a:pPr indent="266700" algn="ctr"/>
            <a:endParaRPr lang="kk-KZ" altLang="zh-CN" sz="2600" i="0" dirty="0">
              <a:solidFill>
                <a:schemeClr val="accent2"/>
              </a:solidFill>
              <a:cs typeface="DejaVu Sans"/>
            </a:endParaRPr>
          </a:p>
        </p:txBody>
      </p:sp>
      <p:sp>
        <p:nvSpPr>
          <p:cNvPr id="27650" name="Rectangle 687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u="sng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6" name="Group 82"/>
          <p:cNvGraphicFramePr>
            <a:graphicFrameLocks noGrp="1"/>
          </p:cNvGraphicFramePr>
          <p:nvPr/>
        </p:nvGraphicFramePr>
        <p:xfrm>
          <a:off x="0" y="1557338"/>
          <a:ext cx="9144000" cy="3354705"/>
        </p:xfrm>
        <a:graphic>
          <a:graphicData uri="http://schemas.openxmlformats.org/drawingml/2006/table">
            <a:tbl>
              <a:tblPr/>
              <a:tblGrid>
                <a:gridCol w="4568825"/>
                <a:gridCol w="1528763"/>
                <a:gridCol w="1527175"/>
                <a:gridCol w="1519237"/>
              </a:tblGrid>
              <a:tr h="28733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Көрсеткіштер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Жоспарлы кезең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Бюджеттік бағдарлама бойынша шығыстар, барлығы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(мың теңге)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 қызметін қамтамасыз етуге арналған шығыстар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79091,0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77571,0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80290,0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35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Тікелей нәтиже көрсеткіштері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Басқарманың функциялары мен өкілеттіктерін толық көлемде жүзеге асыру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Түпкілікті нәтиже көрсеткіштері      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Басқармаға жүктелген функциялар мен міндеттерді тиімді орындау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17" name="Rectangle 52"/>
          <p:cNvSpPr>
            <a:spLocks noChangeArrowheads="1"/>
          </p:cNvSpPr>
          <p:nvPr/>
        </p:nvSpPr>
        <p:spPr bwMode="auto">
          <a:xfrm>
            <a:off x="179388" y="5229225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Бюджеттік</a:t>
            </a:r>
            <a:r>
              <a:rPr lang="ru-RU" sz="1500" b="1" dirty="0">
                <a:solidFill>
                  <a:schemeClr val="accent2"/>
                </a:solidFill>
                <a:cs typeface="DejaVu Sans"/>
              </a:rPr>
              <a:t> </a:t>
            </a:r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бағдарламаның мақсаты:</a:t>
            </a:r>
            <a:r>
              <a:rPr lang="ru-RU" sz="1500" dirty="0">
                <a:solidFill>
                  <a:schemeClr val="tx1"/>
                </a:solidFill>
                <a:cs typeface="DejaVu Sans"/>
              </a:rPr>
              <a:t> </a:t>
            </a:r>
            <a:r>
              <a:rPr lang="kk-KZ" sz="1600" u="sng" dirty="0" smtClean="0">
                <a:solidFill>
                  <a:schemeClr val="tx1"/>
                </a:solidFill>
              </a:rPr>
              <a:t>мемлекеттік басқару жүйесін жетілдіру, басқарма қызметінің ақпараттық-аналитикалық және ұйымдастыру-құқықтық қамтамасыз ету тиімділігін арттыру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2818" name="Rectangle 687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0" dirty="0">
                <a:latin typeface="Arial" charset="0"/>
                <a:cs typeface="DejaVu Sans"/>
              </a:rPr>
              <a:t>1.</a:t>
            </a:r>
            <a:r>
              <a:rPr lang="ru-RU" b="1" i="0" dirty="0">
                <a:latin typeface="Arial" charset="0"/>
                <a:cs typeface="DejaVu Sans"/>
              </a:rPr>
              <a:t> БЮДЖЕТТІК БАҒДАРЛАМА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</a:t>
            </a:r>
            <a:r>
              <a:rPr lang="ru-RU" sz="1700" b="1" i="0" dirty="0">
                <a:latin typeface="Arial" charset="0"/>
                <a:cs typeface="DejaVu Sans"/>
              </a:rPr>
              <a:t>001 </a:t>
            </a:r>
            <a:r>
              <a:rPr lang="kk-KZ" sz="2000" i="0" u="sng" dirty="0" smtClean="0"/>
              <a:t>"Жергілікті деңгейде еңбек қатынастарын реттеу саласындағы мемлекеттік саясатты іске асыру жөніндегі қызметтер"»</a:t>
            </a:r>
            <a:endParaRPr lang="ru-RU" sz="2000" i="0" dirty="0" smtClean="0"/>
          </a:p>
          <a:p>
            <a:pPr algn="ctr"/>
            <a:endParaRPr lang="ru-RU" sz="1700" b="1" i="0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59" name="Group 67"/>
          <p:cNvGraphicFramePr>
            <a:graphicFrameLocks noGrp="1"/>
          </p:cNvGraphicFramePr>
          <p:nvPr/>
        </p:nvGraphicFramePr>
        <p:xfrm>
          <a:off x="0" y="1125538"/>
          <a:ext cx="9144000" cy="3499168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215900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Көрсеткіштер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Жоспарлы кезең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Бюджеттік бағдарлама бойынша шығыстар, барлығы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(мың теңге)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Басқарманың күрделі шығыстары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2850,0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587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Тікелей нәтиже көрсеткіштері   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Машиналар, жабдықтар, құрал-саймандар, өндірістік және шаруашылық мүкәммал сатып алу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Түпкілікті нәтиже көрсеткіштері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Жұмыс орындарын жабдықтау, басқарманың материалдық-техникалық базасын нығайту</a:t>
                      </a:r>
                      <a:endParaRPr kumimoji="0" 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65" name="Rectangle 58"/>
          <p:cNvSpPr>
            <a:spLocks noChangeArrowheads="1"/>
          </p:cNvSpPr>
          <p:nvPr/>
        </p:nvSpPr>
        <p:spPr bwMode="auto">
          <a:xfrm>
            <a:off x="250825" y="5300663"/>
            <a:ext cx="8569325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Бюджеттік</a:t>
            </a:r>
            <a:r>
              <a:rPr lang="ru-RU" sz="1500" b="1" dirty="0">
                <a:solidFill>
                  <a:schemeClr val="accent2"/>
                </a:solidFill>
                <a:cs typeface="DejaVu Sans"/>
              </a:rPr>
              <a:t> </a:t>
            </a:r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бағдарламаның мақсаты:</a:t>
            </a:r>
            <a:r>
              <a:rPr lang="ru-RU" sz="1500" b="1" dirty="0">
                <a:solidFill>
                  <a:schemeClr val="tx1"/>
                </a:solidFill>
                <a:cs typeface="DejaVu Sans"/>
              </a:rPr>
              <a:t> </a:t>
            </a:r>
            <a:r>
              <a:rPr lang="kk-KZ" sz="1600" u="sng" dirty="0" smtClean="0">
                <a:solidFill>
                  <a:schemeClr val="tx1"/>
                </a:solidFill>
              </a:rPr>
              <a:t>капиталды шығындарды жүзеге асыру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500" b="1" dirty="0">
              <a:solidFill>
                <a:schemeClr val="tx1"/>
              </a:solidFill>
              <a:cs typeface="DejaVu Sans"/>
            </a:endParaRPr>
          </a:p>
        </p:txBody>
      </p:sp>
      <p:sp>
        <p:nvSpPr>
          <p:cNvPr id="34866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sz="2000" b="1" i="0" dirty="0" smtClean="0">
                <a:latin typeface="Arial" charset="0"/>
                <a:cs typeface="DejaVu Sans"/>
              </a:rPr>
              <a:t>2</a:t>
            </a:r>
            <a:r>
              <a:rPr lang="ru-RU" sz="1600" b="1" i="0" dirty="0" smtClean="0">
                <a:latin typeface="Arial" charset="0"/>
                <a:cs typeface="DejaVu Sans"/>
              </a:rPr>
              <a:t>.</a:t>
            </a:r>
            <a:r>
              <a:rPr lang="ru-RU" sz="2000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>
                <a:latin typeface="Arial" charset="0"/>
                <a:cs typeface="DejaVu Sans"/>
              </a:rPr>
              <a:t>БЮДЖЕТТІК БАҒДАРЛАМА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270 003 </a:t>
            </a:r>
            <a:r>
              <a:rPr lang="kk-KZ" sz="1700" b="1" i="0" dirty="0">
                <a:latin typeface="Arial" charset="0"/>
                <a:cs typeface="DejaVu Sans"/>
              </a:rPr>
              <a:t>«</a:t>
            </a:r>
            <a:r>
              <a:rPr lang="ru-RU" sz="1700" b="1" i="0" dirty="0" err="1">
                <a:cs typeface="DejaVu Sans"/>
              </a:rPr>
              <a:t>Мемлекеттік</a:t>
            </a:r>
            <a:r>
              <a:rPr lang="ru-RU" sz="1700" b="1" i="0" dirty="0">
                <a:cs typeface="DejaVu Sans"/>
              </a:rPr>
              <a:t> </a:t>
            </a:r>
            <a:r>
              <a:rPr lang="ru-RU" sz="1700" b="1" i="0" dirty="0" err="1">
                <a:cs typeface="DejaVu Sans"/>
              </a:rPr>
              <a:t>органның күрделі шығыстары</a:t>
            </a:r>
            <a:r>
              <a:rPr lang="kk-KZ" sz="1700" b="1" i="0" dirty="0">
                <a:latin typeface="Arial" charset="0"/>
                <a:cs typeface="DejaVu Sans"/>
              </a:rPr>
              <a:t>»</a:t>
            </a:r>
            <a:r>
              <a:rPr lang="ru-RU" sz="1700" b="1" i="0" dirty="0">
                <a:latin typeface="Arial" charset="0"/>
                <a:cs typeface="DejaVu Sans"/>
              </a:rPr>
              <a:t/>
            </a:r>
            <a:br>
              <a:rPr lang="ru-RU" sz="1700" b="1" i="0" dirty="0">
                <a:latin typeface="Arial" charset="0"/>
                <a:cs typeface="DejaVu Sans"/>
              </a:rPr>
            </a:br>
            <a:endParaRPr lang="ru-RU" sz="1700" b="1" i="0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4113" name="Group 81"/>
          <p:cNvGraphicFramePr>
            <a:graphicFrameLocks noGrp="1"/>
          </p:cNvGraphicFramePr>
          <p:nvPr/>
        </p:nvGraphicFramePr>
        <p:xfrm>
          <a:off x="107950" y="1412875"/>
          <a:ext cx="8820150" cy="2511959"/>
        </p:xfrm>
        <a:graphic>
          <a:graphicData uri="http://schemas.openxmlformats.org/drawingml/2006/table">
            <a:tbl>
              <a:tblPr/>
              <a:tblGrid>
                <a:gridCol w="436563"/>
                <a:gridCol w="139700"/>
                <a:gridCol w="574675"/>
                <a:gridCol w="4968875"/>
                <a:gridCol w="1296987"/>
                <a:gridCol w="1403350"/>
              </a:tblGrid>
              <a:tr h="35877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ФТ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ББК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Бюджеттік бағдарламалардың атауы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7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жоспар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факт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1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2 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Алматы</a:t>
                      </a:r>
                      <a:r>
                        <a:rPr lang="ru-RU" sz="1200" b="1" i="0" dirty="0" smtClean="0">
                          <a:latin typeface="Arial" charset="0"/>
                          <a:cs typeface="DejaVu Sans"/>
                        </a:rPr>
                        <a:t> </a:t>
                      </a: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облысының еңбек инспекциясы</a:t>
                      </a:r>
                      <a:r>
                        <a:rPr lang="ru-RU" sz="1200" b="1" i="0" dirty="0" smtClean="0">
                          <a:latin typeface="Arial" charset="0"/>
                          <a:cs typeface="DejaVu Sans"/>
                        </a:rPr>
                        <a:t> </a:t>
                      </a: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бойынша</a:t>
                      </a:r>
                      <a:r>
                        <a:rPr lang="ru-RU" sz="1200" b="1" i="0" dirty="0" smtClean="0">
                          <a:latin typeface="Arial" charset="0"/>
                          <a:cs typeface="DejaVu Sans"/>
                        </a:rPr>
                        <a:t> </a:t>
                      </a: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басқармасы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81357,1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Жалпы сипаттағы мемлекеттік қызметтер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Жергілікті </a:t>
                      </a:r>
                      <a:r>
                        <a:rPr lang="kk-KZ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деңгейде еңбек қатынастарын реттеу саласындағы мемлекеттік саясатты іске асыру жөніндегі </a:t>
                      </a:r>
                      <a:r>
                        <a:rPr lang="kk-KZ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қызметтер</a:t>
                      </a:r>
                      <a:endParaRPr lang="ru-RU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 75264,0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75263,3 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r>
                        <a:rPr lang="kk-KZ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</a:t>
                      </a:r>
                      <a:r>
                        <a:rPr lang="kk-KZ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басқарудың күрделі </a:t>
                      </a:r>
                      <a:r>
                        <a:rPr lang="kk-KZ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шығыстары</a:t>
                      </a:r>
                      <a:endParaRPr lang="ru-RU" sz="1400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6119,0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6093,8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428736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b="1" i="0" dirty="0">
                <a:latin typeface="Arial" charset="0"/>
                <a:cs typeface="DejaVu Sans"/>
              </a:rPr>
              <a:t>«</a:t>
            </a:r>
            <a:r>
              <a:rPr lang="ru-RU" b="1" i="0" dirty="0" err="1">
                <a:latin typeface="Arial" charset="0"/>
                <a:cs typeface="DejaVu Sans"/>
              </a:rPr>
              <a:t>Алматы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облысының </a:t>
            </a:r>
            <a:r>
              <a:rPr lang="ru-RU" b="1" i="0" dirty="0" err="1" smtClean="0">
                <a:latin typeface="Arial" charset="0"/>
                <a:cs typeface="DejaVu Sans"/>
              </a:rPr>
              <a:t>еңбек инспекциясы</a:t>
            </a:r>
            <a:r>
              <a:rPr lang="ru-RU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 err="1" smtClean="0">
                <a:latin typeface="Arial" charset="0"/>
                <a:cs typeface="DejaVu Sans"/>
              </a:rPr>
              <a:t>бойынша</a:t>
            </a:r>
            <a:r>
              <a:rPr lang="ru-RU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басқармасы» мемлекеттік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мекемесі</a:t>
            </a:r>
            <a:endParaRPr lang="ru-RU" b="1" i="0" dirty="0">
              <a:latin typeface="Arial" charset="0"/>
              <a:cs typeface="DejaVu Sans"/>
            </a:endParaRPr>
          </a:p>
          <a:p>
            <a:pPr algn="ctr"/>
            <a:r>
              <a:rPr lang="ru-RU" b="1" i="0" dirty="0" smtClean="0">
                <a:latin typeface="Arial" charset="0"/>
                <a:cs typeface="DejaVu Sans"/>
              </a:rPr>
              <a:t>2020 </a:t>
            </a:r>
            <a:r>
              <a:rPr lang="ru-RU" b="1" i="0" dirty="0" err="1">
                <a:latin typeface="Arial" charset="0"/>
                <a:cs typeface="DejaVu Sans"/>
              </a:rPr>
              <a:t>жылы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іске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асырған</a:t>
            </a:r>
            <a:endParaRPr lang="ru-RU" b="1" i="0" dirty="0">
              <a:latin typeface="Arial" charset="0"/>
              <a:cs typeface="DejaVu Sans"/>
            </a:endParaRPr>
          </a:p>
          <a:p>
            <a:pPr algn="ctr"/>
            <a:r>
              <a:rPr lang="ru-RU" b="1" i="0" dirty="0">
                <a:latin typeface="Arial" charset="0"/>
                <a:cs typeface="DejaVu Sans"/>
              </a:rPr>
              <a:t> БЮДЖЕТТІК БАҒДАРЛАМАЛАР</a:t>
            </a:r>
            <a:endParaRPr lang="ru-RU" b="1" i="0" u="sng" dirty="0">
              <a:latin typeface="Arial" charset="0"/>
              <a:cs typeface="DejaVu Sans"/>
            </a:endParaRPr>
          </a:p>
        </p:txBody>
      </p:sp>
      <p:sp>
        <p:nvSpPr>
          <p:cNvPr id="45129" name="Text Box 307"/>
          <p:cNvSpPr txBox="1">
            <a:spLocks noChangeArrowheads="1"/>
          </p:cNvSpPr>
          <p:nvPr/>
        </p:nvSpPr>
        <p:spPr bwMode="auto">
          <a:xfrm>
            <a:off x="7596188" y="1125538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200" b="1">
                <a:solidFill>
                  <a:schemeClr val="tx1"/>
                </a:solidFill>
                <a:latin typeface="Arial" charset="0"/>
                <a:cs typeface="DejaVu Sans"/>
              </a:rPr>
              <a:t>мың теңге</a:t>
            </a:r>
            <a:endParaRPr lang="ru-RU" sz="1200" b="1">
              <a:solidFill>
                <a:schemeClr val="tx1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FF66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67710D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5D660B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FFFF00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E7E700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00CC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00B9"/>
        </a:accent6>
        <a:hlink>
          <a:srgbClr val="FFFF0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">
      <a:dk1>
        <a:srgbClr val="000000"/>
      </a:dk1>
      <a:lt1>
        <a:srgbClr val="0066FF"/>
      </a:lt1>
      <a:dk2>
        <a:srgbClr val="0066CC"/>
      </a:dk2>
      <a:lt2>
        <a:srgbClr val="3333FF"/>
      </a:lt2>
      <a:accent1>
        <a:srgbClr val="0000FF"/>
      </a:accent1>
      <a:accent2>
        <a:srgbClr val="0000CC"/>
      </a:accent2>
      <a:accent3>
        <a:srgbClr val="AAB8FF"/>
      </a:accent3>
      <a:accent4>
        <a:srgbClr val="000000"/>
      </a:accent4>
      <a:accent5>
        <a:srgbClr val="AAAAFF"/>
      </a:accent5>
      <a:accent6>
        <a:srgbClr val="0000B9"/>
      </a:accent6>
      <a:hlink>
        <a:srgbClr val="FFFF00"/>
      </a:hlink>
      <a:folHlink>
        <a:srgbClr val="99CCF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4755</TotalTime>
  <Words>243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Пиксел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888</cp:lastModifiedBy>
  <cp:revision>310</cp:revision>
  <cp:lastPrinted>2018-10-16T09:27:48Z</cp:lastPrinted>
  <dcterms:created xsi:type="dcterms:W3CDTF">2018-06-11T11:37:09Z</dcterms:created>
  <dcterms:modified xsi:type="dcterms:W3CDTF">2020-12-30T12:39:50Z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2018-03-07T00:00:00Z</vt:filetime>
  </property>
  <property fmtid="{D5CDD505-2E9C-101B-9397-08002B2CF9AE}" pid="4" name="Creator">
    <vt:lpwstr>Acrobat PDFMaker 10.1 для PowerPoint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2018-06-11T00:00:00Z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15</vt:i4>
  </property>
</Properties>
</file>