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536" r:id="rId1"/>
  </p:sldMasterIdLst>
  <p:sldIdLst>
    <p:sldId id="256" r:id="rId2"/>
    <p:sldId id="258" r:id="rId3"/>
    <p:sldId id="259" r:id="rId4"/>
    <p:sldId id="261" r:id="rId5"/>
    <p:sldId id="263" r:id="rId6"/>
    <p:sldId id="264" r:id="rId7"/>
    <p:sldId id="265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5/6/2020</a:t>
            </a:fld>
            <a:endParaRPr lang="en-US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37" r:id="rId1"/>
    <p:sldLayoutId id="2147484538" r:id="rId2"/>
    <p:sldLayoutId id="2147484539" r:id="rId3"/>
    <p:sldLayoutId id="2147484540" r:id="rId4"/>
    <p:sldLayoutId id="2147484541" r:id="rId5"/>
    <p:sldLayoutId id="2147484542" r:id="rId6"/>
    <p:sldLayoutId id="2147484543" r:id="rId7"/>
    <p:sldLayoutId id="2147484544" r:id="rId8"/>
    <p:sldLayoutId id="2147484545" r:id="rId9"/>
    <p:sldLayoutId id="2147484546" r:id="rId10"/>
    <p:sldLayoutId id="214748454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381000"/>
            <a:ext cx="8001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2800" dirty="0" smtClean="0">
                <a:latin typeface="Arial" pitchFamily="34" charset="0"/>
                <a:cs typeface="Arial" pitchFamily="34" charset="0"/>
              </a:rPr>
              <a:t>Наименование бюджетной программы : 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487001 Услуги по реализации государственной политики на местном уровне в области информации, укрепления государственности и формирования социального оптимизма граждан 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505200"/>
            <a:ext cx="8610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Штатная единица государственных служащих – 3 человек,выборный должность-1 человек,На содержание отдела - </a:t>
            </a:r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10432,0 </a:t>
            </a:r>
            <a:r>
              <a:rPr lang="kk-KZ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тыс.тенге</a:t>
            </a:r>
          </a:p>
          <a:p>
            <a:endParaRPr lang="kk-KZ" dirty="0" smtClean="0">
              <a:solidFill>
                <a:srgbClr val="FF0000"/>
              </a:solidFill>
            </a:endParaRPr>
          </a:p>
          <a:p>
            <a:endParaRPr lang="kk-KZ" dirty="0" smtClean="0">
              <a:solidFill>
                <a:srgbClr val="FF0000"/>
              </a:solidFill>
            </a:endParaRPr>
          </a:p>
          <a:p>
            <a:endParaRPr lang="kk-KZ" dirty="0" smtClean="0">
              <a:solidFill>
                <a:srgbClr val="FF0000"/>
              </a:solidFill>
            </a:endParaRPr>
          </a:p>
          <a:p>
            <a:endParaRPr lang="kk-K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381000"/>
            <a:ext cx="8001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>
                <a:latin typeface="Arial" pitchFamily="34" charset="0"/>
                <a:cs typeface="Arial" pitchFamily="34" charset="0"/>
              </a:rPr>
              <a:t>Наименование бюджетной программы :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487003 Капитальные расходы государственного органа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200,0 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тыс.тенге     </a:t>
            </a:r>
          </a:p>
          <a:p>
            <a:r>
              <a:rPr lang="ru-RU" sz="3600" dirty="0" smtClean="0">
                <a:latin typeface="Arial" pitchFamily="34" charset="0"/>
                <a:cs typeface="Arial" pitchFamily="34" charset="0"/>
              </a:rPr>
              <a:t>На приобретение машин, </a:t>
            </a:r>
            <a:r>
              <a:rPr lang="ru-RU" sz="3600" dirty="0" err="1" smtClean="0">
                <a:latin typeface="Arial" pitchFamily="34" charset="0"/>
                <a:cs typeface="Arial" pitchFamily="34" charset="0"/>
              </a:rPr>
              <a:t>оборудвание,инструменты,производственного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и хозяйственного инвентаря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" y="3505200"/>
            <a:ext cx="861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>
              <a:solidFill>
                <a:srgbClr val="FF0000"/>
              </a:solidFill>
            </a:endParaRPr>
          </a:p>
          <a:p>
            <a:endParaRPr lang="kk-KZ" dirty="0" smtClean="0">
              <a:solidFill>
                <a:srgbClr val="FF0000"/>
              </a:solidFill>
            </a:endParaRPr>
          </a:p>
          <a:p>
            <a:endParaRPr lang="kk-K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400" y="381000"/>
            <a:ext cx="8001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k-KZ" sz="3600" dirty="0" smtClean="0"/>
              <a:t>Бюджетная программа  487009</a:t>
            </a:r>
            <a:br>
              <a:rPr lang="kk-KZ" sz="3600" dirty="0" smtClean="0"/>
            </a:br>
            <a:r>
              <a:rPr lang="kk-KZ" sz="3600" dirty="0" smtClean="0"/>
              <a:t>Наименование бюджетной программы :</a:t>
            </a:r>
            <a:r>
              <a:rPr lang="kk-KZ" sz="3600" dirty="0"/>
              <a:t> </a:t>
            </a:r>
            <a:r>
              <a:rPr lang="kk-KZ" sz="3600" dirty="0" smtClean="0"/>
              <a:t>Развитие теплоэнергетической системы </a:t>
            </a:r>
            <a:r>
              <a:rPr lang="kk-KZ" sz="3600" dirty="0" smtClean="0"/>
              <a:t>39523,0 </a:t>
            </a:r>
            <a:r>
              <a:rPr lang="kk-KZ" sz="3600" dirty="0" smtClean="0"/>
              <a:t>тыс.тенге</a:t>
            </a:r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" y="3505200"/>
            <a:ext cx="8382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kk-KZ" dirty="0" smtClean="0">
              <a:solidFill>
                <a:srgbClr val="FF0000"/>
              </a:solidFill>
            </a:endParaRPr>
          </a:p>
          <a:p>
            <a:endParaRPr lang="kk-KZ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Бюджетная программа 487016</a:t>
            </a:r>
          </a:p>
          <a:p>
            <a:r>
              <a:rPr lang="ru-RU" dirty="0" smtClean="0"/>
              <a:t>Наименование бюджетных программ: Фиксирование системы водоснабжения и </a:t>
            </a:r>
            <a:r>
              <a:rPr lang="ru-RU" dirty="0" smtClean="0"/>
              <a:t>водоотведения 53638,0 </a:t>
            </a:r>
            <a:r>
              <a:rPr lang="ru-RU" dirty="0" smtClean="0"/>
              <a:t>тыс.тенге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485239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Бюджетная программа </a:t>
            </a:r>
            <a:r>
              <a:rPr lang="ru-RU" dirty="0" smtClean="0"/>
              <a:t>487006</a:t>
            </a:r>
            <a:endParaRPr lang="ru-RU" dirty="0" smtClean="0"/>
          </a:p>
          <a:p>
            <a:r>
              <a:rPr lang="ru-RU" dirty="0" smtClean="0"/>
              <a:t>Наименование бюджетной программы: Освещение улиц в населенных пунктах </a:t>
            </a:r>
            <a:r>
              <a:rPr lang="ru-RU" dirty="0" smtClean="0"/>
              <a:t>42000,0 </a:t>
            </a:r>
            <a:r>
              <a:rPr lang="ru-RU" dirty="0" err="1" smtClean="0"/>
              <a:t>тыс.тене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591944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Бюджетная программа  487029</a:t>
            </a:r>
          </a:p>
          <a:p>
            <a:r>
              <a:rPr lang="ru-RU" dirty="0" smtClean="0"/>
              <a:t>Наименование бюджетной программ: Развитие </a:t>
            </a:r>
            <a:r>
              <a:rPr lang="ru-RU" dirty="0" err="1" smtClean="0"/>
              <a:t>сисемы</a:t>
            </a:r>
            <a:r>
              <a:rPr lang="ru-RU" dirty="0" smtClean="0"/>
              <a:t> водоснабжения и водоотведения </a:t>
            </a:r>
            <a:r>
              <a:rPr lang="ru-RU" dirty="0" smtClean="0"/>
              <a:t>2 867 188,0 </a:t>
            </a:r>
            <a:r>
              <a:rPr lang="ru-RU" dirty="0" smtClean="0"/>
              <a:t>тыс.тенге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38998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Бюджетная программа </a:t>
            </a:r>
            <a:r>
              <a:rPr lang="ru-RU" dirty="0" smtClean="0"/>
              <a:t> 487 030</a:t>
            </a:r>
            <a:endParaRPr lang="ru-RU" dirty="0" smtClean="0"/>
          </a:p>
          <a:p>
            <a:r>
              <a:rPr lang="ru-RU" dirty="0" smtClean="0"/>
              <a:t>Наименование бюджетной программы: Благоустройство и озеленение населенных пунктов </a:t>
            </a:r>
            <a:r>
              <a:rPr lang="ru-RU" dirty="0" smtClean="0"/>
              <a:t>689 551,0 </a:t>
            </a:r>
            <a:r>
              <a:rPr lang="ru-RU" dirty="0" smtClean="0"/>
              <a:t>тыс.тенге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6414943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Бюджетная программа 487113</a:t>
            </a:r>
          </a:p>
          <a:p>
            <a:r>
              <a:rPr lang="ru-RU" dirty="0" err="1" smtClean="0"/>
              <a:t>Наименовние</a:t>
            </a:r>
            <a:r>
              <a:rPr lang="ru-RU" dirty="0" smtClean="0"/>
              <a:t> бюджетной программы: Целевые текущие трансферты из местных бюджетов </a:t>
            </a:r>
            <a:r>
              <a:rPr lang="ru-RU" dirty="0" smtClean="0"/>
              <a:t>67013,0 </a:t>
            </a:r>
            <a:r>
              <a:rPr lang="ru-RU" dirty="0" smtClean="0"/>
              <a:t>тыс.тенге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44447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Бюджетная программа </a:t>
            </a:r>
            <a:r>
              <a:rPr lang="ru-RU" dirty="0" smtClean="0"/>
              <a:t>487094</a:t>
            </a:r>
            <a:endParaRPr lang="ru-RU" dirty="0" smtClean="0"/>
          </a:p>
          <a:p>
            <a:r>
              <a:rPr lang="ru-RU" dirty="0" err="1" smtClean="0"/>
              <a:t>Наименовние</a:t>
            </a:r>
            <a:r>
              <a:rPr lang="ru-RU" dirty="0" smtClean="0"/>
              <a:t> бюджетной программы: Целевые текущие трансферты из местных бюджетов </a:t>
            </a:r>
            <a:r>
              <a:rPr lang="ru-RU" dirty="0" smtClean="0"/>
              <a:t>17000,0 </a:t>
            </a:r>
            <a:r>
              <a:rPr lang="ru-RU" dirty="0" smtClean="0"/>
              <a:t>тыс.тенге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9544447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130</TotalTime>
  <Words>150</Words>
  <Application>Microsoft Office PowerPoint</Application>
  <PresentationFormat>Экран (4:3)</PresentationFormat>
  <Paragraphs>20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456001 Услуги по реализации государственной политики на местном уровне в области информации, укрепления государственности и формирования социального оптимизма граждан</dc:title>
  <dc:creator>User</dc:creator>
  <cp:lastModifiedBy>User</cp:lastModifiedBy>
  <cp:revision>17</cp:revision>
  <dcterms:created xsi:type="dcterms:W3CDTF">2019-10-24T11:17:13Z</dcterms:created>
  <dcterms:modified xsi:type="dcterms:W3CDTF">2020-05-06T11:14:03Z</dcterms:modified>
</cp:coreProperties>
</file>