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1078" r:id="rId2"/>
    <p:sldId id="1096" r:id="rId3"/>
    <p:sldId id="1111" r:id="rId4"/>
    <p:sldId id="1162" r:id="rId5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75" d="100"/>
          <a:sy n="75" d="100"/>
        </p:scale>
        <p:origin x="-1112" y="22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 smtClean="0">
                <a:latin typeface="+mj-lt"/>
              </a:rPr>
              <a:t>«К</a:t>
            </a:r>
            <a:r>
              <a:rPr lang="kk-KZ" sz="1800" dirty="0" smtClean="0">
                <a:latin typeface="+mj-lt"/>
              </a:rPr>
              <a:t>ө</a:t>
            </a:r>
            <a:r>
              <a:rPr lang="ru-RU" sz="1800" dirty="0" err="1" smtClean="0">
                <a:latin typeface="+mj-lt"/>
              </a:rPr>
              <a:t>ксу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ауданының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ауыл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шаруашылы</a:t>
            </a:r>
            <a:r>
              <a:rPr lang="kk-KZ" sz="1800" baseline="0" dirty="0" smtClean="0">
                <a:latin typeface="+mj-lt"/>
              </a:rPr>
              <a:t>ғы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бөлімі</a:t>
            </a:r>
            <a:r>
              <a:rPr lang="ru-RU" sz="1800" dirty="0" smtClean="0">
                <a:latin typeface="+mj-lt"/>
              </a:rPr>
              <a:t>» ММ  </a:t>
            </a:r>
            <a:r>
              <a:rPr lang="ru-RU" sz="1800" dirty="0" err="1" smtClean="0">
                <a:latin typeface="+mj-lt"/>
              </a:rPr>
              <a:t>бюджетінің</a:t>
            </a:r>
            <a:r>
              <a:rPr lang="ru-RU" sz="1800" dirty="0" smtClean="0">
                <a:latin typeface="+mj-lt"/>
              </a:rPr>
              <a:t> 2019-2021 </a:t>
            </a:r>
            <a:r>
              <a:rPr lang="ru-RU" sz="1800" dirty="0" err="1" smtClean="0">
                <a:latin typeface="+mj-lt"/>
              </a:rPr>
              <a:t>жылдарға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шығындары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16361027541897891"/>
          <c:y val="5.9581684148946858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68045078265628E-2"/>
          <c:y val="4.5116450425645313E-2"/>
          <c:w val="0.90011690200089267"/>
          <c:h val="0.817274219732248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6">
                  <a:shade val="30000"/>
                  <a:satMod val="12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-1.3558496907168072E-3"/>
                  <c:y val="9.1279129661883895E-2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43538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540392577203398E-2"/>
                  <c:y val="-1.1064136928713204E-2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15253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981895670035307E-2"/>
                  <c:y val="1.022838898308904E-2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16320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ж</c:v>
                </c:pt>
                <c:pt idx="1">
                  <c:v>2020 ж</c:v>
                </c:pt>
                <c:pt idx="2">
                  <c:v>2021ж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57589</c:v>
                </c:pt>
                <c:pt idx="1">
                  <c:v>50494</c:v>
                </c:pt>
                <c:pt idx="2">
                  <c:v>55797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618112"/>
        <c:axId val="22619648"/>
        <c:axId val="0"/>
      </c:bar3DChart>
      <c:catAx>
        <c:axId val="22618112"/>
        <c:scaling>
          <c:orientation val="minMax"/>
        </c:scaling>
        <c:delete val="0"/>
        <c:axPos val="b"/>
        <c:majorTickMark val="out"/>
        <c:minorTickMark val="none"/>
        <c:tickLblPos val="nextTo"/>
        <c:crossAx val="22619648"/>
        <c:crosses val="autoZero"/>
        <c:auto val="1"/>
        <c:lblAlgn val="ctr"/>
        <c:lblOffset val="100"/>
        <c:noMultiLvlLbl val="0"/>
      </c:catAx>
      <c:valAx>
        <c:axId val="226196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2618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3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8744" y="1772816"/>
            <a:ext cx="7068344" cy="309634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sz="3200" b="1" i="0" dirty="0" smtClean="0">
                <a:solidFill>
                  <a:schemeClr val="tx1"/>
                </a:solidFill>
              </a:rPr>
              <a:t>Көксу ауданының</a:t>
            </a:r>
            <a:br>
              <a:rPr lang="kk-KZ" sz="3200" b="1" i="0" dirty="0" smtClean="0">
                <a:solidFill>
                  <a:schemeClr val="tx1"/>
                </a:solidFill>
              </a:rPr>
            </a:br>
            <a:r>
              <a:rPr lang="kk-KZ" sz="3200" b="1" i="0" dirty="0" smtClean="0">
                <a:solidFill>
                  <a:schemeClr val="tx1"/>
                </a:solidFill>
              </a:rPr>
              <a:t>ауыл шаруашылығы бөлімінің </a:t>
            </a:r>
            <a:r>
              <a:rPr lang="kk-KZ" sz="3200" b="1" i="0" dirty="0" smtClean="0">
                <a:solidFill>
                  <a:schemeClr val="tx1"/>
                </a:solidFill>
              </a:rPr>
              <a:t/>
            </a:r>
            <a:br>
              <a:rPr lang="kk-KZ" sz="3200" b="1" i="0" dirty="0" smtClean="0">
                <a:solidFill>
                  <a:schemeClr val="tx1"/>
                </a:solidFill>
              </a:rPr>
            </a:br>
            <a:r>
              <a:rPr lang="kk-KZ" sz="3200" b="1" i="0" dirty="0" smtClean="0">
                <a:solidFill>
                  <a:schemeClr val="tx1"/>
                </a:solidFill>
              </a:rPr>
              <a:t>2019 </a:t>
            </a:r>
            <a:r>
              <a:rPr lang="kk-KZ" sz="3200" b="1" i="0" dirty="0" smtClean="0">
                <a:solidFill>
                  <a:schemeClr val="tx1"/>
                </a:solidFill>
              </a:rPr>
              <a:t>жылға </a:t>
            </a:r>
            <a:br>
              <a:rPr lang="kk-KZ" sz="3200" b="1" i="0" dirty="0" smtClean="0">
                <a:solidFill>
                  <a:schemeClr val="tx1"/>
                </a:solidFill>
              </a:rPr>
            </a:br>
            <a:r>
              <a:rPr lang="kk-KZ" sz="3200" b="1" i="0" dirty="0" smtClean="0">
                <a:solidFill>
                  <a:schemeClr val="tx1"/>
                </a:solidFill>
              </a:rPr>
              <a:t>арналған бюджетінің азаматтық бюджеті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Балпық би ауылы 2019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6745796"/>
              </p:ext>
            </p:extLst>
          </p:nvPr>
        </p:nvGraphicFramePr>
        <p:xfrm>
          <a:off x="1233689" y="1381453"/>
          <a:ext cx="7405688" cy="493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0" name="Диаграмма" r:id="rId3" imgW="6600698" imgH="4400460" progId="MSGraph.Chart.8">
                  <p:embed followColorScheme="full"/>
                </p:oleObj>
              </mc:Choice>
              <mc:Fallback>
                <p:oleObj name="Диаграмма" r:id="rId3" imgW="6600698" imgH="4400460" progId="MSGraph.Chart.8">
                  <p:embed followColorScheme="full"/>
                  <p:pic>
                    <p:nvPicPr>
                      <p:cNvPr id="0" name="Picture 10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3689" y="1381453"/>
                        <a:ext cx="7405688" cy="4937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2864768" y="3573017"/>
            <a:ext cx="64807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200" b="1" dirty="0" smtClean="0">
                <a:latin typeface="Times New Roman" panose="02020603050405020304" pitchFamily="18" charset="0"/>
              </a:rPr>
              <a:t>1,1</a:t>
            </a:r>
            <a:r>
              <a:rPr lang="ru-RU" sz="1200" b="1" dirty="0" smtClean="0">
                <a:latin typeface="Times New Roman" panose="02020603050405020304" pitchFamily="18" charset="0"/>
              </a:rPr>
              <a:t> </a:t>
            </a:r>
            <a:r>
              <a:rPr lang="ru-RU" sz="1200" b="1" dirty="0">
                <a:latin typeface="Times New Roman" panose="02020603050405020304" pitchFamily="18" charset="0"/>
              </a:rPr>
              <a:t>%</a:t>
            </a:r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 rot="10800000" flipV="1">
            <a:off x="6465168" y="2553872"/>
            <a:ext cx="72008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200" b="1" dirty="0" smtClean="0">
                <a:latin typeface="Times New Roman" panose="02020603050405020304" pitchFamily="18" charset="0"/>
              </a:rPr>
              <a:t>66,2%</a:t>
            </a:r>
            <a:endParaRPr lang="ru-RU" sz="1200" b="1" dirty="0">
              <a:latin typeface="Times New Roman" panose="02020603050405020304" pitchFamily="18" charset="0"/>
            </a:endParaRPr>
          </a:p>
        </p:txBody>
      </p:sp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2288704" y="3140968"/>
            <a:ext cx="23762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i="1" dirty="0" smtClean="0">
                <a:latin typeface="+mj-lt"/>
              </a:rPr>
              <a:t>мемлекеттік органның күрделі шығыстары 455 </a:t>
            </a:r>
            <a:r>
              <a:rPr lang="kk-KZ" sz="1200" b="1" i="1" dirty="0" smtClean="0">
                <a:latin typeface="+mj-lt"/>
              </a:rPr>
              <a:t>мың теңге,</a:t>
            </a:r>
            <a:endParaRPr lang="ru-RU" sz="1200" b="1" i="1" dirty="0">
              <a:latin typeface="+mj-lt"/>
            </a:endParaRPr>
          </a:p>
        </p:txBody>
      </p:sp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5025008" y="1988840"/>
            <a:ext cx="3600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i="1" dirty="0">
                <a:latin typeface="+mj-lt"/>
              </a:rPr>
              <a:t> Көксу ауданының дренаж каналдарының кұжаттарын рәсімдеу  </a:t>
            </a:r>
            <a:r>
              <a:rPr lang="kk-KZ" sz="1200" i="1" dirty="0" smtClean="0">
                <a:latin typeface="+mj-lt"/>
              </a:rPr>
              <a:t>28828 </a:t>
            </a:r>
            <a:r>
              <a:rPr lang="kk-KZ" sz="1200" b="1" i="1" dirty="0" smtClean="0">
                <a:latin typeface="+mj-lt"/>
              </a:rPr>
              <a:t>мың  </a:t>
            </a:r>
            <a:r>
              <a:rPr lang="kk-KZ" sz="1200" b="1" i="1" dirty="0">
                <a:latin typeface="+mj-lt"/>
              </a:rPr>
              <a:t>теңге</a:t>
            </a:r>
            <a:endParaRPr lang="ru-RU" sz="1200" b="1" i="1" dirty="0">
              <a:latin typeface="+mj-lt"/>
            </a:endParaRP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1785938" y="184150"/>
            <a:ext cx="75596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800" b="1" dirty="0" smtClean="0">
                <a:latin typeface="+mj-lt"/>
              </a:rPr>
              <a:t>Көксу ауданының </a:t>
            </a:r>
            <a:r>
              <a:rPr lang="kk-KZ" sz="1800" b="1" dirty="0">
                <a:latin typeface="+mj-lt"/>
              </a:rPr>
              <a:t>ауыл шаруашылығы бөлімінің </a:t>
            </a:r>
            <a:r>
              <a:rPr lang="kk-KZ" sz="1800" b="1" dirty="0" smtClean="0">
                <a:latin typeface="+mj-lt"/>
              </a:rPr>
              <a:t>2019 </a:t>
            </a:r>
            <a:r>
              <a:rPr lang="kk-KZ" sz="1800" b="1" dirty="0">
                <a:latin typeface="+mj-lt"/>
              </a:rPr>
              <a:t>жылғы </a:t>
            </a:r>
            <a:r>
              <a:rPr lang="kk-KZ" sz="1800" b="1" dirty="0" smtClean="0">
                <a:latin typeface="+mj-lt"/>
              </a:rPr>
              <a:t>бюджетінің үлес салмақтары.Барлығы </a:t>
            </a:r>
            <a:r>
              <a:rPr lang="kk-KZ" sz="1800" b="1" dirty="0">
                <a:latin typeface="+mj-lt"/>
              </a:rPr>
              <a:t>– </a:t>
            </a:r>
            <a:r>
              <a:rPr lang="kk-KZ" sz="1800" b="1" dirty="0" smtClean="0">
                <a:latin typeface="+mj-lt"/>
              </a:rPr>
              <a:t>43538 мың </a:t>
            </a:r>
            <a:r>
              <a:rPr lang="kk-KZ" sz="1800" b="1" dirty="0">
                <a:latin typeface="+mj-lt"/>
              </a:rPr>
              <a:t>теңге</a:t>
            </a:r>
            <a:endParaRPr lang="ru-RU" sz="1800" b="1" dirty="0"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2600" y="2060848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b="1" i="1" dirty="0" smtClean="0">
                <a:latin typeface="+mj-lt"/>
              </a:rPr>
              <a:t>Бөлімді ұстап тұруға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kk-KZ" sz="1200" b="1" i="1" dirty="0" smtClean="0">
                <a:latin typeface="+mj-lt"/>
              </a:rPr>
              <a:t> мың теңге,  </a:t>
            </a:r>
            <a:r>
              <a:rPr lang="kk-KZ" sz="1200" b="1" i="1" dirty="0" smtClean="0">
                <a:latin typeface="+mj-lt"/>
              </a:rPr>
              <a:t>32,7 </a:t>
            </a:r>
            <a:r>
              <a:rPr lang="kk-KZ" sz="1200" b="1" i="1" dirty="0" smtClean="0">
                <a:latin typeface="+mj-lt"/>
              </a:rPr>
              <a:t>% </a:t>
            </a:r>
            <a:endParaRPr lang="ru-RU" sz="1200" b="1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Көксу ауданының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ауыл шаруашылығы бөлімінің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2019-2021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жылдарда бөлінген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бюджет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қаржысы                              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75657614"/>
              </p:ext>
            </p:extLst>
          </p:nvPr>
        </p:nvGraphicFramePr>
        <p:xfrm>
          <a:off x="344488" y="2420889"/>
          <a:ext cx="9217024" cy="3159552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304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</a:t>
                      </a: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ң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63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 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45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43538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15253</a:t>
                      </a:r>
                      <a:endParaRPr kumimoji="0" lang="kk-KZ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16320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53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Ауыл шаруашылығы  саласындағы мемлекеттік саясатты іске асыру жөніндегі қызметтер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14255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15253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16320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13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органның күрделі шығыстары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455</a:t>
                      </a:r>
                      <a:endParaRPr lang="kk-KZ" sz="14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4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83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Мамандарға әлеуметтік қолдау көрсету жөніндегі шараларды іске асыру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28828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1268760"/>
            <a:ext cx="1557065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512" y="1052736"/>
            <a:ext cx="1584176" cy="792088"/>
          </a:xfrm>
          <a:prstGeom prst="rect">
            <a:avLst/>
          </a:prstGeom>
          <a:noFill/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723580623"/>
              </p:ext>
            </p:extLst>
          </p:nvPr>
        </p:nvGraphicFramePr>
        <p:xfrm>
          <a:off x="272480" y="1285860"/>
          <a:ext cx="936682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8554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26169</TotalTime>
  <Words>124</Words>
  <Application>Microsoft Office PowerPoint</Application>
  <PresentationFormat>Лист A4 (210x297 мм)</PresentationFormat>
  <Paragraphs>33</Paragraphs>
  <Slides>4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Международный</vt:lpstr>
      <vt:lpstr>Диаграмма</vt:lpstr>
      <vt:lpstr>Көксу ауданының ауыл шаруашылығы бөлімінің  2019 жылға  арналған бюджетінің азаматтық бюджеті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PC-Elite Service</cp:lastModifiedBy>
  <cp:revision>1921</cp:revision>
  <cp:lastPrinted>2016-07-20T11:16:55Z</cp:lastPrinted>
  <dcterms:created xsi:type="dcterms:W3CDTF">2004-02-06T14:47:15Z</dcterms:created>
  <dcterms:modified xsi:type="dcterms:W3CDTF">2019-10-28T04:25:34Z</dcterms:modified>
</cp:coreProperties>
</file>