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42" r:id="rId2"/>
    <p:sldId id="460" r:id="rId3"/>
    <p:sldId id="458" r:id="rId4"/>
    <p:sldId id="462" r:id="rId5"/>
    <p:sldId id="482" r:id="rId6"/>
    <p:sldId id="471" r:id="rId7"/>
    <p:sldId id="465" r:id="rId8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72" autoAdjust="0"/>
  </p:normalViewPr>
  <p:slideViewPr>
    <p:cSldViewPr snapToGrid="0">
      <p:cViewPr>
        <p:scale>
          <a:sx n="63" d="100"/>
          <a:sy n="63" d="100"/>
        </p:scale>
        <p:origin x="-1152" y="-300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464825855452723E-2"/>
          <c:y val="1.5299026133949098E-3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8540</c:v>
                </c:pt>
                <c:pt idx="1">
                  <c:v>15324</c:v>
                </c:pt>
                <c:pt idx="2">
                  <c:v>16324</c:v>
                </c:pt>
              </c:numCache>
            </c:numRef>
          </c:val>
        </c:ser>
        <c:axId val="95311360"/>
        <c:axId val="95312896"/>
      </c:barChart>
      <c:catAx>
        <c:axId val="95311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95312896"/>
        <c:crosses val="autoZero"/>
        <c:auto val="1"/>
        <c:lblAlgn val="ctr"/>
        <c:lblOffset val="100"/>
      </c:catAx>
      <c:valAx>
        <c:axId val="95312896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95311360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76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3282</a:t>
                    </a:r>
                    <a:r>
                      <a:rPr lang="en-US" dirty="0" smtClean="0"/>
                      <a:t>,</a:t>
                    </a:r>
                    <a:r>
                      <a:rPr lang="kk-KZ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kk-KZ" smtClean="0"/>
                      <a:t>2349</a:t>
                    </a:r>
                    <a:r>
                      <a:rPr lang="en-US" smtClean="0"/>
                      <a:t>,</a:t>
                    </a:r>
                    <a:r>
                      <a:rPr lang="kk-KZ" smtClean="0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2619.9</c:v>
                </c:pt>
                <c:pt idx="1">
                  <c:v>3282</c:v>
                </c:pt>
                <c:pt idx="2">
                  <c:v>2349.5</c:v>
                </c:pt>
              </c:numCache>
            </c:numRef>
          </c:val>
        </c:ser>
        <c:dLbls>
          <c:showVal val="1"/>
        </c:dLbls>
        <c:overlap val="-25"/>
        <c:axId val="94123904"/>
        <c:axId val="94125440"/>
      </c:barChart>
      <c:catAx>
        <c:axId val="94123904"/>
        <c:scaling>
          <c:orientation val="minMax"/>
        </c:scaling>
        <c:axPos val="b"/>
        <c:numFmt formatCode="General" sourceLinked="1"/>
        <c:majorTickMark val="none"/>
        <c:tickLblPos val="nextTo"/>
        <c:crossAx val="94125440"/>
        <c:crosses val="autoZero"/>
        <c:auto val="1"/>
        <c:lblAlgn val="ctr"/>
        <c:lblOffset val="100"/>
      </c:catAx>
      <c:valAx>
        <c:axId val="94125440"/>
        <c:scaling>
          <c:orientation val="minMax"/>
        </c:scaling>
        <c:delete val="1"/>
        <c:axPos val="l"/>
        <c:numFmt formatCode="#,##0.0" sourceLinked="1"/>
        <c:tickLblPos val="none"/>
        <c:crossAx val="9412390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0.10362</cdr:x>
      <cdr:y>0.3226</cdr:y>
    </cdr:from>
    <cdr:to>
      <cdr:x>0.27769</cdr:x>
      <cdr:y>0.39202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026460" y="157325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0.33529</cdr:x>
      <cdr:y>0.27946</cdr:y>
    </cdr:from>
    <cdr:to>
      <cdr:x>0.50937</cdr:x>
      <cdr:y>0.34888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321383" y="1362871"/>
          <a:ext cx="172443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0.56498</cdr:x>
      <cdr:y>0.26401</cdr:y>
    </cdr:from>
    <cdr:to>
      <cdr:x>0.73905</cdr:x>
      <cdr:y>0.33153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596692" y="132373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0.79919</cdr:x>
      <cdr:y>0.10181</cdr:y>
    </cdr:from>
    <cdr:to>
      <cdr:x>0.96769</cdr:x>
      <cdr:y>0.16933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916761" y="510466"/>
          <a:ext cx="16691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1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2712721" y="1920240"/>
            <a:ext cx="5516880" cy="3206931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 орындалуы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92827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а.Қазақстан</a:t>
            </a: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2020ж.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8142515" cy="230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шілдеге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 бойынша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2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28800"/>
            <a:ext cx="2158282" cy="1992260"/>
          </a:xfrm>
          <a:prstGeom prst="rect">
            <a:avLst/>
          </a:prstGeom>
        </p:spPr>
      </p:pic>
      <p:pic>
        <p:nvPicPr>
          <p:cNvPr id="25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7373" y="4005064"/>
            <a:ext cx="1488569" cy="20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ятиугольник 28"/>
          <p:cNvSpPr/>
          <p:nvPr/>
        </p:nvSpPr>
        <p:spPr>
          <a:xfrm>
            <a:off x="1949116" y="1772816"/>
            <a:ext cx="7956884" cy="1800200"/>
          </a:xfrm>
          <a:prstGeom prst="homePlate">
            <a:avLst/>
          </a:prstGeom>
          <a:solidFill>
            <a:srgbClr val="66CCFF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ТҮСІМДЕР</a:t>
            </a:r>
          </a:p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16324,0 </a:t>
            </a:r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млн. те</a:t>
            </a:r>
            <a:r>
              <a:rPr lang="kk-KZ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ң</a:t>
            </a:r>
            <a:r>
              <a:rPr lang="ru-RU" altLang="ru-RU" sz="48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ге</a:t>
            </a:r>
            <a:endParaRPr lang="ru-RU" altLang="ru-RU" sz="48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328773" y="4118257"/>
            <a:ext cx="7956884" cy="1800200"/>
          </a:xfrm>
          <a:prstGeom prst="homePlate">
            <a:avLst/>
          </a:prstGeom>
          <a:solidFill>
            <a:srgbClr val="0A259A"/>
          </a:solidFill>
          <a:ln>
            <a:solidFill>
              <a:srgbClr val="0A259A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ШЫҒЫНДАР</a:t>
            </a:r>
          </a:p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17606,8 </a:t>
            </a:r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млн. </a:t>
            </a:r>
            <a:r>
              <a:rPr lang="ru-RU" altLang="ru-RU" sz="48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теңге</a:t>
            </a:r>
            <a:endParaRPr lang="ru-RU" altLang="ru-RU" sz="4800" b="1" dirty="0" smtClean="0">
              <a:ln w="0"/>
              <a:solidFill>
                <a:schemeClr val="bg1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cxnSp>
        <p:nvCxnSpPr>
          <p:cNvPr id="18" name="AutoShape 249"/>
          <p:cNvCxnSpPr>
            <a:cxnSpLocks noChangeShapeType="1"/>
          </p:cNvCxnSpPr>
          <p:nvPr/>
        </p:nvCxnSpPr>
        <p:spPr bwMode="auto">
          <a:xfrm flipV="1">
            <a:off x="0" y="6127669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AutoShape 249"/>
          <p:cNvCxnSpPr>
            <a:cxnSpLocks noChangeShapeType="1"/>
          </p:cNvCxnSpPr>
          <p:nvPr/>
        </p:nvCxnSpPr>
        <p:spPr bwMode="auto">
          <a:xfrm flipV="1">
            <a:off x="0" y="1755570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6774020"/>
              </p:ext>
            </p:extLst>
          </p:nvPr>
        </p:nvGraphicFramePr>
        <p:xfrm>
          <a:off x="1" y="1743595"/>
          <a:ext cx="8237083" cy="260302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646551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6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01.07.2018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01.07.2019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01.07.2020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ОБЛЫС БЮДЖЕТІНІҢ ТҮСІМДЕРІ: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8540,0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15324,0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16324,0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Салық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түсімдері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841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2003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2003,0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Трансферттердің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түсімі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7699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12321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13321,0</a:t>
                      </a:r>
                    </a:p>
                  </a:txBody>
                  <a:tcPr anchor="b"/>
                </a:tc>
              </a:tr>
              <a:tr h="544756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3" y="0"/>
            <a:ext cx="7718718" cy="1877433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2017-2020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шілдеге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бюджетінің түсімдер құрылымы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млн.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38879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2020 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шілдеге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 динамикасы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457200" y="1418509"/>
          <a:ext cx="9037320" cy="4768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Прямоугольник 51"/>
          <p:cNvSpPr/>
          <p:nvPr/>
        </p:nvSpPr>
        <p:spPr>
          <a:xfrm rot="10800000" flipV="1">
            <a:off x="1679584" y="2291715"/>
            <a:ext cx="17951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8540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 rot="10800000" flipV="1">
            <a:off x="4293336" y="1617347"/>
            <a:ext cx="14487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15324,0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452361" y="1706880"/>
            <a:ext cx="12191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16324,0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6290" y="4101951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жер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121,0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мүлік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24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,0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ЖТС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1020,0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мың.теңге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902525" y="636716"/>
          <a:ext cx="8229600" cy="501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276998"/>
            <a:ext cx="9613900" cy="1508101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lvl="0" algn="ctr" fontAlgn="ctr" hangingPunct="1"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шілдеге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салық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түсімдерінің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негізгі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, </a:t>
            </a:r>
            <a:r>
              <a:rPr kumimoji="0" lang="ru-RU" alt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мың.теңге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/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369904"/>
            <a:ext cx="2458192" cy="1594279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ЕСКЕРТПЕ: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жылғы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altLang="ru-RU" sz="1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altLang="ru-RU" sz="1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шілдеге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арналған салық түсімдерінің барлығы 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2003,0 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түсімдерден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110,4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871760" y="2804160"/>
            <a:ext cx="179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Көлік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құралдарына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салынатын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салық</a:t>
            </a:r>
            <a:endParaRPr lang="ru-RU" sz="16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838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,0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23348"/>
            <a:ext cx="2363190" cy="2234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39058" y="5745690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9120" y="1706879"/>
            <a:ext cx="1325880" cy="108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0" y="1844040"/>
          <a:ext cx="9906000" cy="501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шілдеге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арналған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динамикадағы салық түсімдері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мың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lang="en-US" altLang="ru-RU" sz="28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388"/>
            <a:ext cx="9906000" cy="1969766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 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2018-2020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жж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. 1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шілдеге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арналған шығындар бойынша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бюджетті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атқару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,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мың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.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теңге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9698680"/>
              </p:ext>
            </p:extLst>
          </p:nvPr>
        </p:nvGraphicFramePr>
        <p:xfrm>
          <a:off x="141516" y="1005839"/>
          <a:ext cx="8479970" cy="6598919"/>
        </p:xfrm>
        <a:graphic>
          <a:graphicData uri="http://schemas.openxmlformats.org/drawingml/2006/table">
            <a:tbl>
              <a:tblPr/>
              <a:tblGrid>
                <a:gridCol w="304800"/>
                <a:gridCol w="3113313"/>
                <a:gridCol w="1186542"/>
                <a:gridCol w="1219200"/>
                <a:gridCol w="1068783"/>
                <a:gridCol w="845393"/>
                <a:gridCol w="741939"/>
              </a:tblGrid>
              <a:tr h="571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1.07.2018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1.07.2019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2020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жылғы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1шілдеге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арналған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кезең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8298,7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10788,7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23924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17890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17606,8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соның</a:t>
                      </a:r>
                      <a:r>
                        <a:rPr lang="ru-RU" sz="1400" b="1" i="1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ішінде</a:t>
                      </a:r>
                      <a:r>
                        <a:rPr lang="ru-RU" sz="1400" b="1" i="1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400" b="1" i="1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қала, ауыл, кент, ауылдық округ әкімінің қызметін қамтамасыз ету жөніндегі қызметтер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7299,7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8817,4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10026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9836,4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мекендердегі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көшелерді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жарықтандыру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6456,0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6374,4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Елдi мекендердiң санитариясын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4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 мекендерді абаттандыру мен көгалдандыру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қалаларда, кенттерде, ауылдарда, ауылдық округтерде автомобиль жолдарының жұмыс істеуін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84"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Мемлекеттік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органның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күрделі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шығыстары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460,6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2640118</TotalTime>
  <Words>274</Words>
  <Application>Microsoft Office PowerPoint</Application>
  <PresentationFormat>Лист A4 (210x297 мм)</PresentationFormat>
  <Paragraphs>115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Бюджеттің орындалуы </vt:lpstr>
      <vt:lpstr>2020 жылғы 1 шілдеге жағдай бойынша Жағатал ауылдық округінің бюджет құрылымы   </vt:lpstr>
      <vt:lpstr>2017-2020 жж. 1  шілдеге арналған  Жағатал ауылдық округі бюджетінің түсімдер құрылымы, млн.теңге </vt:lpstr>
      <vt:lpstr>2018 – 2020  жж. 1 шілдеге арналған  түсімдер динамикасы, мың.теңге </vt:lpstr>
      <vt:lpstr>Слайд 5</vt:lpstr>
      <vt:lpstr>Слайд 6</vt:lpstr>
      <vt:lpstr>  2018-2020 жж. 1  шілдеге арналған шығындар бойынша бюджетті атқару, мың.теңге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1511</cp:revision>
  <cp:lastPrinted>2017-04-28T05:08:38Z</cp:lastPrinted>
  <dcterms:modified xsi:type="dcterms:W3CDTF">2021-01-15T15:06:32Z</dcterms:modified>
</cp:coreProperties>
</file>