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021" r:id="rId1"/>
  </p:sldMasterIdLst>
  <p:notesMasterIdLst>
    <p:notesMasterId r:id="rId16"/>
  </p:notesMasterIdLst>
  <p:handoutMasterIdLst>
    <p:handoutMasterId r:id="rId17"/>
  </p:handoutMasterIdLst>
  <p:sldIdLst>
    <p:sldId id="1078" r:id="rId2"/>
    <p:sldId id="1111" r:id="rId3"/>
    <p:sldId id="1170" r:id="rId4"/>
    <p:sldId id="1162" r:id="rId5"/>
    <p:sldId id="1163" r:id="rId6"/>
    <p:sldId id="1172" r:id="rId7"/>
    <p:sldId id="1164" r:id="rId8"/>
    <p:sldId id="1166" r:id="rId9"/>
    <p:sldId id="1165" r:id="rId10"/>
    <p:sldId id="1171" r:id="rId11"/>
    <p:sldId id="1167" r:id="rId12"/>
    <p:sldId id="1168" r:id="rId13"/>
    <p:sldId id="1169" r:id="rId14"/>
    <p:sldId id="1173" r:id="rId15"/>
  </p:sldIdLst>
  <p:sldSz cx="9906000" cy="6858000" type="A4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362D290-4974-4D90-B6A8-82060F1112E2}">
          <p14:sldIdLst>
            <p14:sldId id="1078"/>
            <p14:sldId id="1111"/>
            <p14:sldId id="1170"/>
            <p14:sldId id="1162"/>
            <p14:sldId id="1163"/>
            <p14:sldId id="1172"/>
            <p14:sldId id="1164"/>
          </p14:sldIdLst>
        </p14:section>
        <p14:section name="Раздел без заголовка" id="{6B3CA8B7-57BE-4259-9B94-BBE0408BF8D8}">
          <p14:sldIdLst>
            <p14:sldId id="1166"/>
            <p14:sldId id="1165"/>
            <p14:sldId id="1171"/>
            <p14:sldId id="1167"/>
            <p14:sldId id="1168"/>
            <p14:sldId id="1169"/>
            <p14:sldId id="117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FFCC"/>
    <a:srgbClr val="CCECFF"/>
    <a:srgbClr val="FFFF00"/>
    <a:srgbClr val="33CCCC"/>
    <a:srgbClr val="CCFFFF"/>
    <a:srgbClr val="0080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81" autoAdjust="0"/>
    <p:restoredTop sz="97891" autoAdjust="0"/>
  </p:normalViewPr>
  <p:slideViewPr>
    <p:cSldViewPr>
      <p:cViewPr>
        <p:scale>
          <a:sx n="127" d="100"/>
          <a:sy n="127" d="100"/>
        </p:scale>
        <p:origin x="-1242" y="16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«</a:t>
            </a:r>
            <a:r>
              <a:rPr lang="kk-KZ" sz="1800" b="1" dirty="0" smtClean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Бюджетное финансирование за первое полугодие 2017-2019 год по Отделу финансов Коксуского района</a:t>
            </a:r>
            <a:endParaRPr lang="ru-RU" dirty="0" smtClean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endParaRPr lang="ru-RU" dirty="0"/>
          </a:p>
        </c:rich>
      </c:tx>
      <c:layout>
        <c:manualLayout>
          <c:xMode val="edge"/>
          <c:yMode val="edge"/>
          <c:x val="0.14135450043407172"/>
          <c:y val="3.2271546547738076E-4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68045078265628E-2"/>
          <c:y val="4.5116450425645313E-2"/>
          <c:w val="0.90011690200089267"/>
          <c:h val="0.817274219732248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2281329606444909E-2"/>
                  <c:y val="8.7079940853132795E-2"/>
                </c:manualLayout>
              </c:layout>
              <c:tx>
                <c:rich>
                  <a:bodyPr/>
                  <a:lstStyle/>
                  <a:p>
                    <a:r>
                      <a:rPr lang="kk-KZ" dirty="0" smtClean="0"/>
                      <a:t>54516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116993814336136E-3"/>
                  <c:y val="0.14867701231553374"/>
                </c:manualLayout>
              </c:layout>
              <c:tx>
                <c:rich>
                  <a:bodyPr/>
                  <a:lstStyle/>
                  <a:p>
                    <a:r>
                      <a:rPr lang="kk-KZ" dirty="0" smtClean="0"/>
                      <a:t>104741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558496907168068E-3"/>
                  <c:y val="0.12359313498154476"/>
                </c:manualLayout>
              </c:layout>
              <c:tx>
                <c:rich>
                  <a:bodyPr/>
                  <a:lstStyle/>
                  <a:p>
                    <a:r>
                      <a:rPr lang="kk-KZ" dirty="0" smtClean="0"/>
                      <a:t>131322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г-2 кв</c:v>
                </c:pt>
                <c:pt idx="1">
                  <c:v>2018 г-2 кв</c:v>
                </c:pt>
                <c:pt idx="2">
                  <c:v>2019 г-2 кв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58425408.68</c:v>
                </c:pt>
                <c:pt idx="1">
                  <c:v>74496872.5</c:v>
                </c:pt>
                <c:pt idx="2">
                  <c:v>90087336.829999998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4837888"/>
        <c:axId val="184675712"/>
        <c:axId val="0"/>
      </c:bar3DChart>
      <c:catAx>
        <c:axId val="244837888"/>
        <c:scaling>
          <c:orientation val="minMax"/>
        </c:scaling>
        <c:delete val="0"/>
        <c:axPos val="b"/>
        <c:majorTickMark val="out"/>
        <c:minorTickMark val="none"/>
        <c:tickLblPos val="nextTo"/>
        <c:crossAx val="184675712"/>
        <c:crosses val="autoZero"/>
        <c:auto val="1"/>
        <c:lblAlgn val="ctr"/>
        <c:lblOffset val="100"/>
        <c:noMultiLvlLbl val="0"/>
      </c:catAx>
      <c:valAx>
        <c:axId val="1846757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44837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96572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3891" y="1"/>
            <a:ext cx="2919696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7388"/>
            <a:ext cx="2996572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3891" y="9457388"/>
            <a:ext cx="2919696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3817B2B-35E0-4DD8-A433-81307B373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505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0556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5493" y="0"/>
            <a:ext cx="2898874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1525" y="763588"/>
            <a:ext cx="5399088" cy="3738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336" y="4735056"/>
            <a:ext cx="5019377" cy="450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6930"/>
            <a:ext cx="2980556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5493" y="9466930"/>
            <a:ext cx="2898874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19ADA20-0FCC-46AF-956C-D6925C69F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66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442" indent="-287093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968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316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665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014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363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712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6061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7042AB-CC0B-41EA-9FF9-88AD3A585F66}" type="slidenum">
              <a:rPr lang="ru-RU" smtClean="0">
                <a:latin typeface="Times New Roman" panose="02020603050405020304" pitchFamily="18" charset="0"/>
              </a:rPr>
              <a:pPr/>
              <a:t>1</a:t>
            </a:fld>
            <a:endParaRPr lang="ru-RU" smtClean="0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9775" y="747713"/>
            <a:ext cx="5381625" cy="372745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722332"/>
            <a:ext cx="5485439" cy="4477387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82616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442" indent="-287093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968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316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665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014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363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712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6061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5A3AAD-768F-483D-B896-0AAC939E95D8}" type="slidenum">
              <a:rPr lang="ru-RU" smtClean="0">
                <a:latin typeface="Times New Roman" panose="02020603050405020304" pitchFamily="18" charset="0"/>
              </a:rPr>
              <a:pPr/>
              <a:t>2</a:t>
            </a:fld>
            <a:endParaRPr lang="ru-RU" smtClean="0"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1363" y="747713"/>
            <a:ext cx="5381625" cy="372745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722332"/>
            <a:ext cx="5485439" cy="4477387"/>
          </a:xfrm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37400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82345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DF1FD-4E68-403C-B755-796CF3726C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536575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5201510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650" y="2130426"/>
            <a:ext cx="47879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650" y="3733800"/>
            <a:ext cx="47879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91E55-043F-4098-ABEC-91F2886BB9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B4FAF-38AE-449A-A1B0-90AA563209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66703" y="930281"/>
            <a:ext cx="8896350" cy="5332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B166A-DC41-40CD-9C9A-D4E090A68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17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1FBB7-90C2-4EE0-895D-A63A770C31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2" y="-30478"/>
            <a:ext cx="982344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906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906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906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5621365"/>
            <a:ext cx="899795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95300" y="4463568"/>
            <a:ext cx="89979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08218-75E6-4C00-A29A-5871D8EB6C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8C02A-998B-48F2-BF72-9351D99D1A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F56CA-C78E-4F25-8AF9-E9E72B93ED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F7520-7099-41BA-A2E5-02232E5F9F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D556D-A182-46A3-A13D-29933C437A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7100" y="273051"/>
            <a:ext cx="5943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1669E4-A26B-4353-A8A8-F08462758E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991612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347900" y="3221306"/>
            <a:ext cx="3017520" cy="86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87274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87274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1901952"/>
            <a:ext cx="257556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5100" y="3273552"/>
            <a:ext cx="257556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67100" y="381000"/>
            <a:ext cx="602615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A42FD4-0D35-4403-A4BF-69EF6F2F8D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991612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347900" y="3221306"/>
            <a:ext cx="3017520" cy="86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87274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87274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02" y="1905000"/>
            <a:ext cx="257556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5100" y="3276600"/>
            <a:ext cx="257556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61798" y="137160"/>
            <a:ext cx="960882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1240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67050" y="6312409"/>
            <a:ext cx="3771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1240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0C57E69-7141-47C3-88AA-0E2EB9F850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  <p:sldLayoutId id="2147484033" r:id="rId12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5575" y="1772816"/>
            <a:ext cx="5663196" cy="314244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r>
              <a:rPr lang="kk-KZ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ГРАЖДАНСКИЙ БЮДЖЕТ ИСПОЛНЕНИЕ ЗА первое полугодие 2019  год. Государственное учереждение «Отдела финансов Коксуского района»</a:t>
            </a:r>
            <a:endParaRPr lang="nl-NL" sz="3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865438" y="4221163"/>
            <a:ext cx="72532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sz="1900" b="1">
              <a:latin typeface="Arial" panose="020B0604020202020204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52503" y="65897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867402" y="265588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634040" y="215265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051554" y="265588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368827" y="5842432"/>
            <a:ext cx="3167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kk-KZ" sz="2400" b="1" dirty="0" smtClean="0">
                <a:latin typeface="Times New Roman" panose="02020603050405020304" pitchFamily="18" charset="0"/>
              </a:rPr>
              <a:t>Балпык би 2019 г</a:t>
            </a:r>
            <a:r>
              <a:rPr lang="ru-RU" sz="2400" b="1" dirty="0" smtClean="0">
                <a:latin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885116" y="6257930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8748716" y="-26828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15362" name="AutoShape 2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7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52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рафик фондового рынка и таблица с компьютерным фоном. Многопрофильная экспозиция. Концепция финансового анализа. — стоковое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260648"/>
            <a:ext cx="9361040" cy="640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0512" y="3105834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Приобрениение</a:t>
            </a:r>
            <a:r>
              <a:rPr lang="ru-RU" dirty="0"/>
              <a:t> транспортных  средств в 2017 году использовано 4800,0 </a:t>
            </a:r>
            <a:r>
              <a:rPr lang="ru-RU" dirty="0" err="1"/>
              <a:t>тыс</a:t>
            </a:r>
            <a:r>
              <a:rPr lang="ru-RU" dirty="0"/>
              <a:t> тенге,</a:t>
            </a:r>
          </a:p>
        </p:txBody>
      </p:sp>
      <p:pic>
        <p:nvPicPr>
          <p:cNvPr id="4" name="Picture 2" descr="Загруженность работой — стоковое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149" y="476672"/>
            <a:ext cx="432228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227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60512" y="260648"/>
            <a:ext cx="8208912" cy="6156245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64568" y="2828836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F0"/>
                </a:solidFill>
              </a:rPr>
              <a:t>Приобретение машин и оборудование в 2017 году израсходовано-134,90 </a:t>
            </a:r>
            <a:r>
              <a:rPr lang="ru-RU" dirty="0" err="1">
                <a:solidFill>
                  <a:srgbClr val="00B0F0"/>
                </a:solidFill>
              </a:rPr>
              <a:t>тыс</a:t>
            </a:r>
            <a:r>
              <a:rPr lang="ru-RU" dirty="0">
                <a:solidFill>
                  <a:srgbClr val="00B0F0"/>
                </a:solidFill>
              </a:rPr>
              <a:t> тенге, 2018 году-469,6 </a:t>
            </a:r>
            <a:r>
              <a:rPr lang="ru-RU" dirty="0" err="1">
                <a:solidFill>
                  <a:srgbClr val="00B0F0"/>
                </a:solidFill>
              </a:rPr>
              <a:t>тыс</a:t>
            </a:r>
            <a:r>
              <a:rPr lang="ru-RU" dirty="0">
                <a:solidFill>
                  <a:srgbClr val="00B0F0"/>
                </a:solidFill>
              </a:rPr>
              <a:t> тенге, в 2019 году использовано-295,0 </a:t>
            </a:r>
            <a:r>
              <a:rPr lang="ru-RU" dirty="0" err="1">
                <a:solidFill>
                  <a:srgbClr val="00B0F0"/>
                </a:solidFill>
              </a:rPr>
              <a:t>тыс</a:t>
            </a:r>
            <a:r>
              <a:rPr lang="ru-RU" dirty="0">
                <a:solidFill>
                  <a:srgbClr val="00B0F0"/>
                </a:solidFill>
              </a:rPr>
              <a:t> тенге.</a:t>
            </a:r>
          </a:p>
        </p:txBody>
      </p:sp>
    </p:spTree>
    <p:extLst>
      <p:ext uri="{BB962C8B-B14F-4D97-AF65-F5344CB8AC3E}">
        <p14:creationId xmlns:p14="http://schemas.microsoft.com/office/powerpoint/2010/main" val="1752378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95300" y="5990295"/>
            <a:ext cx="899795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в</a:t>
            </a:r>
            <a:endParaRPr lang="ru-RU" sz="1600" dirty="0"/>
          </a:p>
        </p:txBody>
      </p:sp>
      <p:pic>
        <p:nvPicPr>
          <p:cNvPr id="6" name="Рисунок 5" descr="http://tavannaya.ru/wp-content/uploads/2015/06/Kalkulyator_1-e14356448117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1"/>
            <a:ext cx="1584176" cy="1200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76500" y="3068959"/>
            <a:ext cx="73730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kk-KZ" i="1" dirty="0">
                <a:solidFill>
                  <a:srgbClr val="FF0000"/>
                </a:solidFill>
              </a:rPr>
              <a:t>452054000352 Возврат сумм неиспользованых средств Нацбанка-на первое полугодие 2017 год использовано-3,71 тыс тенге.</a:t>
            </a:r>
            <a:endParaRPr lang="ru-RU" i="1" dirty="0">
              <a:solidFill>
                <a:srgbClr val="FF0000"/>
              </a:solidFill>
            </a:endParaRPr>
          </a:p>
          <a:p>
            <a:r>
              <a:rPr lang="kk-KZ" i="1" dirty="0">
                <a:solidFill>
                  <a:srgbClr val="FF0000"/>
                </a:solidFill>
              </a:rPr>
              <a:t>452066011339-Текущие трансферты другим уровням государственого органа-за первое полугодие 2019 года освоено-1628,0 тыс тенге.</a:t>
            </a:r>
            <a:endParaRPr lang="ru-RU" i="1" dirty="0">
              <a:solidFill>
                <a:srgbClr val="FF0000"/>
              </a:solidFill>
            </a:endParaRPr>
          </a:p>
          <a:p>
            <a:r>
              <a:rPr lang="kk-KZ" i="1" dirty="0">
                <a:solidFill>
                  <a:srgbClr val="FF0000"/>
                </a:solidFill>
              </a:rPr>
              <a:t>452113000339-Целевые текущие трансферты нижестоящим государственным органам на первое полугодие 2019 год использовано-168,0 тыс тенге.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521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еловой бухгалтерский учет — стоковое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83" y="1556792"/>
            <a:ext cx="4911376" cy="3274251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</p:pic>
      <p:sp>
        <p:nvSpPr>
          <p:cNvPr id="2" name="Прямоугольник 1"/>
          <p:cNvSpPr/>
          <p:nvPr/>
        </p:nvSpPr>
        <p:spPr>
          <a:xfrm>
            <a:off x="560512" y="332656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>
                <a:solidFill>
                  <a:srgbClr val="FF0000"/>
                </a:solidFill>
              </a:rPr>
              <a:t>Субвенции на первое полугодие 2019 года использовано-89017,0 тыс </a:t>
            </a:r>
            <a:r>
              <a:rPr lang="kk-KZ" dirty="0" smtClean="0">
                <a:solidFill>
                  <a:srgbClr val="FF0000"/>
                </a:solidFill>
              </a:rPr>
              <a:t>тенге.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tavannaya.ru/wp-content/uploads/2015/06/Kalkulyator_1-e14356448117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32" y="2204864"/>
            <a:ext cx="4321175" cy="32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974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7" y="188640"/>
            <a:ext cx="9712966" cy="646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17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04528" y="404664"/>
            <a:ext cx="770485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k-K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Бюджетное финансирование на 2017-2019 год по Отделу </a:t>
            </a:r>
            <a:r>
              <a:rPr lang="kk-K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финансов Коксуского </a:t>
            </a:r>
            <a:r>
              <a:rPr lang="kk-K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района</a:t>
            </a:r>
            <a:endParaRPr lang="ru-RU" sz="2000" b="1" dirty="0">
              <a:cs typeface="Arial" panose="020B0604020202020204" pitchFamily="34" charset="0"/>
            </a:endParaRPr>
          </a:p>
        </p:txBody>
      </p:sp>
      <p:graphicFrame>
        <p:nvGraphicFramePr>
          <p:cNvPr id="1434690" name="Group 6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089551072"/>
              </p:ext>
            </p:extLst>
          </p:nvPr>
        </p:nvGraphicFramePr>
        <p:xfrm>
          <a:off x="11505728" y="2564904"/>
          <a:ext cx="208280" cy="25906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spc="0" normalizeH="0" baseline="0" dirty="0" smtClean="0">
                        <a:ln w="10160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marT="45712" marB="45712" anchor="b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3363" name="Rectangle 62"/>
          <p:cNvSpPr>
            <a:spLocks noChangeArrowheads="1"/>
          </p:cNvSpPr>
          <p:nvPr/>
        </p:nvSpPr>
        <p:spPr bwMode="auto">
          <a:xfrm>
            <a:off x="8553450" y="6"/>
            <a:ext cx="1352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1800" i="1">
              <a:latin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9895"/>
              </p:ext>
            </p:extLst>
          </p:nvPr>
        </p:nvGraphicFramePr>
        <p:xfrm>
          <a:off x="632520" y="1340764"/>
          <a:ext cx="8597206" cy="6635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4197"/>
                <a:gridCol w="1593602"/>
                <a:gridCol w="1593602"/>
                <a:gridCol w="1725805"/>
              </a:tblGrid>
              <a:tr h="5666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</a:t>
                      </a:r>
                    </a:p>
                  </a:txBody>
                  <a:tcPr marT="45712" marB="45712" anchor="ctr" horzOverflow="overflow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первое полугодие 2017 года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 anchor="ctr" horzOverflow="overflow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Первое полугодие 2018 года</a:t>
                      </a:r>
                    </a:p>
                  </a:txBody>
                  <a:tcPr marT="45712" marB="45712" anchor="ctr" horzOverflow="overflow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Первое полугодие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года</a:t>
                      </a:r>
                    </a:p>
                  </a:txBody>
                  <a:tcPr marT="45712" marB="45712" anchor="ctr" horzOverflow="overflow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  <a:tr h="404638">
                <a:tc>
                  <a:txBody>
                    <a:bodyPr/>
                    <a:lstStyle/>
                    <a:p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kk-KZ" dirty="0" smtClean="0"/>
                        <a:t>54516,0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kk-KZ" dirty="0" smtClean="0"/>
                        <a:t>104 741,0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kk-KZ" dirty="0" smtClean="0"/>
                        <a:t>131322,0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  <a:tr h="404638">
                <a:tc>
                  <a:txBody>
                    <a:bodyPr/>
                    <a:lstStyle/>
                    <a:p>
                      <a:r>
                        <a:rPr lang="kk-KZ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услуги по реализации государственной политики в местном уровне в сфере финансов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8568,68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7980,0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9229,42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  <a:tr h="372895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оценки имущества в целях </a:t>
                      </a:r>
                      <a:r>
                        <a:rPr lang="ru-RU"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налогооблажения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507,0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537,0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  <a:tr h="372895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</a:t>
                      </a:r>
                      <a:r>
                        <a:rPr lang="ru-RU"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неиспользованых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целевых трансфертов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9088,0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3891,0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2782,0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  <a:tr h="505706">
                <a:tc>
                  <a:txBody>
                    <a:bodyPr/>
                    <a:lstStyle/>
                    <a:p>
                      <a:r>
                        <a:rPr lang="kk-KZ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Погашение долга местного исполнительного органа-погашение основного долга перед вышестоящим бюджетом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  <a:tr h="372895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Приватизация управление коммунальным имуществом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1008,85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1192,9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1219,0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  <a:tr h="404638">
                <a:tc>
                  <a:txBody>
                    <a:bodyPr/>
                    <a:lstStyle/>
                    <a:p>
                      <a:r>
                        <a:rPr lang="kk-KZ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Обслуживание долга местных исполнительных органов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  <a:tr h="372895">
                <a:tc>
                  <a:txBody>
                    <a:bodyPr/>
                    <a:lstStyle/>
                    <a:p>
                      <a:r>
                        <a:rPr lang="ru-RU"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Приобрениение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транспортных  средств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kk-KZ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4800,0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  <a:tr h="372895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машин и оборудование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134,90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458,6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295,0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  <a:tr h="372895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 текущие трансферты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kk-KZ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23679,0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  <a:tr h="424078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89064,0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89017,0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  <a:tr h="372895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Трансферты органам местного самоуправления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30405,0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1617,0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3304,0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  <a:tr h="372895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сумм </a:t>
                      </a:r>
                      <a:r>
                        <a:rPr lang="ru-RU"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неиспользованых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средств </a:t>
                      </a:r>
                      <a:r>
                        <a:rPr lang="ru-RU"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Нацбанка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3,71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  <a:tr h="372895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Текущие трансферты другим уровням </a:t>
                      </a:r>
                      <a:r>
                        <a:rPr lang="ru-RU"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государственого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органа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1628,0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  <a:tr h="404638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 текущие трансферты нижестоящим государственным органам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168,0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Двойная экспозиция графика фондового рынка с человеком, работающим на ноутбуке на заднем плане. Концепция финансового анализа. — стоковое фото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37" y="332656"/>
            <a:ext cx="8568952" cy="618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44688" y="404664"/>
            <a:ext cx="7416824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FFFF"/>
                </a:solidFill>
              </a:rPr>
              <a:t> 2017 году  было выделено 8568,68 </a:t>
            </a:r>
            <a:r>
              <a:rPr lang="ru-RU" sz="1100" dirty="0" err="1">
                <a:solidFill>
                  <a:srgbClr val="00FFFF"/>
                </a:solidFill>
              </a:rPr>
              <a:t>тыс</a:t>
            </a:r>
            <a:r>
              <a:rPr lang="ru-RU" sz="1100" dirty="0">
                <a:solidFill>
                  <a:srgbClr val="00FFFF"/>
                </a:solidFill>
              </a:rPr>
              <a:t> тенге на 30.06.2017 года освоено 7766,85 </a:t>
            </a:r>
            <a:r>
              <a:rPr lang="ru-RU" sz="1100" dirty="0" err="1">
                <a:solidFill>
                  <a:srgbClr val="00FFFF"/>
                </a:solidFill>
              </a:rPr>
              <a:t>тыс</a:t>
            </a:r>
            <a:r>
              <a:rPr lang="ru-RU" sz="1100" dirty="0">
                <a:solidFill>
                  <a:srgbClr val="00FFFF"/>
                </a:solidFill>
              </a:rPr>
              <a:t> тенге в том числе по заработной плате сотрудников согласно штатного расписания так же </a:t>
            </a:r>
            <a:r>
              <a:rPr lang="ru-RU" sz="1100" dirty="0" err="1">
                <a:solidFill>
                  <a:srgbClr val="00FFFF"/>
                </a:solidFill>
              </a:rPr>
              <a:t>индивидульный</a:t>
            </a:r>
            <a:r>
              <a:rPr lang="ru-RU" sz="1100" dirty="0">
                <a:solidFill>
                  <a:srgbClr val="00FFFF"/>
                </a:solidFill>
              </a:rPr>
              <a:t> подоходный налог , пенсионные отчисление так же прочие удержание за полугодие 4502,97 </a:t>
            </a:r>
            <a:r>
              <a:rPr lang="ru-RU" sz="1100" dirty="0" err="1">
                <a:solidFill>
                  <a:srgbClr val="00FFFF"/>
                </a:solidFill>
              </a:rPr>
              <a:t>тыс</a:t>
            </a:r>
            <a:r>
              <a:rPr lang="ru-RU" sz="1100" dirty="0">
                <a:solidFill>
                  <a:srgbClr val="00FFFF"/>
                </a:solidFill>
              </a:rPr>
              <a:t> </a:t>
            </a:r>
            <a:r>
              <a:rPr lang="ru-RU" sz="1100" dirty="0" err="1">
                <a:solidFill>
                  <a:srgbClr val="00FFFF"/>
                </a:solidFill>
              </a:rPr>
              <a:t>тенге,лечебное</a:t>
            </a:r>
            <a:r>
              <a:rPr lang="ru-RU" sz="1100" dirty="0">
                <a:solidFill>
                  <a:srgbClr val="00FFFF"/>
                </a:solidFill>
              </a:rPr>
              <a:t> </a:t>
            </a:r>
            <a:r>
              <a:rPr lang="ru-RU" sz="1100" dirty="0" err="1">
                <a:solidFill>
                  <a:srgbClr val="00FFFF"/>
                </a:solidFill>
              </a:rPr>
              <a:t>посбие</a:t>
            </a:r>
            <a:r>
              <a:rPr lang="ru-RU" sz="1100" dirty="0">
                <a:solidFill>
                  <a:srgbClr val="00FFFF"/>
                </a:solidFill>
              </a:rPr>
              <a:t> к отпуску-979,39 </a:t>
            </a:r>
            <a:r>
              <a:rPr lang="ru-RU" sz="1100" dirty="0" err="1">
                <a:solidFill>
                  <a:srgbClr val="00FFFF"/>
                </a:solidFill>
              </a:rPr>
              <a:t>тыс</a:t>
            </a:r>
            <a:r>
              <a:rPr lang="ru-RU" sz="1100" dirty="0">
                <a:solidFill>
                  <a:srgbClr val="00FFFF"/>
                </a:solidFill>
              </a:rPr>
              <a:t> тенге, социальный налог -364,62,0 </a:t>
            </a:r>
            <a:r>
              <a:rPr lang="ru-RU" sz="1100" dirty="0" err="1">
                <a:solidFill>
                  <a:srgbClr val="00FFFF"/>
                </a:solidFill>
              </a:rPr>
              <a:t>тыс</a:t>
            </a:r>
            <a:r>
              <a:rPr lang="ru-RU" sz="1100" dirty="0">
                <a:solidFill>
                  <a:srgbClr val="00FFFF"/>
                </a:solidFill>
              </a:rPr>
              <a:t> тенге, социальные отчисление-186,34 </a:t>
            </a:r>
            <a:r>
              <a:rPr lang="ru-RU" sz="1100" dirty="0" err="1">
                <a:solidFill>
                  <a:srgbClr val="00FFFF"/>
                </a:solidFill>
              </a:rPr>
              <a:t>тыс</a:t>
            </a:r>
            <a:r>
              <a:rPr lang="ru-RU" sz="1100" dirty="0">
                <a:solidFill>
                  <a:srgbClr val="00FFFF"/>
                </a:solidFill>
              </a:rPr>
              <a:t> тенге, страховка автотранспорта-17,81 </a:t>
            </a:r>
            <a:r>
              <a:rPr lang="ru-RU" sz="1100" dirty="0" err="1">
                <a:solidFill>
                  <a:srgbClr val="00FFFF"/>
                </a:solidFill>
              </a:rPr>
              <a:t>тыс</a:t>
            </a:r>
            <a:r>
              <a:rPr lang="ru-RU" sz="1100" dirty="0">
                <a:solidFill>
                  <a:srgbClr val="00FFFF"/>
                </a:solidFill>
              </a:rPr>
              <a:t> тенге, заработная плата технического персонала 318,06 </a:t>
            </a:r>
            <a:r>
              <a:rPr lang="ru-RU" sz="1100" dirty="0" err="1">
                <a:solidFill>
                  <a:srgbClr val="00FFFF"/>
                </a:solidFill>
              </a:rPr>
              <a:t>тыс</a:t>
            </a:r>
            <a:r>
              <a:rPr lang="ru-RU" sz="1100" dirty="0">
                <a:solidFill>
                  <a:srgbClr val="00FFFF"/>
                </a:solidFill>
              </a:rPr>
              <a:t> тенге. Налоги и прочие удержание с технического персонала-29,94 </a:t>
            </a:r>
            <a:r>
              <a:rPr lang="ru-RU" sz="1100" dirty="0" err="1">
                <a:solidFill>
                  <a:srgbClr val="00FFFF"/>
                </a:solidFill>
              </a:rPr>
              <a:t>тыс</a:t>
            </a:r>
            <a:r>
              <a:rPr lang="ru-RU" sz="1100" dirty="0">
                <a:solidFill>
                  <a:srgbClr val="00FFFF"/>
                </a:solidFill>
              </a:rPr>
              <a:t> тенге, приобретение бензина 311,15 </a:t>
            </a:r>
            <a:r>
              <a:rPr lang="ru-RU" sz="1100" dirty="0" err="1">
                <a:solidFill>
                  <a:srgbClr val="00FFFF"/>
                </a:solidFill>
              </a:rPr>
              <a:t>тыс</a:t>
            </a:r>
            <a:r>
              <a:rPr lang="ru-RU" sz="1100" dirty="0">
                <a:solidFill>
                  <a:srgbClr val="00FFFF"/>
                </a:solidFill>
              </a:rPr>
              <a:t> тенге, приобретение канцелярских </a:t>
            </a:r>
            <a:r>
              <a:rPr lang="ru-RU" sz="1100" dirty="0" err="1">
                <a:solidFill>
                  <a:srgbClr val="00FFFF"/>
                </a:solidFill>
              </a:rPr>
              <a:t>товаров,приобретение</a:t>
            </a:r>
            <a:r>
              <a:rPr lang="ru-RU" sz="1100" dirty="0">
                <a:solidFill>
                  <a:srgbClr val="00FFFF"/>
                </a:solidFill>
              </a:rPr>
              <a:t> запасных частей для автомашины а так приобретение прочих товаров 102,92 </a:t>
            </a:r>
            <a:r>
              <a:rPr lang="ru-RU" sz="1100" dirty="0" err="1">
                <a:solidFill>
                  <a:srgbClr val="00FFFF"/>
                </a:solidFill>
              </a:rPr>
              <a:t>тыс</a:t>
            </a:r>
            <a:r>
              <a:rPr lang="ru-RU" sz="1100" dirty="0">
                <a:solidFill>
                  <a:srgbClr val="00FFFF"/>
                </a:solidFill>
              </a:rPr>
              <a:t> </a:t>
            </a:r>
            <a:r>
              <a:rPr lang="ru-RU" sz="1100" dirty="0" err="1">
                <a:solidFill>
                  <a:srgbClr val="00FFFF"/>
                </a:solidFill>
              </a:rPr>
              <a:t>тенге,Оплата</a:t>
            </a:r>
            <a:r>
              <a:rPr lang="ru-RU" sz="1100" dirty="0">
                <a:solidFill>
                  <a:srgbClr val="00FFFF"/>
                </a:solidFill>
              </a:rPr>
              <a:t> связи и Доступ к сети Интернет-134,46,0 </a:t>
            </a:r>
            <a:r>
              <a:rPr lang="ru-RU" sz="1100" dirty="0" err="1">
                <a:solidFill>
                  <a:srgbClr val="00FFFF"/>
                </a:solidFill>
              </a:rPr>
              <a:t>тыс</a:t>
            </a:r>
            <a:r>
              <a:rPr lang="ru-RU" sz="1100" dirty="0">
                <a:solidFill>
                  <a:srgbClr val="00FFFF"/>
                </a:solidFill>
              </a:rPr>
              <a:t> тенге, Обслуживание программного продукта Парус </a:t>
            </a:r>
            <a:r>
              <a:rPr lang="ru-RU" sz="1100" dirty="0" err="1">
                <a:solidFill>
                  <a:srgbClr val="00FFFF"/>
                </a:solidFill>
              </a:rPr>
              <a:t>Каз,банковские</a:t>
            </a:r>
            <a:r>
              <a:rPr lang="ru-RU" sz="1100" dirty="0">
                <a:solidFill>
                  <a:srgbClr val="00FFFF"/>
                </a:solidFill>
              </a:rPr>
              <a:t> финансовые услуги, ремонт компьютерной техники , техническое обслуживание автотранспорта-918,18 </a:t>
            </a:r>
            <a:r>
              <a:rPr lang="ru-RU" sz="1100" dirty="0" err="1">
                <a:solidFill>
                  <a:srgbClr val="00FFFF"/>
                </a:solidFill>
              </a:rPr>
              <a:t>тыс</a:t>
            </a:r>
            <a:r>
              <a:rPr lang="ru-RU" sz="1100" dirty="0">
                <a:solidFill>
                  <a:srgbClr val="00FFFF"/>
                </a:solidFill>
              </a:rPr>
              <a:t> тенге, Оплата эмиссии окружающей среды за полугодие составило 1,0 </a:t>
            </a:r>
            <a:r>
              <a:rPr lang="ru-RU" sz="1100" dirty="0" err="1">
                <a:solidFill>
                  <a:srgbClr val="00FFFF"/>
                </a:solidFill>
              </a:rPr>
              <a:t>тыс</a:t>
            </a:r>
            <a:r>
              <a:rPr lang="ru-RU" sz="1100" dirty="0">
                <a:solidFill>
                  <a:srgbClr val="00FFFF"/>
                </a:solidFill>
              </a:rPr>
              <a:t> </a:t>
            </a:r>
            <a:r>
              <a:rPr lang="ru-RU" sz="1100" dirty="0" err="1">
                <a:solidFill>
                  <a:srgbClr val="00FFFF"/>
                </a:solidFill>
              </a:rPr>
              <a:t>тенге.в</a:t>
            </a:r>
            <a:r>
              <a:rPr lang="ru-RU" sz="1100" dirty="0">
                <a:solidFill>
                  <a:srgbClr val="00FFFF"/>
                </a:solidFill>
              </a:rPr>
              <a:t> 2018 году  было выделено 7980,05 </a:t>
            </a:r>
            <a:r>
              <a:rPr lang="ru-RU" sz="1100" dirty="0" err="1">
                <a:solidFill>
                  <a:srgbClr val="00FFFF"/>
                </a:solidFill>
              </a:rPr>
              <a:t>тыс</a:t>
            </a:r>
            <a:r>
              <a:rPr lang="ru-RU" sz="1100" dirty="0">
                <a:solidFill>
                  <a:srgbClr val="00FFFF"/>
                </a:solidFill>
              </a:rPr>
              <a:t> тенге на 30.06.2018 года освоено 7140,40 </a:t>
            </a:r>
            <a:r>
              <a:rPr lang="ru-RU" sz="1100" dirty="0" err="1">
                <a:solidFill>
                  <a:srgbClr val="00FFFF"/>
                </a:solidFill>
              </a:rPr>
              <a:t>тыс</a:t>
            </a:r>
            <a:r>
              <a:rPr lang="ru-RU" sz="1100" dirty="0">
                <a:solidFill>
                  <a:srgbClr val="00FFFF"/>
                </a:solidFill>
              </a:rPr>
              <a:t> тенге, том числе по заработной плате сотрудников согласно штатного расписания так же </a:t>
            </a:r>
            <a:r>
              <a:rPr lang="ru-RU" sz="1100" dirty="0" err="1">
                <a:solidFill>
                  <a:srgbClr val="00FFFF"/>
                </a:solidFill>
              </a:rPr>
              <a:t>индивидульный</a:t>
            </a:r>
            <a:r>
              <a:rPr lang="ru-RU" sz="1100" dirty="0">
                <a:solidFill>
                  <a:srgbClr val="00FFFF"/>
                </a:solidFill>
              </a:rPr>
              <a:t> подоходный налог , </a:t>
            </a:r>
            <a:r>
              <a:rPr lang="ru-RU" sz="1100" dirty="0" err="1">
                <a:solidFill>
                  <a:srgbClr val="00FFFF"/>
                </a:solidFill>
              </a:rPr>
              <a:t>песионные</a:t>
            </a:r>
            <a:r>
              <a:rPr lang="ru-RU" sz="1100" dirty="0">
                <a:solidFill>
                  <a:srgbClr val="00FFFF"/>
                </a:solidFill>
              </a:rPr>
              <a:t> отчисление так же прочие удержание за полугодие 4412,54 </a:t>
            </a:r>
            <a:r>
              <a:rPr lang="ru-RU" sz="1100" dirty="0" err="1">
                <a:solidFill>
                  <a:srgbClr val="00FFFF"/>
                </a:solidFill>
              </a:rPr>
              <a:t>тыс</a:t>
            </a:r>
            <a:r>
              <a:rPr lang="ru-RU" sz="1100" dirty="0">
                <a:solidFill>
                  <a:srgbClr val="00FFFF"/>
                </a:solidFill>
              </a:rPr>
              <a:t> тенге освоено , </a:t>
            </a:r>
            <a:r>
              <a:rPr lang="ru-RU" sz="1100" dirty="0" err="1">
                <a:solidFill>
                  <a:srgbClr val="00FFFF"/>
                </a:solidFill>
              </a:rPr>
              <a:t>леч.пособия</a:t>
            </a:r>
            <a:r>
              <a:rPr lang="ru-RU" sz="1100" dirty="0">
                <a:solidFill>
                  <a:srgbClr val="00FFFF"/>
                </a:solidFill>
              </a:rPr>
              <a:t> 639,57 </a:t>
            </a:r>
            <a:r>
              <a:rPr lang="ru-RU" sz="1100" dirty="0" err="1">
                <a:solidFill>
                  <a:srgbClr val="00FFFF"/>
                </a:solidFill>
              </a:rPr>
              <a:t>тыс</a:t>
            </a:r>
            <a:r>
              <a:rPr lang="ru-RU" sz="1100" dirty="0">
                <a:solidFill>
                  <a:srgbClr val="00FFFF"/>
                </a:solidFill>
              </a:rPr>
              <a:t> тенге, социальный налог -252,94 </a:t>
            </a:r>
            <a:r>
              <a:rPr lang="ru-RU" sz="1100" dirty="0" err="1">
                <a:solidFill>
                  <a:srgbClr val="00FFFF"/>
                </a:solidFill>
              </a:rPr>
              <a:t>тыс</a:t>
            </a:r>
            <a:r>
              <a:rPr lang="ru-RU" sz="1100" dirty="0">
                <a:solidFill>
                  <a:srgbClr val="00FFFF"/>
                </a:solidFill>
              </a:rPr>
              <a:t> тенге, социальные отчисление-125,19 </a:t>
            </a:r>
            <a:r>
              <a:rPr lang="ru-RU" sz="1100" dirty="0" err="1">
                <a:solidFill>
                  <a:srgbClr val="00FFFF"/>
                </a:solidFill>
              </a:rPr>
              <a:t>тыс</a:t>
            </a:r>
            <a:r>
              <a:rPr lang="ru-RU" sz="1100" dirty="0">
                <a:solidFill>
                  <a:srgbClr val="00FFFF"/>
                </a:solidFill>
              </a:rPr>
              <a:t> тенге, страховка автотранспорта-0 </a:t>
            </a:r>
            <a:r>
              <a:rPr lang="ru-RU" sz="1100" dirty="0" err="1">
                <a:solidFill>
                  <a:srgbClr val="00FFFF"/>
                </a:solidFill>
              </a:rPr>
              <a:t>тыс</a:t>
            </a:r>
            <a:r>
              <a:rPr lang="ru-RU" sz="1100" dirty="0">
                <a:solidFill>
                  <a:srgbClr val="00FFFF"/>
                </a:solidFill>
              </a:rPr>
              <a:t> тенге, медицинское страхование -64,0 </a:t>
            </a:r>
            <a:r>
              <a:rPr lang="ru-RU" sz="1100" dirty="0" err="1">
                <a:solidFill>
                  <a:srgbClr val="00FFFF"/>
                </a:solidFill>
              </a:rPr>
              <a:t>тыс</a:t>
            </a:r>
            <a:r>
              <a:rPr lang="ru-RU" sz="1100" dirty="0">
                <a:solidFill>
                  <a:srgbClr val="00FFFF"/>
                </a:solidFill>
              </a:rPr>
              <a:t> тенге, заработная плата технического персонала 312,72 </a:t>
            </a:r>
            <a:r>
              <a:rPr lang="ru-RU" sz="1100" dirty="0" err="1">
                <a:solidFill>
                  <a:srgbClr val="00FFFF"/>
                </a:solidFill>
              </a:rPr>
              <a:t>тыс</a:t>
            </a:r>
            <a:r>
              <a:rPr lang="ru-RU" sz="1100" dirty="0">
                <a:solidFill>
                  <a:srgbClr val="00FFFF"/>
                </a:solidFill>
              </a:rPr>
              <a:t> тенге. Налоги и прочие удержание с технического персонала-31,4 </a:t>
            </a:r>
            <a:r>
              <a:rPr lang="ru-RU" sz="1100" dirty="0" err="1">
                <a:solidFill>
                  <a:srgbClr val="00FFFF"/>
                </a:solidFill>
              </a:rPr>
              <a:t>тыс</a:t>
            </a:r>
            <a:r>
              <a:rPr lang="ru-RU" sz="1100" dirty="0">
                <a:solidFill>
                  <a:srgbClr val="00FFFF"/>
                </a:solidFill>
              </a:rPr>
              <a:t> тенге, Командировочные </a:t>
            </a:r>
            <a:r>
              <a:rPr lang="ru-RU" sz="1100" dirty="0" err="1">
                <a:solidFill>
                  <a:srgbClr val="00FFFF"/>
                </a:solidFill>
              </a:rPr>
              <a:t>расхоты</a:t>
            </a:r>
            <a:r>
              <a:rPr lang="ru-RU" sz="1100" dirty="0">
                <a:solidFill>
                  <a:srgbClr val="00FFFF"/>
                </a:solidFill>
              </a:rPr>
              <a:t> технического персонала-4,8 </a:t>
            </a:r>
            <a:r>
              <a:rPr lang="ru-RU" sz="1100" dirty="0" err="1">
                <a:solidFill>
                  <a:srgbClr val="00FFFF"/>
                </a:solidFill>
              </a:rPr>
              <a:t>тыс</a:t>
            </a:r>
            <a:r>
              <a:rPr lang="ru-RU" sz="1100" dirty="0">
                <a:solidFill>
                  <a:srgbClr val="00FFFF"/>
                </a:solidFill>
              </a:rPr>
              <a:t> </a:t>
            </a:r>
            <a:r>
              <a:rPr lang="ru-RU" sz="1100" dirty="0" err="1">
                <a:solidFill>
                  <a:srgbClr val="00FFFF"/>
                </a:solidFill>
              </a:rPr>
              <a:t>тенге,приобретение</a:t>
            </a:r>
            <a:r>
              <a:rPr lang="ru-RU" sz="1100" dirty="0">
                <a:solidFill>
                  <a:srgbClr val="00FFFF"/>
                </a:solidFill>
              </a:rPr>
              <a:t> бензина 269,09 </a:t>
            </a:r>
            <a:r>
              <a:rPr lang="ru-RU" sz="1100" dirty="0" err="1">
                <a:solidFill>
                  <a:srgbClr val="00FFFF"/>
                </a:solidFill>
              </a:rPr>
              <a:t>тыс</a:t>
            </a:r>
            <a:r>
              <a:rPr lang="ru-RU" sz="1100" dirty="0">
                <a:solidFill>
                  <a:srgbClr val="00FFFF"/>
                </a:solidFill>
              </a:rPr>
              <a:t> тенге, приобретение канцелярских </a:t>
            </a:r>
            <a:r>
              <a:rPr lang="ru-RU" sz="1100" dirty="0" err="1">
                <a:solidFill>
                  <a:srgbClr val="00FFFF"/>
                </a:solidFill>
              </a:rPr>
              <a:t>товаров,приобретение</a:t>
            </a:r>
            <a:r>
              <a:rPr lang="ru-RU" sz="1100" dirty="0">
                <a:solidFill>
                  <a:srgbClr val="00FFFF"/>
                </a:solidFill>
              </a:rPr>
              <a:t> запасных частей для автомашины а так приобретение прочих товаров 87,97 </a:t>
            </a:r>
            <a:r>
              <a:rPr lang="ru-RU" sz="1100" dirty="0" err="1">
                <a:solidFill>
                  <a:srgbClr val="00FFFF"/>
                </a:solidFill>
              </a:rPr>
              <a:t>тыс</a:t>
            </a:r>
            <a:r>
              <a:rPr lang="ru-RU" sz="1100" dirty="0">
                <a:solidFill>
                  <a:srgbClr val="00FFFF"/>
                </a:solidFill>
              </a:rPr>
              <a:t> </a:t>
            </a:r>
            <a:r>
              <a:rPr lang="ru-RU" sz="1100" dirty="0" err="1">
                <a:solidFill>
                  <a:srgbClr val="00FFFF"/>
                </a:solidFill>
              </a:rPr>
              <a:t>тенге,Оплата</a:t>
            </a:r>
            <a:r>
              <a:rPr lang="ru-RU" sz="1100" dirty="0">
                <a:solidFill>
                  <a:srgbClr val="00FFFF"/>
                </a:solidFill>
              </a:rPr>
              <a:t> связи и Доступ к сети Интернет-158,07 </a:t>
            </a:r>
            <a:r>
              <a:rPr lang="ru-RU" sz="1100" dirty="0" err="1">
                <a:solidFill>
                  <a:srgbClr val="00FFFF"/>
                </a:solidFill>
              </a:rPr>
              <a:t>тыс</a:t>
            </a:r>
            <a:r>
              <a:rPr lang="ru-RU" sz="1100" dirty="0">
                <a:solidFill>
                  <a:srgbClr val="00FFFF"/>
                </a:solidFill>
              </a:rPr>
              <a:t> тенге, Обслуживание программного продукта Парус </a:t>
            </a:r>
            <a:r>
              <a:rPr lang="ru-RU" sz="1100" dirty="0" err="1">
                <a:solidFill>
                  <a:srgbClr val="00FFFF"/>
                </a:solidFill>
              </a:rPr>
              <a:t>Каз,банковские</a:t>
            </a:r>
            <a:r>
              <a:rPr lang="ru-RU" sz="1100" dirty="0">
                <a:solidFill>
                  <a:srgbClr val="00FFFF"/>
                </a:solidFill>
              </a:rPr>
              <a:t> финансовые услуги, ремонт компьютерной техники , техническое обслуживание автотранспорта- 780,59 </a:t>
            </a:r>
            <a:r>
              <a:rPr lang="ru-RU" sz="1100" dirty="0" err="1">
                <a:solidFill>
                  <a:srgbClr val="00FFFF"/>
                </a:solidFill>
              </a:rPr>
              <a:t>тыс</a:t>
            </a:r>
            <a:r>
              <a:rPr lang="ru-RU" sz="1100" dirty="0">
                <a:solidFill>
                  <a:srgbClr val="00FFFF"/>
                </a:solidFill>
              </a:rPr>
              <a:t> тенге, Командировочные расходы 0,0 </a:t>
            </a:r>
            <a:r>
              <a:rPr lang="ru-RU" sz="1100" dirty="0" err="1">
                <a:solidFill>
                  <a:srgbClr val="00FFFF"/>
                </a:solidFill>
              </a:rPr>
              <a:t>тыс</a:t>
            </a:r>
            <a:r>
              <a:rPr lang="ru-RU" sz="1100" dirty="0">
                <a:solidFill>
                  <a:srgbClr val="00FFFF"/>
                </a:solidFill>
              </a:rPr>
              <a:t> тенге, Оплата эмиссии окружающей среды за полугодие составило 1,5 </a:t>
            </a:r>
            <a:r>
              <a:rPr lang="ru-RU" sz="1100" dirty="0" err="1">
                <a:solidFill>
                  <a:srgbClr val="00FFFF"/>
                </a:solidFill>
              </a:rPr>
              <a:t>тыс</a:t>
            </a:r>
            <a:r>
              <a:rPr lang="ru-RU" sz="1100" dirty="0">
                <a:solidFill>
                  <a:srgbClr val="00FFFF"/>
                </a:solidFill>
              </a:rPr>
              <a:t> </a:t>
            </a:r>
            <a:r>
              <a:rPr lang="ru-RU" sz="1100" dirty="0" err="1">
                <a:solidFill>
                  <a:srgbClr val="00FFFF"/>
                </a:solidFill>
              </a:rPr>
              <a:t>тенгев</a:t>
            </a:r>
            <a:r>
              <a:rPr lang="ru-RU" sz="1100" dirty="0">
                <a:solidFill>
                  <a:srgbClr val="00FFFF"/>
                </a:solidFill>
              </a:rPr>
              <a:t> 2019 году  было выделено 9229,42 </a:t>
            </a:r>
            <a:r>
              <a:rPr lang="ru-RU" sz="1100" dirty="0" err="1">
                <a:solidFill>
                  <a:srgbClr val="00FFFF"/>
                </a:solidFill>
              </a:rPr>
              <a:t>тыс</a:t>
            </a:r>
            <a:r>
              <a:rPr lang="ru-RU" sz="1100" dirty="0">
                <a:solidFill>
                  <a:srgbClr val="00FFFF"/>
                </a:solidFill>
              </a:rPr>
              <a:t> тенге на освоение на 30.06.2019 год  8344,51 тыс. тенге, из них по заработной плате основного персонала использовано  5004,77 тенге; на оздоровление 1031,67 </a:t>
            </a:r>
            <a:r>
              <a:rPr lang="ru-RU" sz="1100" dirty="0" err="1">
                <a:solidFill>
                  <a:srgbClr val="00FFFF"/>
                </a:solidFill>
              </a:rPr>
              <a:t>тыс</a:t>
            </a:r>
            <a:r>
              <a:rPr lang="ru-RU" sz="1100" dirty="0">
                <a:solidFill>
                  <a:srgbClr val="00FFFF"/>
                </a:solidFill>
              </a:rPr>
              <a:t> тенге, социальный налог-284,85 </a:t>
            </a:r>
            <a:r>
              <a:rPr lang="ru-RU" sz="1100" dirty="0" err="1">
                <a:solidFill>
                  <a:srgbClr val="00FFFF"/>
                </a:solidFill>
              </a:rPr>
              <a:t>тыс</a:t>
            </a:r>
            <a:r>
              <a:rPr lang="ru-RU" sz="1100" dirty="0">
                <a:solidFill>
                  <a:srgbClr val="00FFFF"/>
                </a:solidFill>
              </a:rPr>
              <a:t> </a:t>
            </a:r>
            <a:r>
              <a:rPr lang="ru-RU" sz="1100" dirty="0" err="1">
                <a:solidFill>
                  <a:srgbClr val="00FFFF"/>
                </a:solidFill>
              </a:rPr>
              <a:t>тенге,социальные</a:t>
            </a:r>
            <a:r>
              <a:rPr lang="ru-RU" sz="1100" dirty="0">
                <a:solidFill>
                  <a:srgbClr val="00FFFF"/>
                </a:solidFill>
              </a:rPr>
              <a:t> отчисление 142,5 </a:t>
            </a:r>
            <a:r>
              <a:rPr lang="ru-RU" sz="1100" dirty="0" err="1">
                <a:solidFill>
                  <a:srgbClr val="00FFFF"/>
                </a:solidFill>
              </a:rPr>
              <a:t>тыс</a:t>
            </a:r>
            <a:r>
              <a:rPr lang="ru-RU" sz="1100" dirty="0">
                <a:solidFill>
                  <a:srgbClr val="00FFFF"/>
                </a:solidFill>
              </a:rPr>
              <a:t> тенге, медицинское страхование 71,0 </a:t>
            </a:r>
            <a:r>
              <a:rPr lang="ru-RU" sz="1100" dirty="0" err="1">
                <a:solidFill>
                  <a:srgbClr val="00FFFF"/>
                </a:solidFill>
              </a:rPr>
              <a:t>тыс</a:t>
            </a:r>
            <a:r>
              <a:rPr lang="ru-RU" sz="1100" dirty="0">
                <a:solidFill>
                  <a:srgbClr val="00FFFF"/>
                </a:solidFill>
              </a:rPr>
              <a:t> </a:t>
            </a:r>
            <a:r>
              <a:rPr lang="ru-RU" sz="1100" dirty="0" err="1">
                <a:solidFill>
                  <a:srgbClr val="00FFFF"/>
                </a:solidFill>
              </a:rPr>
              <a:t>тенге,заработная</a:t>
            </a:r>
            <a:r>
              <a:rPr lang="ru-RU" sz="1100" dirty="0">
                <a:solidFill>
                  <a:srgbClr val="00FFFF"/>
                </a:solidFill>
              </a:rPr>
              <a:t> плата технического персонала 290,79  </a:t>
            </a:r>
            <a:r>
              <a:rPr lang="ru-RU" sz="1100" dirty="0" err="1">
                <a:solidFill>
                  <a:srgbClr val="00FFFF"/>
                </a:solidFill>
              </a:rPr>
              <a:t>тыс</a:t>
            </a:r>
            <a:r>
              <a:rPr lang="ru-RU" sz="1100" dirty="0">
                <a:solidFill>
                  <a:srgbClr val="00FFFF"/>
                </a:solidFill>
              </a:rPr>
              <a:t> тенге, налоги технического персонала-29,12 </a:t>
            </a:r>
            <a:r>
              <a:rPr lang="ru-RU" sz="1100" dirty="0" err="1">
                <a:solidFill>
                  <a:srgbClr val="00FFFF"/>
                </a:solidFill>
              </a:rPr>
              <a:t>тыс</a:t>
            </a:r>
            <a:r>
              <a:rPr lang="ru-RU" sz="1100" dirty="0">
                <a:solidFill>
                  <a:srgbClr val="00FFFF"/>
                </a:solidFill>
              </a:rPr>
              <a:t> тенге, приобретение бензина 243,21 </a:t>
            </a:r>
            <a:r>
              <a:rPr lang="ru-RU" sz="1100" dirty="0" err="1">
                <a:solidFill>
                  <a:srgbClr val="00FFFF"/>
                </a:solidFill>
              </a:rPr>
              <a:t>тыс</a:t>
            </a:r>
            <a:r>
              <a:rPr lang="ru-RU" sz="1100" dirty="0">
                <a:solidFill>
                  <a:srgbClr val="00FFFF"/>
                </a:solidFill>
              </a:rPr>
              <a:t> </a:t>
            </a:r>
            <a:r>
              <a:rPr lang="ru-RU" sz="1100" dirty="0" err="1">
                <a:solidFill>
                  <a:srgbClr val="00FFFF"/>
                </a:solidFill>
              </a:rPr>
              <a:t>тенге,приобретение</a:t>
            </a:r>
            <a:r>
              <a:rPr lang="ru-RU" sz="1100" dirty="0">
                <a:solidFill>
                  <a:srgbClr val="00FFFF"/>
                </a:solidFill>
              </a:rPr>
              <a:t> канцелярских </a:t>
            </a:r>
            <a:r>
              <a:rPr lang="ru-RU" sz="1100" dirty="0" err="1">
                <a:solidFill>
                  <a:srgbClr val="00FFFF"/>
                </a:solidFill>
              </a:rPr>
              <a:t>товаров,запасных</a:t>
            </a:r>
            <a:r>
              <a:rPr lang="ru-RU" sz="1100" dirty="0">
                <a:solidFill>
                  <a:srgbClr val="00FFFF"/>
                </a:solidFill>
              </a:rPr>
              <a:t> частей для автомашины-218,10 </a:t>
            </a:r>
            <a:r>
              <a:rPr lang="ru-RU" sz="1100" dirty="0" err="1">
                <a:solidFill>
                  <a:srgbClr val="00FFFF"/>
                </a:solidFill>
              </a:rPr>
              <a:t>тыс</a:t>
            </a:r>
            <a:r>
              <a:rPr lang="ru-RU" sz="1100" dirty="0">
                <a:solidFill>
                  <a:srgbClr val="00FFFF"/>
                </a:solidFill>
              </a:rPr>
              <a:t> </a:t>
            </a:r>
            <a:r>
              <a:rPr lang="ru-RU" sz="1100" dirty="0" err="1">
                <a:solidFill>
                  <a:srgbClr val="00FFFF"/>
                </a:solidFill>
              </a:rPr>
              <a:t>тенге,оплата</a:t>
            </a:r>
            <a:r>
              <a:rPr lang="ru-RU" sz="1100" dirty="0">
                <a:solidFill>
                  <a:srgbClr val="00FFFF"/>
                </a:solidFill>
              </a:rPr>
              <a:t> телефонной связи и доступа к сети Интернет -148,96 тенге, за работы и прочие услуги- 793,80 </a:t>
            </a:r>
            <a:r>
              <a:rPr lang="ru-RU" sz="1100" dirty="0" err="1">
                <a:solidFill>
                  <a:srgbClr val="00FFFF"/>
                </a:solidFill>
              </a:rPr>
              <a:t>тыс</a:t>
            </a:r>
            <a:r>
              <a:rPr lang="ru-RU" sz="1100" dirty="0">
                <a:solidFill>
                  <a:srgbClr val="00FFFF"/>
                </a:solidFill>
              </a:rPr>
              <a:t> тенге. Командировочные расходы 25,25 </a:t>
            </a:r>
            <a:r>
              <a:rPr lang="ru-RU" sz="1100" dirty="0" err="1">
                <a:solidFill>
                  <a:srgbClr val="00FFFF"/>
                </a:solidFill>
              </a:rPr>
              <a:t>тыс</a:t>
            </a:r>
            <a:r>
              <a:rPr lang="ru-RU" sz="1100" dirty="0">
                <a:solidFill>
                  <a:srgbClr val="00FFFF"/>
                </a:solidFill>
              </a:rPr>
              <a:t> </a:t>
            </a:r>
            <a:r>
              <a:rPr lang="ru-RU" sz="1100" dirty="0" err="1">
                <a:solidFill>
                  <a:srgbClr val="00FFFF"/>
                </a:solidFill>
              </a:rPr>
              <a:t>тенге.Эмиссия</a:t>
            </a:r>
            <a:r>
              <a:rPr lang="ru-RU" sz="1100" dirty="0">
                <a:solidFill>
                  <a:srgbClr val="00FFFF"/>
                </a:solidFill>
              </a:rPr>
              <a:t> окружающей среды-1,6 </a:t>
            </a:r>
            <a:r>
              <a:rPr lang="ru-RU" sz="1100" dirty="0" err="1">
                <a:solidFill>
                  <a:srgbClr val="00FFFF"/>
                </a:solidFill>
              </a:rPr>
              <a:t>тыс</a:t>
            </a:r>
            <a:r>
              <a:rPr lang="ru-RU" sz="1100" dirty="0">
                <a:solidFill>
                  <a:srgbClr val="00FFFF"/>
                </a:solidFill>
              </a:rPr>
              <a:t> тенге.</a:t>
            </a:r>
          </a:p>
        </p:txBody>
      </p:sp>
    </p:spTree>
    <p:extLst>
      <p:ext uri="{BB962C8B-B14F-4D97-AF65-F5344CB8AC3E}">
        <p14:creationId xmlns:p14="http://schemas.microsoft.com/office/powerpoint/2010/main" val="2426576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438656599"/>
              </p:ext>
            </p:extLst>
          </p:nvPr>
        </p:nvGraphicFramePr>
        <p:xfrm>
          <a:off x="1064568" y="692696"/>
          <a:ext cx="8136904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554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08" y="2492896"/>
            <a:ext cx="4752528" cy="4149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488504" y="404664"/>
            <a:ext cx="69409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FF0000"/>
                </a:solidFill>
              </a:rPr>
              <a:t>Трансферты органам местного самоуправления за 2017 год  освоено-30405,0 </a:t>
            </a:r>
            <a:r>
              <a:rPr lang="ru-RU" i="1" dirty="0" err="1">
                <a:solidFill>
                  <a:srgbClr val="FF0000"/>
                </a:solidFill>
              </a:rPr>
              <a:t>тыс</a:t>
            </a:r>
            <a:r>
              <a:rPr lang="ru-RU" i="1" dirty="0">
                <a:solidFill>
                  <a:srgbClr val="FF0000"/>
                </a:solidFill>
              </a:rPr>
              <a:t> тенге, на 2018 год -2990,0 </a:t>
            </a:r>
            <a:r>
              <a:rPr lang="ru-RU" i="1" dirty="0" err="1">
                <a:solidFill>
                  <a:srgbClr val="FF0000"/>
                </a:solidFill>
              </a:rPr>
              <a:t>тыс</a:t>
            </a:r>
            <a:r>
              <a:rPr lang="ru-RU" i="1" dirty="0">
                <a:solidFill>
                  <a:srgbClr val="FF0000"/>
                </a:solidFill>
              </a:rPr>
              <a:t> тенге, и в 2019 году освоено-4839,0 </a:t>
            </a:r>
            <a:r>
              <a:rPr lang="ru-RU" i="1" dirty="0" err="1">
                <a:solidFill>
                  <a:srgbClr val="FF0000"/>
                </a:solidFill>
              </a:rPr>
              <a:t>тыс</a:t>
            </a:r>
            <a:r>
              <a:rPr lang="ru-RU" i="1" dirty="0">
                <a:solidFill>
                  <a:srgbClr val="FF0000"/>
                </a:solidFill>
              </a:rPr>
              <a:t> тенге</a:t>
            </a:r>
          </a:p>
        </p:txBody>
      </p:sp>
    </p:spTree>
    <p:extLst>
      <p:ext uri="{BB962C8B-B14F-4D97-AF65-F5344CB8AC3E}">
        <p14:creationId xmlns:p14="http://schemas.microsoft.com/office/powerpoint/2010/main" val="261156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Таблица базы данных — стоковое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848" y="1484784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20552" y="620688"/>
            <a:ext cx="6508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i="1" dirty="0">
                <a:solidFill>
                  <a:srgbClr val="FF0000"/>
                </a:solidFill>
              </a:rPr>
              <a:t>Проведение оценки имущества в целях налогооблажения в первом полугодие 2017 года было освоено 507,0 тыс тенге,в первом полугодие 2018 года использовано-537,0 тыс тенге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788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2780928"/>
            <a:ext cx="5040560" cy="3816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476500" y="1052736"/>
            <a:ext cx="6292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i="1" dirty="0">
                <a:solidFill>
                  <a:srgbClr val="FF0000"/>
                </a:solidFill>
              </a:rPr>
              <a:t>Возврат неиспользованых целевых трансфертов на первое полугодие 2017 года составило-9088,13 тыс тенге,2018 года-3891,0 тыс тенге,в первом полугодие 2019 года-2782,0 тыс тенге.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17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69" y="3356992"/>
            <a:ext cx="4762500" cy="3267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776536" y="548680"/>
            <a:ext cx="4953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i="1" dirty="0">
                <a:solidFill>
                  <a:srgbClr val="00FFFF"/>
                </a:solidFill>
              </a:rPr>
              <a:t>Приватизация управление комунальным имуществом на первое полугодие 2017 года было использовано-343,46 тыс тенге на первое полугодие 2018 года-337,98 тыс тенге,в 2019 году за 2 квартал израсходовано-334,56 тыс тенге</a:t>
            </a:r>
            <a:endParaRPr lang="ru-RU" i="1" dirty="0">
              <a:solidFill>
                <a:srgbClr val="00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20952" y="2060848"/>
            <a:ext cx="4896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i="1" dirty="0">
                <a:solidFill>
                  <a:srgbClr val="00FFFF"/>
                </a:solidFill>
              </a:rPr>
              <a:t>Трансферты органам местного самоуправления за 2017 год первого полугодие освоено-30405,0 тыс тенге, на 2018 год первого полугодие-1617,0 тыс тенге, и в первом полугодие 2019 года освоено-3304,0 тыс тенге</a:t>
            </a:r>
            <a:endParaRPr lang="ru-RU" i="1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58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92" y="1218972"/>
            <a:ext cx="6984776" cy="44200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32520" y="260648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i="1" dirty="0">
                <a:solidFill>
                  <a:srgbClr val="00FFFF"/>
                </a:solidFill>
              </a:rPr>
              <a:t>Приватизация управление комунальным имуществом на первое полугодие 2017 года было использовано-343,46 тыс тенге на первое полугодие 2018 года-337,98 тыс тенге,в 2019 году за 2 квартал израсходовано-334,56 тыс тенге</a:t>
            </a:r>
            <a:endParaRPr lang="ru-RU" i="1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60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26427</TotalTime>
  <Words>816</Words>
  <Application>Microsoft Office PowerPoint</Application>
  <PresentationFormat>Лист A4 (210x297 мм)</PresentationFormat>
  <Paragraphs>73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Паркет</vt:lpstr>
      <vt:lpstr>ГРАЖДАНСКИЙ БЮДЖЕТ ИСПОЛНЕНИЕ ЗА первое полугодие 2019  год. Государственное учереждение «Отдела финансов Коксуского района»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</vt:lpstr>
      <vt:lpstr>Презентация PowerPoint</vt:lpstr>
      <vt:lpstr>Презентация PowerPoint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.</dc:creator>
  <cp:lastModifiedBy>User</cp:lastModifiedBy>
  <cp:revision>1967</cp:revision>
  <cp:lastPrinted>2016-07-20T11:16:55Z</cp:lastPrinted>
  <dcterms:created xsi:type="dcterms:W3CDTF">2004-02-06T14:47:15Z</dcterms:created>
  <dcterms:modified xsi:type="dcterms:W3CDTF">2020-03-27T20:38:21Z</dcterms:modified>
</cp:coreProperties>
</file>