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72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18410986392432E-2"/>
          <c:y val="6.538653029196094E-2"/>
          <c:w val="0.92915568626598777"/>
          <c:h val="0.72474740915117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шығыстарының үлесі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Жалпы сипаттағы мемлекеттік қызметтер</c:v>
                </c:pt>
                <c:pt idx="1">
                  <c:v>Білім беру</c:v>
                </c:pt>
                <c:pt idx="2">
                  <c:v>Тұрғын үй-коммуналдық шаруашылығы</c:v>
                </c:pt>
                <c:pt idx="3">
                  <c:v>Өзгелер</c:v>
                </c:pt>
              </c:strCache>
            </c:strRef>
          </c:cat>
          <c:val>
            <c:numRef>
              <c:f>Лист1!$B$2:$B$5</c:f>
              <c:numCache>
                <c:formatCode>@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30688"/>
        <c:axId val="34932224"/>
      </c:barChart>
      <c:catAx>
        <c:axId val="349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32224"/>
        <c:crosses val="autoZero"/>
        <c:auto val="1"/>
        <c:lblAlgn val="ctr"/>
        <c:lblOffset val="100"/>
        <c:noMultiLvlLbl val="0"/>
      </c:catAx>
      <c:valAx>
        <c:axId val="34932224"/>
        <c:scaling>
          <c:orientation val="minMax"/>
          <c:max val="8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30688"/>
        <c:crosses val="autoZero"/>
        <c:crossBetween val="between"/>
        <c:majorUnit val="10"/>
        <c:minorUnit val="1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0.36129</cdr:x>
      <cdr:y>0</cdr:y>
    </cdr:from>
    <cdr:to>
      <cdr:x>0.46567</cdr:x>
      <cdr:y>0.05315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0727" y="0"/>
          <a:ext cx="1080654" cy="19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 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1310A-3D6A-414D-BEB7-3FCF745E918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898D-6736-4E3E-880E-6BACE4D34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E898D-6736-4E3E-880E-6BACE4D34C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8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4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E3F-EF21-4628-B250-500A798E285F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3938016"/>
          </a:xfrm>
        </p:spPr>
        <p:txBody>
          <a:bodyPr>
            <a:normAutofit/>
          </a:bodyPr>
          <a:lstStyle/>
          <a:p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201</a:t>
            </a:r>
            <a:r>
              <a:rPr lang="en-US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9</a:t>
            </a:r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-202</a:t>
            </a:r>
            <a:r>
              <a:rPr lang="en-US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1</a:t>
            </a:r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 </a:t>
            </a:r>
            <a:r>
              <a:rPr lang="kk-KZ" sz="5401" b="1" cap="all" dirty="0">
                <a:ln w="3175" cmpd="sng">
                  <a:noFill/>
                </a:ln>
                <a:cs typeface="Arial" panose="020B0604020202020204" pitchFamily="34" charset="0"/>
              </a:rPr>
              <a:t>жылдарға арналған </a:t>
            </a:r>
            <a:r>
              <a:rPr lang="kk-KZ" sz="5401" cap="all" dirty="0" smtClean="0">
                <a:ln w="3175" cmpd="sng">
                  <a:noFill/>
                </a:ln>
                <a:cs typeface="Arial" panose="020B0604020202020204" pitchFamily="34" charset="0"/>
              </a:rPr>
              <a:t>БІРЛІК ауылдық округінің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kk-KZ" sz="5401" b="1" cap="all" dirty="0" smtClean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>азаматтық 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>бюджеті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500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Бірлік ауылдық округінің</a:t>
            </a:r>
            <a:r>
              <a:rPr lang="kk-KZ" sz="2500" b="1" cap="all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500" b="1" cap="all" dirty="0">
                <a:ln w="3175" cmpd="sng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әлеуметтік-экономикалық дамуының негізгі көрсеткіштері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220795"/>
              </p:ext>
            </p:extLst>
          </p:nvPr>
        </p:nvGraphicFramePr>
        <p:xfrm>
          <a:off x="914400" y="2095500"/>
          <a:ext cx="10353675" cy="29740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469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en-US" sz="1400" dirty="0" smtClean="0">
                          <a:effectLst/>
                        </a:rPr>
                        <a:t>8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en-US" sz="1400" dirty="0" smtClean="0">
                          <a:effectLst/>
                        </a:rPr>
                        <a:t>9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r>
                        <a:rPr lang="en-US" sz="1400" dirty="0" smtClean="0">
                          <a:effectLst/>
                        </a:rPr>
                        <a:t>20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Тұрғындардың саны, мың адам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6396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Күнкөрістің ең төменгі деңгейі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698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Зейнетақының ең төменгі мөлшері, 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36108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</a:t>
                      </a:r>
                      <a:r>
                        <a:rPr lang="kk-KZ" sz="1400" dirty="0">
                          <a:effectLst/>
                        </a:rPr>
                        <a:t>алық зейнетақы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15274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16037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Еңбекақының ең төменгі мөлшері,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42500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Айлық есептік көрсеткіш,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kk-KZ" sz="1400" dirty="0">
                          <a:effectLst/>
                        </a:rPr>
                        <a:t>АЕК</a:t>
                      </a:r>
                      <a:r>
                        <a:rPr lang="ru-RU" sz="1400" dirty="0">
                          <a:effectLst/>
                        </a:rPr>
                        <a:t>),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Calibri" panose="020F0502020204030204" pitchFamily="34" charset="0"/>
                        </a:rPr>
                        <a:t>2525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000" u="sng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Аудандық маңызы бар қала, ауылдық округ </a:t>
            </a:r>
            <a:r>
              <a:rPr lang="kk-KZ" sz="2000" u="sng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бюджеті </a:t>
            </a:r>
            <a:r>
              <a:rPr lang="kk-KZ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қоры.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Бірлік 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а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уылдық округінің бюджеті Панфилов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аудандық мәслихатының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201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8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жылғы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26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желтоқсандағы «Панфилов ауданының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Жаркент қаласы мен ауылдық округтерінің 201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9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-202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1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жылдарға арналған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бюджеттері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туралы»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№ 6-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4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8-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300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шешімімен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(6-шы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шақырылған кезекті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28-ші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сессия) 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кірістер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23,9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млн.теңге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және шығындар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23,9</a:t>
            </a:r>
            <a:r>
              <a:rPr lang="kk-KZ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</a:t>
            </a:r>
            <a:r>
              <a:rPr lang="kk-KZ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млн.теңге көлемінде бекітілген. </a:t>
            </a:r>
            <a:endParaRPr lang="ru-RU" sz="1800" dirty="0">
              <a:solidFill>
                <a:schemeClr val="bg1"/>
              </a:solidFill>
              <a:effectLst/>
              <a:latin typeface="Century Gothic" panose="020B0502020202020204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1" cy="1024128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effectLst/>
              </a:rPr>
              <a:t>201</a:t>
            </a:r>
            <a:r>
              <a:rPr lang="en-US" sz="2800" dirty="0" smtClean="0">
                <a:effectLst/>
              </a:rPr>
              <a:t>9</a:t>
            </a:r>
            <a:r>
              <a:rPr lang="kk-KZ" sz="2800" dirty="0" smtClean="0">
                <a:effectLst/>
              </a:rPr>
              <a:t>-2020 </a:t>
            </a:r>
            <a:r>
              <a:rPr lang="kk-KZ" sz="2800" dirty="0">
                <a:effectLst/>
              </a:rPr>
              <a:t>жылдарға арналған </a:t>
            </a:r>
            <a:r>
              <a:rPr lang="kk-KZ" sz="2800" dirty="0" smtClean="0">
                <a:effectLst/>
              </a:rPr>
              <a:t>БІРЛІК Ауылдық округі бюджетінің </a:t>
            </a:r>
            <a:r>
              <a:rPr lang="kk-KZ" sz="2800" dirty="0">
                <a:effectLst/>
              </a:rPr>
              <a:t>негізгі параметрлері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627839"/>
              </p:ext>
            </p:extLst>
          </p:nvPr>
        </p:nvGraphicFramePr>
        <p:xfrm>
          <a:off x="913881" y="1607820"/>
          <a:ext cx="10353675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Түсімдер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оның ішінде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түсімдер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емес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Негізгі капиталды сатудан түсетін кірістер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Трансферттердің түсімдері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аржы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активтерін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сатудан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түсетін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Бос қалдықтар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Шығындар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Шығыстар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>
                <a:effectLst/>
              </a:rPr>
              <a:t> 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 smtClean="0">
                <a:effectLst/>
              </a:rPr>
              <a:t>201</a:t>
            </a:r>
            <a:r>
              <a:rPr lang="en-US" sz="1400" b="0" dirty="0" smtClean="0">
                <a:effectLst/>
              </a:rPr>
              <a:t>9</a:t>
            </a:r>
            <a:r>
              <a:rPr lang="kk-KZ" sz="1400" b="0" dirty="0" smtClean="0">
                <a:effectLst/>
              </a:rPr>
              <a:t>-202</a:t>
            </a:r>
            <a:r>
              <a:rPr lang="en-US" sz="1400" b="0" dirty="0" smtClean="0">
                <a:effectLst/>
              </a:rPr>
              <a:t>1</a:t>
            </a:r>
            <a:r>
              <a:rPr lang="kk-KZ" sz="1400" b="0" dirty="0" smtClean="0">
                <a:effectLst/>
              </a:rPr>
              <a:t> </a:t>
            </a:r>
            <a:r>
              <a:rPr lang="kk-KZ" sz="1400" b="0" dirty="0">
                <a:effectLst/>
              </a:rPr>
              <a:t>жылдарға арналған </a:t>
            </a:r>
            <a:r>
              <a:rPr lang="kk-KZ" sz="1400" b="0" dirty="0" smtClean="0">
                <a:effectLst/>
              </a:rPr>
              <a:t>БІРЛІК ауылдық округ бюджетінің </a:t>
            </a:r>
            <a:r>
              <a:rPr lang="kk-KZ" sz="1400" b="0" dirty="0">
                <a:effectLst/>
              </a:rPr>
              <a:t>шығыстары Мемлекет басшысының Қазақстан халқына Жолдауы, мемлекеттік және салалық бағдарламалары, </a:t>
            </a:r>
            <a:r>
              <a:rPr lang="kk-KZ" sz="1400" b="0" dirty="0" smtClean="0">
                <a:effectLst/>
              </a:rPr>
              <a:t>201</a:t>
            </a:r>
            <a:r>
              <a:rPr lang="en-US" sz="1400" b="0" dirty="0" smtClean="0">
                <a:effectLst/>
              </a:rPr>
              <a:t>9</a:t>
            </a:r>
            <a:r>
              <a:rPr lang="kk-KZ" sz="1400" b="0" dirty="0" smtClean="0">
                <a:effectLst/>
              </a:rPr>
              <a:t>-202</a:t>
            </a:r>
            <a:r>
              <a:rPr lang="en-US" sz="1400" b="0" dirty="0" smtClean="0">
                <a:effectLst/>
              </a:rPr>
              <a:t>1</a:t>
            </a:r>
            <a:r>
              <a:rPr lang="kk-KZ" sz="1400" b="0" dirty="0" smtClean="0">
                <a:effectLst/>
              </a:rPr>
              <a:t>  </a:t>
            </a:r>
            <a:r>
              <a:rPr lang="kk-KZ" sz="1400" b="0" dirty="0">
                <a:effectLst/>
              </a:rPr>
              <a:t>жылдарға арналған Панфилов ауданының даму бағдарламасының шараларын жүзеге асыруға бағытталған.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endParaRPr lang="ru-RU" sz="1400" b="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846577"/>
              </p:ext>
            </p:extLst>
          </p:nvPr>
        </p:nvGraphicFramePr>
        <p:xfrm>
          <a:off x="914400" y="2095500"/>
          <a:ext cx="10353675" cy="24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/>
                <a:gridCol w="1365504"/>
                <a:gridCol w="1524000"/>
                <a:gridCol w="1450848"/>
                <a:gridCol w="1258443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Функционалдық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топтар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Барлығы шығыстар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млн.теңге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kk-KZ" b="1" dirty="0" smtClean="0"/>
                        <a:t>9,</a:t>
                      </a:r>
                      <a:r>
                        <a:rPr lang="en-US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  <a:r>
                        <a:rPr lang="ru-RU" b="1" dirty="0" smtClean="0"/>
                        <a:t>,</a:t>
                      </a:r>
                      <a:r>
                        <a:rPr lang="en-US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  <a:tr h="56438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Жалпы сипаттағы мемлекеттік қызметтер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Білім беру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Тұрғын үй-коммуналдық шаруашылық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kk-KZ" dirty="0" smtClean="0"/>
                        <a:t>,</a:t>
                      </a: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kk-KZ" dirty="0" smtClean="0"/>
                        <a:t>,</a:t>
                      </a:r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Өзгелер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kk-KZ" dirty="0" smtClean="0"/>
                        <a:t>,</a:t>
                      </a: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БЮДЖЕТ ШЫҒЫСТАРЫНЫҢ ҮЛЕСІ, 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311165"/>
              </p:ext>
            </p:extLst>
          </p:nvPr>
        </p:nvGraphicFramePr>
        <p:xfrm>
          <a:off x="914401" y="2107376"/>
          <a:ext cx="1036555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4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</a:rPr>
              <a:t>Тұрғын үй-коммуналдық шаруашылығы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11936"/>
            <a:ext cx="5815584" cy="4864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Елді мекендердің көшелерін жарықтандыру - </a:t>
            </a:r>
            <a:r>
              <a:rPr lang="en-US" b="1" dirty="0" smtClean="0">
                <a:solidFill>
                  <a:srgbClr val="92D050"/>
                </a:solidFill>
              </a:rPr>
              <a:t>388</a:t>
            </a:r>
            <a:r>
              <a:rPr lang="kk-KZ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kk-KZ" b="1" dirty="0" smtClean="0">
                <a:solidFill>
                  <a:srgbClr val="92D050"/>
                </a:solidFill>
              </a:rPr>
              <a:t>мың теңге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мекендердің </a:t>
            </a:r>
            <a:r>
              <a:rPr lang="kk-KZ" b="1" dirty="0" smtClean="0">
                <a:solidFill>
                  <a:srgbClr val="92D050"/>
                </a:solidFill>
              </a:rPr>
              <a:t>санитариясын қамтамасыз ету -</a:t>
            </a:r>
            <a:r>
              <a:rPr lang="en-US" b="1" dirty="0" smtClean="0">
                <a:solidFill>
                  <a:srgbClr val="92D050"/>
                </a:solidFill>
              </a:rPr>
              <a:t> 1547</a:t>
            </a:r>
            <a:r>
              <a:rPr lang="kk-KZ" b="1" dirty="0" smtClean="0">
                <a:solidFill>
                  <a:srgbClr val="92D050"/>
                </a:solidFill>
              </a:rPr>
              <a:t> </a:t>
            </a:r>
            <a:r>
              <a:rPr lang="kk-KZ" b="1" dirty="0">
                <a:solidFill>
                  <a:srgbClr val="92D050"/>
                </a:solidFill>
              </a:rPr>
              <a:t>мың теңге</a:t>
            </a:r>
            <a:endParaRPr lang="ru-RU" b="1" dirty="0">
              <a:solidFill>
                <a:srgbClr val="92D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</a:t>
            </a:r>
            <a:r>
              <a:rPr lang="kk-KZ" b="1" dirty="0" smtClean="0">
                <a:solidFill>
                  <a:srgbClr val="92D050"/>
                </a:solidFill>
              </a:rPr>
              <a:t>мекендерді абаттандыру және көгалдандыру - </a:t>
            </a:r>
            <a:r>
              <a:rPr lang="en-US" b="1" dirty="0" smtClean="0">
                <a:solidFill>
                  <a:srgbClr val="92D050"/>
                </a:solidFill>
              </a:rPr>
              <a:t>666</a:t>
            </a:r>
            <a:r>
              <a:rPr lang="kk-KZ" b="1" dirty="0" smtClean="0">
                <a:solidFill>
                  <a:srgbClr val="92D050"/>
                </a:solidFill>
              </a:rPr>
              <a:t> </a:t>
            </a:r>
            <a:r>
              <a:rPr lang="kk-KZ" b="1" dirty="0">
                <a:solidFill>
                  <a:srgbClr val="92D050"/>
                </a:solidFill>
              </a:rPr>
              <a:t>мың теңге</a:t>
            </a:r>
            <a:endParaRPr lang="ru-RU" b="1" dirty="0">
              <a:solidFill>
                <a:srgbClr val="92D05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өңірлерді дамытудың 2020 жылға дейінгі бағдарламасы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3668266"/>
            <a:ext cx="3133345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Бірлік</a:t>
            </a:r>
            <a:r>
              <a:rPr lang="kk-KZ" sz="2800" b="1" dirty="0" smtClean="0"/>
              <a:t> ауылдық округіндегі көшелерді ағымдағы жөндеу – </a:t>
            </a:r>
            <a:r>
              <a:rPr lang="en-US" sz="2800" b="1" dirty="0"/>
              <a:t>0</a:t>
            </a:r>
            <a:r>
              <a:rPr lang="en-US" sz="2800" b="1" dirty="0" smtClean="0"/>
              <a:t>,0 </a:t>
            </a:r>
            <a:r>
              <a:rPr lang="kk-KZ" sz="2800" b="1" dirty="0" smtClean="0"/>
              <a:t> мың теңге.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9" y="3668266"/>
            <a:ext cx="3243834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766125"/>
            <a:ext cx="3193123" cy="249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7" y="799653"/>
            <a:ext cx="3362357" cy="259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704474" y="2698381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Жол</a:t>
            </a:r>
            <a:endParaRPr lang="ru-RU" sz="2800" b="1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244171" y="2422244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Мал қорымы</a:t>
            </a:r>
            <a:endParaRPr lang="ru-RU" sz="2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704474" y="5203837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Сумен жабдықтау</a:t>
            </a:r>
            <a:endParaRPr lang="ru-RU" sz="2800" b="1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9244171" y="5350765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smtClean="0"/>
              <a:t>Спорт алаңы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887</TotalTime>
  <Words>436</Words>
  <Application>Microsoft Office PowerPoint</Application>
  <PresentationFormat>Произвольный</PresentationFormat>
  <Paragraphs>128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Damask</vt:lpstr>
      <vt:lpstr>2019-2021 жылдарға арналған БІРЛІК ауылдық округінің азаматтық бюджеті</vt:lpstr>
      <vt:lpstr>Бірлік ауылдық округінің әлеуметтік-экономикалық дамуының негізгі көрсеткіштері</vt:lpstr>
      <vt:lpstr>Аудандық маңызы бар қала, ауылдық округ бюджеті 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қоры. </vt:lpstr>
      <vt:lpstr>2019-2020 жылдарға арналған БІРЛІК Ауылдық округі бюджетінің негізгі параметрлері</vt:lpstr>
      <vt:lpstr>Шығыстар   2019-2021 жылдарға арналған БІРЛІК ауылдық округ бюджетінің шығыстары Мемлекет басшысының Қазақстан халқына Жолдауы, мемлекеттік және салалық бағдарламалары, 2019-2021  жылдарға арналған Панфилов ауданының даму бағдарламасының шараларын жүзеге асыруға бағытталған. </vt:lpstr>
      <vt:lpstr>БЮДЖЕТ ШЫҒЫСТАРЫНЫҢ ҮЛЕСІ, %</vt:lpstr>
      <vt:lpstr>Тұрғын үй-коммуналдық шаруашылығы</vt:lpstr>
      <vt:lpstr>өңірлерді дамытудың 2020 жылға дейінгі бағдарламасы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PC</cp:lastModifiedBy>
  <cp:revision>72</cp:revision>
  <dcterms:created xsi:type="dcterms:W3CDTF">2018-01-25T05:17:13Z</dcterms:created>
  <dcterms:modified xsi:type="dcterms:W3CDTF">2020-03-05T09:39:11Z</dcterms:modified>
</cp:coreProperties>
</file>