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7"/>
  </p:notesMasterIdLst>
  <p:handoutMasterIdLst>
    <p:handoutMasterId r:id="rId8"/>
  </p:handoutMasterIdLst>
  <p:sldIdLst>
    <p:sldId id="1078" r:id="rId2"/>
    <p:sldId id="1163" r:id="rId3"/>
    <p:sldId id="1164" r:id="rId4"/>
    <p:sldId id="1165" r:id="rId5"/>
    <p:sldId id="1166" r:id="rId6"/>
  </p:sldIdLst>
  <p:sldSz cx="9906000" cy="6858000" type="A4"/>
  <p:notesSz cx="6858000" cy="994727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8362D290-4974-4D90-B6A8-82060F1112E2}">
          <p14:sldIdLst>
            <p14:sldId id="1078"/>
            <p14:sldId id="1163"/>
            <p14:sldId id="1164"/>
            <p14:sldId id="1165"/>
            <p14:sldId id="1166"/>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0066FF"/>
    <a:srgbClr val="FFFFCC"/>
    <a:srgbClr val="008000"/>
    <a:srgbClr val="009999"/>
    <a:srgbClr val="66FF33"/>
    <a:srgbClr val="CCFFFF"/>
    <a:srgbClr val="33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1" autoAdjust="0"/>
    <p:restoredTop sz="97891" autoAdjust="0"/>
  </p:normalViewPr>
  <p:slideViewPr>
    <p:cSldViewPr>
      <p:cViewPr>
        <p:scale>
          <a:sx n="127" d="100"/>
          <a:sy n="127" d="100"/>
        </p:scale>
        <p:origin x="-1242" y="3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1"/>
            <a:ext cx="2996572"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1" name="Rectangle 3"/>
          <p:cNvSpPr>
            <a:spLocks noGrp="1" noChangeArrowheads="1"/>
          </p:cNvSpPr>
          <p:nvPr>
            <p:ph type="dt" sz="quarter" idx="1"/>
          </p:nvPr>
        </p:nvSpPr>
        <p:spPr bwMode="auto">
          <a:xfrm>
            <a:off x="3923891" y="1"/>
            <a:ext cx="2919696"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algn="r" defTabSz="883337">
              <a:defRPr sz="1100">
                <a:latin typeface="Times New Roman" panose="02020603050405020304" pitchFamily="18" charset="0"/>
              </a:defRPr>
            </a:lvl1pPr>
          </a:lstStyle>
          <a:p>
            <a:pPr>
              <a:defRPr/>
            </a:pPr>
            <a:endParaRPr lang="ru-RU"/>
          </a:p>
        </p:txBody>
      </p:sp>
      <p:sp>
        <p:nvSpPr>
          <p:cNvPr id="165892" name="Rectangle 4"/>
          <p:cNvSpPr>
            <a:spLocks noGrp="1" noChangeArrowheads="1"/>
          </p:cNvSpPr>
          <p:nvPr>
            <p:ph type="ftr" sz="quarter" idx="2"/>
          </p:nvPr>
        </p:nvSpPr>
        <p:spPr bwMode="auto">
          <a:xfrm>
            <a:off x="0" y="9457388"/>
            <a:ext cx="2996572"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3" name="Rectangle 5"/>
          <p:cNvSpPr>
            <a:spLocks noGrp="1" noChangeArrowheads="1"/>
          </p:cNvSpPr>
          <p:nvPr>
            <p:ph type="sldNum" sz="quarter" idx="3"/>
          </p:nvPr>
        </p:nvSpPr>
        <p:spPr bwMode="auto">
          <a:xfrm>
            <a:off x="3923891" y="9457388"/>
            <a:ext cx="2919696"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algn="r" defTabSz="883337">
              <a:defRPr sz="1100">
                <a:latin typeface="Times New Roman" panose="02020603050405020304" pitchFamily="18" charset="0"/>
              </a:defRPr>
            </a:lvl1pPr>
          </a:lstStyle>
          <a:p>
            <a:pPr>
              <a:defRPr/>
            </a:pPr>
            <a:fld id="{93817B2B-35E0-4DD8-A433-81307B373406}" type="slidenum">
              <a:rPr lang="ru-RU"/>
              <a:pPr>
                <a:defRPr/>
              </a:pPr>
              <a:t>‹#›</a:t>
            </a:fld>
            <a:endParaRPr lang="ru-RU"/>
          </a:p>
        </p:txBody>
      </p:sp>
    </p:spTree>
    <p:extLst>
      <p:ext uri="{BB962C8B-B14F-4D97-AF65-F5344CB8AC3E}">
        <p14:creationId xmlns:p14="http://schemas.microsoft.com/office/powerpoint/2010/main" val="357350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0556"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699" name="Rectangle 3"/>
          <p:cNvSpPr>
            <a:spLocks noGrp="1" noChangeArrowheads="1"/>
          </p:cNvSpPr>
          <p:nvPr>
            <p:ph type="dt" idx="1"/>
          </p:nvPr>
        </p:nvSpPr>
        <p:spPr bwMode="auto">
          <a:xfrm>
            <a:off x="3925493" y="0"/>
            <a:ext cx="2898874"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algn="r" defTabSz="891324">
              <a:defRPr sz="1100">
                <a:latin typeface="Times New Roman" panose="02020603050405020304" pitchFamily="18"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771525" y="763588"/>
            <a:ext cx="5399088" cy="3738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43336" y="4735056"/>
            <a:ext cx="5019377" cy="450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6"/>
          <p:cNvSpPr>
            <a:spLocks noGrp="1" noChangeArrowheads="1"/>
          </p:cNvSpPr>
          <p:nvPr>
            <p:ph type="ftr" sz="quarter" idx="4"/>
          </p:nvPr>
        </p:nvSpPr>
        <p:spPr bwMode="auto">
          <a:xfrm>
            <a:off x="0" y="9466930"/>
            <a:ext cx="2980556"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703" name="Rectangle 7"/>
          <p:cNvSpPr>
            <a:spLocks noGrp="1" noChangeArrowheads="1"/>
          </p:cNvSpPr>
          <p:nvPr>
            <p:ph type="sldNum" sz="quarter" idx="5"/>
          </p:nvPr>
        </p:nvSpPr>
        <p:spPr bwMode="auto">
          <a:xfrm>
            <a:off x="3925493" y="9466930"/>
            <a:ext cx="2898874"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algn="r" defTabSz="891324">
              <a:defRPr sz="1100">
                <a:latin typeface="Times New Roman" panose="02020603050405020304" pitchFamily="18" charset="0"/>
              </a:defRPr>
            </a:lvl1pPr>
          </a:lstStyle>
          <a:p>
            <a:pPr>
              <a:defRPr/>
            </a:pPr>
            <a:fld id="{D19ADA20-0FCC-46AF-956C-D6925C69FD4A}" type="slidenum">
              <a:rPr lang="ru-RU"/>
              <a:pPr>
                <a:defRPr/>
              </a:pPr>
              <a:t>‹#›</a:t>
            </a:fld>
            <a:endParaRPr lang="ru-RU"/>
          </a:p>
        </p:txBody>
      </p:sp>
    </p:spTree>
    <p:extLst>
      <p:ext uri="{BB962C8B-B14F-4D97-AF65-F5344CB8AC3E}">
        <p14:creationId xmlns:p14="http://schemas.microsoft.com/office/powerpoint/2010/main" val="130516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9988">
              <a:defRPr>
                <a:solidFill>
                  <a:schemeClr val="tx1"/>
                </a:solidFill>
                <a:latin typeface="Arial" panose="020B0604020202020204" pitchFamily="34" charset="0"/>
              </a:defRPr>
            </a:lvl1pPr>
            <a:lvl2pPr marL="746442" indent="-287093" defTabSz="889988">
              <a:defRPr>
                <a:solidFill>
                  <a:schemeClr val="tx1"/>
                </a:solidFill>
                <a:latin typeface="Arial" panose="020B0604020202020204" pitchFamily="34" charset="0"/>
              </a:defRPr>
            </a:lvl2pPr>
            <a:lvl3pPr marL="1149968" indent="-229674" defTabSz="889988">
              <a:defRPr>
                <a:solidFill>
                  <a:schemeClr val="tx1"/>
                </a:solidFill>
                <a:latin typeface="Arial" panose="020B0604020202020204" pitchFamily="34" charset="0"/>
              </a:defRPr>
            </a:lvl3pPr>
            <a:lvl4pPr marL="1609316" indent="-229674" defTabSz="889988">
              <a:defRPr>
                <a:solidFill>
                  <a:schemeClr val="tx1"/>
                </a:solidFill>
                <a:latin typeface="Arial" panose="020B0604020202020204" pitchFamily="34" charset="0"/>
              </a:defRPr>
            </a:lvl4pPr>
            <a:lvl5pPr marL="2068665" indent="-229674" defTabSz="889988">
              <a:defRPr>
                <a:solidFill>
                  <a:schemeClr val="tx1"/>
                </a:solidFill>
                <a:latin typeface="Arial" panose="020B0604020202020204" pitchFamily="34" charset="0"/>
              </a:defRPr>
            </a:lvl5pPr>
            <a:lvl6pPr marL="2528014" indent="-229674" defTabSz="889988" eaLnBrk="0" fontAlgn="base" hangingPunct="0">
              <a:spcBef>
                <a:spcPct val="0"/>
              </a:spcBef>
              <a:spcAft>
                <a:spcPct val="0"/>
              </a:spcAft>
              <a:defRPr>
                <a:solidFill>
                  <a:schemeClr val="tx1"/>
                </a:solidFill>
                <a:latin typeface="Arial" panose="020B0604020202020204" pitchFamily="34" charset="0"/>
              </a:defRPr>
            </a:lvl6pPr>
            <a:lvl7pPr marL="2987363" indent="-229674" defTabSz="889988" eaLnBrk="0" fontAlgn="base" hangingPunct="0">
              <a:spcBef>
                <a:spcPct val="0"/>
              </a:spcBef>
              <a:spcAft>
                <a:spcPct val="0"/>
              </a:spcAft>
              <a:defRPr>
                <a:solidFill>
                  <a:schemeClr val="tx1"/>
                </a:solidFill>
                <a:latin typeface="Arial" panose="020B0604020202020204" pitchFamily="34" charset="0"/>
              </a:defRPr>
            </a:lvl7pPr>
            <a:lvl8pPr marL="3446712" indent="-229674" defTabSz="889988" eaLnBrk="0" fontAlgn="base" hangingPunct="0">
              <a:spcBef>
                <a:spcPct val="0"/>
              </a:spcBef>
              <a:spcAft>
                <a:spcPct val="0"/>
              </a:spcAft>
              <a:defRPr>
                <a:solidFill>
                  <a:schemeClr val="tx1"/>
                </a:solidFill>
                <a:latin typeface="Arial" panose="020B0604020202020204" pitchFamily="34" charset="0"/>
              </a:defRPr>
            </a:lvl8pPr>
            <a:lvl9pPr marL="3906061" indent="-229674" defTabSz="889988" eaLnBrk="0" fontAlgn="base" hangingPunct="0">
              <a:spcBef>
                <a:spcPct val="0"/>
              </a:spcBef>
              <a:spcAft>
                <a:spcPct val="0"/>
              </a:spcAft>
              <a:defRPr>
                <a:solidFill>
                  <a:schemeClr val="tx1"/>
                </a:solidFill>
                <a:latin typeface="Arial" panose="020B0604020202020204" pitchFamily="34" charset="0"/>
              </a:defRPr>
            </a:lvl9pPr>
          </a:lstStyle>
          <a:p>
            <a:fld id="{C37042AB-CC0B-41EA-9FF9-88AD3A585F66}" type="slidenum">
              <a:rPr lang="ru-RU" smtClean="0">
                <a:latin typeface="Times New Roman" panose="02020603050405020304" pitchFamily="18" charset="0"/>
              </a:rPr>
              <a:pPr/>
              <a:t>1</a:t>
            </a:fld>
            <a:endParaRPr lang="ru-RU"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738188" y="747713"/>
            <a:ext cx="5384800" cy="3727450"/>
          </a:xfrm>
          <a:ln/>
        </p:spPr>
      </p:sp>
      <p:sp>
        <p:nvSpPr>
          <p:cNvPr id="6148" name="Rectangle 3"/>
          <p:cNvSpPr>
            <a:spLocks noGrp="1" noChangeArrowheads="1"/>
          </p:cNvSpPr>
          <p:nvPr>
            <p:ph type="body" idx="1"/>
          </p:nvPr>
        </p:nvSpPr>
        <p:spPr>
          <a:xfrm>
            <a:off x="687082" y="4722332"/>
            <a:ext cx="5485439" cy="4477387"/>
          </a:xfrm>
          <a:noFill/>
        </p:spPr>
        <p:txBody>
          <a:bodyPr/>
          <a:lstStyle/>
          <a:p>
            <a:pPr eaLnBrk="1" hangingPunct="1"/>
            <a:endParaRPr lang="ru-RU" smtClean="0"/>
          </a:p>
        </p:txBody>
      </p:sp>
    </p:spTree>
    <p:extLst>
      <p:ext uri="{BB962C8B-B14F-4D97-AF65-F5344CB8AC3E}">
        <p14:creationId xmlns:p14="http://schemas.microsoft.com/office/powerpoint/2010/main" val="108261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966140"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2449" y="1016990"/>
            <a:ext cx="777804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151" y="1009651"/>
            <a:ext cx="777804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33648" y="702069"/>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533674" y="726098"/>
            <a:ext cx="566928" cy="614172"/>
          </a:xfrm>
          <a:prstGeom prst="rect">
            <a:avLst/>
          </a:prstGeom>
          <a:noFill/>
        </p:spPr>
      </p:pic>
      <p:sp>
        <p:nvSpPr>
          <p:cNvPr id="2" name="Title 1"/>
          <p:cNvSpPr>
            <a:spLocks noGrp="1"/>
          </p:cNvSpPr>
          <p:nvPr>
            <p:ph type="ctrTitle"/>
          </p:nvPr>
        </p:nvSpPr>
        <p:spPr>
          <a:xfrm>
            <a:off x="1871134" y="1794935"/>
            <a:ext cx="6200424"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871134" y="3736622"/>
            <a:ext cx="6188194"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34899" y="5357593"/>
            <a:ext cx="1314973" cy="365125"/>
          </a:xfrm>
        </p:spPr>
        <p:txBody>
          <a:bodyPr/>
          <a:lstStyle/>
          <a:p>
            <a:pPr>
              <a:defRPr/>
            </a:pPr>
            <a:endParaRPr lang="ru-RU"/>
          </a:p>
        </p:txBody>
      </p:sp>
      <p:sp>
        <p:nvSpPr>
          <p:cNvPr id="5" name="Footer Placeholder 4"/>
          <p:cNvSpPr>
            <a:spLocks noGrp="1"/>
          </p:cNvSpPr>
          <p:nvPr>
            <p:ph type="ftr" sz="quarter" idx="11"/>
          </p:nvPr>
        </p:nvSpPr>
        <p:spPr>
          <a:xfrm>
            <a:off x="1271882" y="5357593"/>
            <a:ext cx="5454415" cy="365125"/>
          </a:xfrm>
        </p:spPr>
        <p:txBody>
          <a:bodyPr/>
          <a:lstStyle/>
          <a:p>
            <a:pPr>
              <a:defRPr/>
            </a:pPr>
            <a:endParaRPr lang="ru-RU"/>
          </a:p>
        </p:txBody>
      </p:sp>
      <p:sp>
        <p:nvSpPr>
          <p:cNvPr id="6" name="Slide Number Placeholder 5"/>
          <p:cNvSpPr>
            <a:spLocks noGrp="1"/>
          </p:cNvSpPr>
          <p:nvPr>
            <p:ph type="sldNum" sz="quarter" idx="12"/>
          </p:nvPr>
        </p:nvSpPr>
        <p:spPr>
          <a:xfrm>
            <a:off x="6731758" y="5357593"/>
            <a:ext cx="600192" cy="365125"/>
          </a:xfrm>
        </p:spPr>
        <p:txBody>
          <a:bodyPr/>
          <a:lstStyle>
            <a:lvl1pPr algn="ctr">
              <a:defRPr/>
            </a:lvl1pPr>
          </a:lstStyle>
          <a:p>
            <a:pPr>
              <a:defRPr/>
            </a:pPr>
            <a:fld id="{0C0DF1FD-4E68-403C-B755-796CF3726CD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7891E55-043F-4098-ABEC-91F2886BB92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925691"/>
            <a:ext cx="1550106"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06407" y="1106313"/>
            <a:ext cx="5610344"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8AB4FAF-38AE-449A-A1B0-90AA563209F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DB1FBB7-90C2-4EE0-895D-A63A770C31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31"/>
            <a:ext cx="677521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77623" y="3725335"/>
            <a:ext cx="6750756"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808218-75E6-4C00-A29A-5871D8EB6CD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1B8C02A-998B-48F2-BF72-9351D99D1A24}" type="slidenum">
              <a:rPr lang="ru-RU" smtClean="0"/>
              <a:pPr>
                <a:defRPr/>
              </a:pPr>
              <a:t>‹#›</a:t>
            </a:fld>
            <a:endParaRPr lang="ru-RU"/>
          </a:p>
        </p:txBody>
      </p:sp>
      <p:sp>
        <p:nvSpPr>
          <p:cNvPr id="9" name="Content Placeholder 8"/>
          <p:cNvSpPr>
            <a:spLocks noGrp="1"/>
          </p:cNvSpPr>
          <p:nvPr>
            <p:ph sz="quarter" idx="13"/>
          </p:nvPr>
        </p:nvSpPr>
        <p:spPr>
          <a:xfrm>
            <a:off x="1406652" y="2121407"/>
            <a:ext cx="34671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87692" y="2122312"/>
            <a:ext cx="318448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319891" y="2122311"/>
            <a:ext cx="318973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76F56CA-C78E-4F25-8AF9-E9E72B93ED1D}" type="slidenum">
              <a:rPr lang="ru-RU" smtClean="0"/>
              <a:pPr>
                <a:defRPr/>
              </a:pPr>
              <a:t>‹#›</a:t>
            </a:fld>
            <a:endParaRPr lang="ru-RU"/>
          </a:p>
        </p:txBody>
      </p:sp>
      <p:sp>
        <p:nvSpPr>
          <p:cNvPr id="11" name="Content Placeholder 10"/>
          <p:cNvSpPr>
            <a:spLocks noGrp="1"/>
          </p:cNvSpPr>
          <p:nvPr>
            <p:ph sz="quarter" idx="13"/>
          </p:nvPr>
        </p:nvSpPr>
        <p:spPr>
          <a:xfrm>
            <a:off x="1406652" y="2944368"/>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77F7520-7099-41BA-A2E5-02232E5F9F7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ED556D-A182-46A3-A13D-29933C437A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844035" y="603504"/>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812293" y="576072"/>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201391" y="2020043"/>
            <a:ext cx="3320229"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5258815" y="1150993"/>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243803" y="3623748"/>
            <a:ext cx="3302965"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0173" y="5885673"/>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67" y="5829262"/>
            <a:ext cx="3816158" cy="365125"/>
          </a:xfrm>
        </p:spPr>
        <p:txBody>
          <a:bodyPr/>
          <a:lstStyle/>
          <a:p>
            <a:pPr>
              <a:defRPr/>
            </a:pPr>
            <a:endParaRPr lang="ru-RU"/>
          </a:p>
        </p:txBody>
      </p:sp>
      <p:sp>
        <p:nvSpPr>
          <p:cNvPr id="7" name="Slide Number Placeholder 6"/>
          <p:cNvSpPr>
            <a:spLocks noGrp="1"/>
          </p:cNvSpPr>
          <p:nvPr>
            <p:ph type="sldNum" sz="quarter" idx="12"/>
          </p:nvPr>
        </p:nvSpPr>
        <p:spPr>
          <a:xfrm rot="60000">
            <a:off x="8187089" y="5896962"/>
            <a:ext cx="600192" cy="365125"/>
          </a:xfrm>
        </p:spPr>
        <p:txBody>
          <a:bodyPr/>
          <a:lstStyle/>
          <a:p>
            <a:pPr>
              <a:defRPr/>
            </a:pPr>
            <a:fld id="{4D1669E4-A26B-4353-A8A8-F08462758EB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07147" y="575769"/>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836833" y="603920"/>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5306833" y="1207272"/>
            <a:ext cx="3156685"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4764" y="5888738"/>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84" y="5831038"/>
            <a:ext cx="3595630" cy="365125"/>
          </a:xfrm>
        </p:spPr>
        <p:txBody>
          <a:bodyPr/>
          <a:lstStyle/>
          <a:p>
            <a:pPr>
              <a:defRPr/>
            </a:pPr>
            <a:endParaRPr lang="ru-RU"/>
          </a:p>
        </p:txBody>
      </p:sp>
      <p:sp>
        <p:nvSpPr>
          <p:cNvPr id="7" name="Slide Number Placeholder 6"/>
          <p:cNvSpPr>
            <a:spLocks noGrp="1"/>
          </p:cNvSpPr>
          <p:nvPr>
            <p:ph type="sldNum" sz="quarter" idx="12"/>
          </p:nvPr>
        </p:nvSpPr>
        <p:spPr>
          <a:xfrm rot="60000">
            <a:off x="8192263" y="5900027"/>
            <a:ext cx="600192" cy="365125"/>
          </a:xfrm>
        </p:spPr>
        <p:txBody>
          <a:bodyPr/>
          <a:lstStyle/>
          <a:p>
            <a:pPr>
              <a:defRPr/>
            </a:pPr>
            <a:fld id="{15A42FD4-0D35-4403-A4BF-69EF6F2F8D4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81038"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 y="575310"/>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480" y="576072"/>
            <a:ext cx="833755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89053" y="273091"/>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814958" y="274541"/>
            <a:ext cx="566928" cy="614172"/>
          </a:xfrm>
          <a:prstGeom prst="rect">
            <a:avLst/>
          </a:prstGeom>
          <a:noFill/>
        </p:spPr>
      </p:pic>
      <p:sp>
        <p:nvSpPr>
          <p:cNvPr id="2" name="Title Placeholder 1"/>
          <p:cNvSpPr>
            <a:spLocks noGrp="1"/>
          </p:cNvSpPr>
          <p:nvPr>
            <p:ph type="title"/>
          </p:nvPr>
        </p:nvSpPr>
        <p:spPr>
          <a:xfrm>
            <a:off x="1186276" y="817583"/>
            <a:ext cx="7545682"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584961" y="2119257"/>
            <a:ext cx="6712772"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92471" y="5809153"/>
            <a:ext cx="1314973"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ru-RU"/>
          </a:p>
        </p:txBody>
      </p:sp>
      <p:sp>
        <p:nvSpPr>
          <p:cNvPr id="5" name="Footer Placeholder 4"/>
          <p:cNvSpPr>
            <a:spLocks noGrp="1"/>
          </p:cNvSpPr>
          <p:nvPr>
            <p:ph type="ftr" sz="quarter" idx="3"/>
          </p:nvPr>
        </p:nvSpPr>
        <p:spPr>
          <a:xfrm>
            <a:off x="990601" y="5809153"/>
            <a:ext cx="6001870"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8309386" y="5809153"/>
            <a:ext cx="600192"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30C57E69-7141-47C3-88AA-0E2EB9F8502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1352600" y="1412776"/>
            <a:ext cx="7068344" cy="3096344"/>
          </a:xfrm>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normAutofit/>
          </a:bodyPr>
          <a:lstStyle/>
          <a:p>
            <a:pPr algn="ctr" eaLnBrk="1" hangingPunct="1"/>
            <a:r>
              <a:rPr lang="kk-KZ" sz="3200" b="1" i="0" dirty="0" smtClean="0">
                <a:solidFill>
                  <a:srgbClr val="FF0000"/>
                </a:solidFill>
                <a:effectLst>
                  <a:outerShdw blurRad="38100" dist="38100" dir="2700000" algn="tl">
                    <a:srgbClr val="000000">
                      <a:alpha val="43137"/>
                    </a:srgbClr>
                  </a:outerShdw>
                </a:effectLst>
              </a:rPr>
              <a:t>Көксу ауданының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 мәдинет және тілдерді дамыту бөлімінің </a:t>
            </a:r>
            <a:r>
              <a:rPr lang="kk-KZ" sz="3200" b="1" i="0" dirty="0" smtClean="0">
                <a:solidFill>
                  <a:srgbClr val="FF0000"/>
                </a:solidFill>
                <a:effectLst>
                  <a:outerShdw blurRad="38100" dist="38100" dir="2700000" algn="tl">
                    <a:srgbClr val="000000">
                      <a:alpha val="43137"/>
                    </a:srgbClr>
                  </a:outerShdw>
                </a:effectLst>
              </a:rPr>
              <a:t>тамыз </a:t>
            </a:r>
            <a:r>
              <a:rPr lang="kk-KZ" sz="3200" b="1" i="0" dirty="0" smtClean="0">
                <a:solidFill>
                  <a:srgbClr val="FF0000"/>
                </a:solidFill>
                <a:effectLst>
                  <a:outerShdw blurRad="38100" dist="38100" dir="2700000" algn="tl">
                    <a:srgbClr val="000000">
                      <a:alpha val="43137"/>
                    </a:srgbClr>
                  </a:outerShdw>
                </a:effectLst>
              </a:rPr>
              <a:t>айының 2020 жылдың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азаматтық бюджетің орындалу</a:t>
            </a:r>
            <a:endParaRPr lang="nl-NL" sz="3200" b="1" i="0" dirty="0" smtClean="0">
              <a:solidFill>
                <a:srgbClr val="FF0000"/>
              </a:solidFill>
              <a:effectLst>
                <a:outerShdw blurRad="38100" dist="38100" dir="2700000" algn="tl">
                  <a:srgbClr val="000000">
                    <a:alpha val="43137"/>
                  </a:srgbClr>
                </a:outerShdw>
              </a:effectLst>
            </a:endParaRPr>
          </a:p>
        </p:txBody>
      </p:sp>
      <p:sp>
        <p:nvSpPr>
          <p:cNvPr id="5123" name="Rectangle 3"/>
          <p:cNvSpPr>
            <a:spLocks noChangeArrowheads="1"/>
          </p:cNvSpPr>
          <p:nvPr/>
        </p:nvSpPr>
        <p:spPr bwMode="auto">
          <a:xfrm>
            <a:off x="2332831" y="4365104"/>
            <a:ext cx="725328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endParaRPr lang="nl-NL" sz="1900" b="1">
              <a:latin typeface="Arial" panose="020B0604020202020204" pitchFamily="34" charset="0"/>
            </a:endParaRPr>
          </a:p>
        </p:txBody>
      </p:sp>
      <p:sp>
        <p:nvSpPr>
          <p:cNvPr id="5124" name="Text Box 4"/>
          <p:cNvSpPr txBox="1">
            <a:spLocks noChangeArrowheads="1"/>
          </p:cNvSpPr>
          <p:nvPr/>
        </p:nvSpPr>
        <p:spPr bwMode="auto">
          <a:xfrm>
            <a:off x="952500" y="658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5" name="Text Box 5"/>
          <p:cNvSpPr txBox="1">
            <a:spLocks noChangeArrowheads="1"/>
          </p:cNvSpPr>
          <p:nvPr/>
        </p:nvSpPr>
        <p:spPr bwMode="auto">
          <a:xfrm>
            <a:off x="586740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6" name="Text Box 6"/>
          <p:cNvSpPr txBox="1">
            <a:spLocks noChangeArrowheads="1"/>
          </p:cNvSpPr>
          <p:nvPr/>
        </p:nvSpPr>
        <p:spPr bwMode="auto">
          <a:xfrm>
            <a:off x="5634038"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7" name="Text Box 7"/>
          <p:cNvSpPr txBox="1">
            <a:spLocks noChangeArrowheads="1"/>
          </p:cNvSpPr>
          <p:nvPr/>
        </p:nvSpPr>
        <p:spPr bwMode="auto">
          <a:xfrm>
            <a:off x="605155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8" name="Text Box 8"/>
          <p:cNvSpPr txBox="1">
            <a:spLocks noChangeArrowheads="1"/>
          </p:cNvSpPr>
          <p:nvPr/>
        </p:nvSpPr>
        <p:spPr bwMode="auto">
          <a:xfrm>
            <a:off x="3368824" y="5842426"/>
            <a:ext cx="316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50000"/>
              </a:spcBef>
              <a:buFontTx/>
              <a:buNone/>
            </a:pPr>
            <a:r>
              <a:rPr lang="kk-KZ" sz="2400" b="1" dirty="0" smtClean="0">
                <a:latin typeface="Times New Roman" panose="02020603050405020304" pitchFamily="18" charset="0"/>
              </a:rPr>
              <a:t>Балпық би ауылы 2020ж</a:t>
            </a:r>
            <a:r>
              <a:rPr lang="ru-RU" sz="2400" b="1" dirty="0">
                <a:latin typeface="Times New Roman" panose="02020603050405020304" pitchFamily="18" charset="0"/>
              </a:rPr>
              <a:t>.</a:t>
            </a:r>
          </a:p>
        </p:txBody>
      </p:sp>
      <p:sp>
        <p:nvSpPr>
          <p:cNvPr id="5129" name="Text Box 9"/>
          <p:cNvSpPr txBox="1">
            <a:spLocks noChangeArrowheads="1"/>
          </p:cNvSpPr>
          <p:nvPr/>
        </p:nvSpPr>
        <p:spPr bwMode="auto">
          <a:xfrm>
            <a:off x="7885113" y="625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2400">
              <a:latin typeface="Times New Roman" panose="02020603050405020304" pitchFamily="18" charset="0"/>
            </a:endParaRPr>
          </a:p>
        </p:txBody>
      </p:sp>
      <p:sp>
        <p:nvSpPr>
          <p:cNvPr id="5131" name="Text Box 12"/>
          <p:cNvSpPr txBox="1">
            <a:spLocks noChangeArrowheads="1"/>
          </p:cNvSpPr>
          <p:nvPr/>
        </p:nvSpPr>
        <p:spPr bwMode="auto">
          <a:xfrm>
            <a:off x="8748713" y="-2682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endParaRPr lang="ru-RU" sz="1800">
              <a:latin typeface="Arial" panose="020B0604020202020204" pitchFamily="34" charset="0"/>
            </a:endParaRPr>
          </a:p>
        </p:txBody>
      </p:sp>
      <p:sp>
        <p:nvSpPr>
          <p:cNvPr id="15362" name="AutoShape 2"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75234"/>
                                        </p:tgtEl>
                                        <p:attrNameLst>
                                          <p:attrName>style.visibility</p:attrName>
                                        </p:attrNameLst>
                                      </p:cBhvr>
                                      <p:to>
                                        <p:strVal val="visible"/>
                                      </p:to>
                                    </p:set>
                                    <p:anim calcmode="lin" valueType="num">
                                      <p:cBhvr>
                                        <p:cTn id="7" dur="1000" fill="hold"/>
                                        <p:tgtEl>
                                          <p:spTgt spid="1375234"/>
                                        </p:tgtEl>
                                        <p:attrNameLst>
                                          <p:attrName>ppt_x</p:attrName>
                                        </p:attrNameLst>
                                      </p:cBhvr>
                                      <p:tavLst>
                                        <p:tav tm="0">
                                          <p:val>
                                            <p:strVal val="#ppt_x-.2"/>
                                          </p:val>
                                        </p:tav>
                                        <p:tav tm="100000">
                                          <p:val>
                                            <p:strVal val="#ppt_x"/>
                                          </p:val>
                                        </p:tav>
                                      </p:tavLst>
                                    </p:anim>
                                    <p:anim calcmode="lin" valueType="num">
                                      <p:cBhvr>
                                        <p:cTn id="8" dur="1000" fill="hold"/>
                                        <p:tgtEl>
                                          <p:spTgt spid="137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560" y="1268760"/>
            <a:ext cx="4032448" cy="2862322"/>
          </a:xfrm>
          <a:prstGeom prst="rect">
            <a:avLst/>
          </a:prstGeom>
        </p:spPr>
        <p:txBody>
          <a:bodyPr wrap="square">
            <a:spAutoFit/>
          </a:bodyPr>
          <a:lstStyle/>
          <a:p>
            <a:r>
              <a:rPr lang="ru-RU" i="1" dirty="0" err="1">
                <a:solidFill>
                  <a:srgbClr val="FF0000"/>
                </a:solidFill>
              </a:rPr>
              <a:t>Жануарлардың</a:t>
            </a:r>
            <a:r>
              <a:rPr lang="ru-RU" i="1" dirty="0">
                <a:solidFill>
                  <a:srgbClr val="FF0000"/>
                </a:solidFill>
              </a:rPr>
              <a:t> </a:t>
            </a:r>
            <a:r>
              <a:rPr lang="ru-RU" i="1" dirty="0" err="1">
                <a:solidFill>
                  <a:srgbClr val="FF0000"/>
                </a:solidFill>
              </a:rPr>
              <a:t>энзоотиялық</a:t>
            </a:r>
            <a:r>
              <a:rPr lang="ru-RU" i="1" dirty="0">
                <a:solidFill>
                  <a:srgbClr val="FF0000"/>
                </a:solidFill>
              </a:rPr>
              <a:t> </a:t>
            </a:r>
            <a:r>
              <a:rPr lang="ru-RU" i="1" dirty="0" err="1">
                <a:solidFill>
                  <a:srgbClr val="FF0000"/>
                </a:solidFill>
              </a:rPr>
              <a:t>аурулары</a:t>
            </a:r>
            <a:r>
              <a:rPr lang="ru-RU" i="1" dirty="0">
                <a:solidFill>
                  <a:srgbClr val="FF0000"/>
                </a:solidFill>
              </a:rPr>
              <a:t> </a:t>
            </a:r>
            <a:r>
              <a:rPr lang="ru-RU" i="1" dirty="0" err="1">
                <a:solidFill>
                  <a:srgbClr val="FF0000"/>
                </a:solidFill>
              </a:rPr>
              <a:t>бойынша</a:t>
            </a:r>
            <a:r>
              <a:rPr lang="ru-RU" i="1" dirty="0">
                <a:solidFill>
                  <a:srgbClr val="FF0000"/>
                </a:solidFill>
              </a:rPr>
              <a:t> </a:t>
            </a:r>
            <a:r>
              <a:rPr lang="ru-RU" i="1" dirty="0" err="1">
                <a:solidFill>
                  <a:srgbClr val="FF0000"/>
                </a:solidFill>
              </a:rPr>
              <a:t>ветеринариялық</a:t>
            </a:r>
            <a:r>
              <a:rPr lang="ru-RU" i="1" dirty="0">
                <a:solidFill>
                  <a:srgbClr val="FF0000"/>
                </a:solidFill>
              </a:rPr>
              <a:t> </a:t>
            </a:r>
            <a:r>
              <a:rPr lang="ru-RU" i="1" dirty="0" err="1">
                <a:solidFill>
                  <a:srgbClr val="FF0000"/>
                </a:solidFill>
              </a:rPr>
              <a:t>іс-шараларды</a:t>
            </a:r>
            <a:r>
              <a:rPr lang="ru-RU" i="1" dirty="0">
                <a:solidFill>
                  <a:srgbClr val="FF0000"/>
                </a:solidFill>
              </a:rPr>
              <a:t> </a:t>
            </a:r>
            <a:r>
              <a:rPr lang="ru-RU" i="1" dirty="0" err="1">
                <a:solidFill>
                  <a:srgbClr val="FF0000"/>
                </a:solidFill>
              </a:rPr>
              <a:t>жүргізу</a:t>
            </a:r>
            <a:r>
              <a:rPr lang="ru-RU" i="1" dirty="0">
                <a:solidFill>
                  <a:srgbClr val="FF0000"/>
                </a:solidFill>
              </a:rPr>
              <a:t> </a:t>
            </a:r>
            <a:r>
              <a:rPr lang="ru-RU" i="1" dirty="0" err="1">
                <a:solidFill>
                  <a:srgbClr val="FF0000"/>
                </a:solidFill>
              </a:rPr>
              <a:t>бағдарламасы</a:t>
            </a:r>
            <a:r>
              <a:rPr lang="ru-RU" i="1" dirty="0">
                <a:solidFill>
                  <a:srgbClr val="FF0000"/>
                </a:solidFill>
              </a:rPr>
              <a:t> </a:t>
            </a:r>
            <a:r>
              <a:rPr lang="ru-RU" i="1" dirty="0" err="1">
                <a:solidFill>
                  <a:srgbClr val="FF0000"/>
                </a:solidFill>
              </a:rPr>
              <a:t>бойынша</a:t>
            </a:r>
            <a:r>
              <a:rPr lang="ru-RU" i="1" dirty="0">
                <a:solidFill>
                  <a:srgbClr val="FF0000"/>
                </a:solidFill>
              </a:rPr>
              <a:t> 2017 </a:t>
            </a:r>
            <a:r>
              <a:rPr lang="ru-RU" i="1" dirty="0" err="1">
                <a:solidFill>
                  <a:srgbClr val="FF0000"/>
                </a:solidFill>
              </a:rPr>
              <a:t>жылда</a:t>
            </a:r>
            <a:r>
              <a:rPr lang="ru-RU" i="1" dirty="0">
                <a:solidFill>
                  <a:srgbClr val="FF0000"/>
                </a:solidFill>
              </a:rPr>
              <a:t> 496,0 тенге </a:t>
            </a:r>
            <a:r>
              <a:rPr lang="ru-RU" i="1" dirty="0" smtClean="0">
                <a:solidFill>
                  <a:srgbClr val="FF0000"/>
                </a:solidFill>
              </a:rPr>
              <a:t>,жарты </a:t>
            </a:r>
            <a:r>
              <a:rPr lang="ru-RU" i="1" dirty="0" err="1" smtClean="0">
                <a:solidFill>
                  <a:srgbClr val="FF0000"/>
                </a:solidFill>
              </a:rPr>
              <a:t>жылдын</a:t>
            </a:r>
            <a:r>
              <a:rPr lang="ru-RU" i="1" dirty="0" smtClean="0">
                <a:solidFill>
                  <a:srgbClr val="FF0000"/>
                </a:solidFill>
              </a:rPr>
              <a:t> игеріліу-126,98 </a:t>
            </a:r>
            <a:r>
              <a:rPr lang="ru-RU" i="1" dirty="0" err="1" smtClean="0">
                <a:solidFill>
                  <a:srgbClr val="FF0000"/>
                </a:solidFill>
              </a:rPr>
              <a:t>мың</a:t>
            </a:r>
            <a:r>
              <a:rPr lang="ru-RU" i="1" dirty="0" smtClean="0">
                <a:solidFill>
                  <a:srgbClr val="FF0000"/>
                </a:solidFill>
              </a:rPr>
              <a:t> </a:t>
            </a:r>
            <a:r>
              <a:rPr lang="ru-RU" i="1" dirty="0" err="1" smtClean="0">
                <a:solidFill>
                  <a:srgbClr val="FF0000"/>
                </a:solidFill>
              </a:rPr>
              <a:t>теңге</a:t>
            </a:r>
            <a:r>
              <a:rPr lang="ru-RU" i="1" dirty="0" smtClean="0">
                <a:solidFill>
                  <a:srgbClr val="FF0000"/>
                </a:solidFill>
              </a:rPr>
              <a:t>, </a:t>
            </a:r>
            <a:r>
              <a:rPr lang="ru-RU" i="1" dirty="0">
                <a:solidFill>
                  <a:srgbClr val="FF0000"/>
                </a:solidFill>
              </a:rPr>
              <a:t>2018 </a:t>
            </a:r>
            <a:r>
              <a:rPr lang="ru-RU" i="1" dirty="0" err="1">
                <a:solidFill>
                  <a:srgbClr val="FF0000"/>
                </a:solidFill>
              </a:rPr>
              <a:t>жылда</a:t>
            </a:r>
            <a:r>
              <a:rPr lang="ru-RU" i="1" dirty="0">
                <a:solidFill>
                  <a:srgbClr val="FF0000"/>
                </a:solidFill>
              </a:rPr>
              <a:t> -496,0 </a:t>
            </a:r>
            <a:r>
              <a:rPr lang="ru-RU" i="1" dirty="0" err="1">
                <a:solidFill>
                  <a:srgbClr val="FF0000"/>
                </a:solidFill>
              </a:rPr>
              <a:t>мың</a:t>
            </a:r>
            <a:r>
              <a:rPr lang="ru-RU" i="1" dirty="0">
                <a:solidFill>
                  <a:srgbClr val="FF0000"/>
                </a:solidFill>
              </a:rPr>
              <a:t> тенге, 2019 </a:t>
            </a:r>
            <a:r>
              <a:rPr lang="ru-RU" i="1" dirty="0" err="1">
                <a:solidFill>
                  <a:srgbClr val="FF0000"/>
                </a:solidFill>
              </a:rPr>
              <a:t>жылға</a:t>
            </a:r>
            <a:r>
              <a:rPr lang="ru-RU" i="1" dirty="0">
                <a:solidFill>
                  <a:srgbClr val="FF0000"/>
                </a:solidFill>
              </a:rPr>
              <a:t> – 741,0  </a:t>
            </a:r>
            <a:r>
              <a:rPr lang="ru-RU" i="1" dirty="0" err="1">
                <a:solidFill>
                  <a:srgbClr val="FF0000"/>
                </a:solidFill>
              </a:rPr>
              <a:t>мың</a:t>
            </a:r>
            <a:r>
              <a:rPr lang="ru-RU" i="1" dirty="0">
                <a:solidFill>
                  <a:srgbClr val="FF0000"/>
                </a:solidFill>
              </a:rPr>
              <a:t> </a:t>
            </a:r>
            <a:r>
              <a:rPr lang="ru-RU" i="1" dirty="0" err="1">
                <a:solidFill>
                  <a:srgbClr val="FF0000"/>
                </a:solidFill>
              </a:rPr>
              <a:t>теңгені</a:t>
            </a:r>
            <a:r>
              <a:rPr lang="ru-RU" i="1" dirty="0">
                <a:solidFill>
                  <a:srgbClr val="FF0000"/>
                </a:solidFill>
              </a:rPr>
              <a:t> </a:t>
            </a:r>
            <a:r>
              <a:rPr lang="ru-RU" i="1" dirty="0" err="1">
                <a:solidFill>
                  <a:srgbClr val="FF0000"/>
                </a:solidFill>
              </a:rPr>
              <a:t>болінді</a:t>
            </a:r>
            <a:r>
              <a:rPr lang="ru-RU" i="1" dirty="0">
                <a:solidFill>
                  <a:srgbClr val="FF0000"/>
                </a:solidFill>
              </a:rPr>
              <a:t> </a:t>
            </a:r>
            <a:r>
              <a:rPr lang="ru-RU" i="1" dirty="0" err="1">
                <a:solidFill>
                  <a:srgbClr val="FF0000"/>
                </a:solidFill>
              </a:rPr>
              <a:t>және</a:t>
            </a:r>
            <a:r>
              <a:rPr lang="ru-RU" i="1" dirty="0">
                <a:solidFill>
                  <a:srgbClr val="FF0000"/>
                </a:solidFill>
              </a:rPr>
              <a:t> 100 </a:t>
            </a:r>
            <a:r>
              <a:rPr lang="ru-RU" i="1" dirty="0" err="1">
                <a:solidFill>
                  <a:srgbClr val="FF0000"/>
                </a:solidFill>
              </a:rPr>
              <a:t>пайыз</a:t>
            </a:r>
            <a:r>
              <a:rPr lang="ru-RU" i="1" dirty="0">
                <a:solidFill>
                  <a:srgbClr val="FF0000"/>
                </a:solidFill>
              </a:rPr>
              <a:t> </a:t>
            </a:r>
            <a:r>
              <a:rPr lang="ru-RU" i="1" dirty="0" err="1">
                <a:solidFill>
                  <a:srgbClr val="FF0000"/>
                </a:solidFill>
              </a:rPr>
              <a:t>игерілді</a:t>
            </a:r>
            <a:r>
              <a:rPr lang="ru-RU" i="1" dirty="0">
                <a:solidFill>
                  <a:srgbClr val="FF0000"/>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82" y="836712"/>
            <a:ext cx="7903080" cy="5328592"/>
          </a:xfrm>
          <a:prstGeom prst="rect">
            <a:avLst/>
          </a:prstGeom>
          <a:ln>
            <a:noFill/>
          </a:ln>
          <a:effectLst>
            <a:softEdge rad="112500"/>
          </a:effectLst>
        </p:spPr>
      </p:pic>
      <p:sp>
        <p:nvSpPr>
          <p:cNvPr id="4" name="Прямоугольник 3"/>
          <p:cNvSpPr/>
          <p:nvPr/>
        </p:nvSpPr>
        <p:spPr>
          <a:xfrm>
            <a:off x="1280592" y="1052736"/>
            <a:ext cx="561662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kk-KZ" dirty="0"/>
              <a:t>"Көксу ауданының мәдиниет және тілдері дамыту  бөлімі" мемлекеттік мекемесінің 2020 жылға арналған бюджеті 774 851,0 мың теңгені құрайды 31 шілде айында 2020 жылда игерілген қаражат 466 507,92 мың теңге  оның ішінде:</a:t>
            </a:r>
            <a:endParaRPr lang="ru-RU" dirty="0"/>
          </a:p>
        </p:txBody>
      </p:sp>
      <p:sp>
        <p:nvSpPr>
          <p:cNvPr id="6" name="Прямоугольник 5"/>
          <p:cNvSpPr/>
          <p:nvPr/>
        </p:nvSpPr>
        <p:spPr>
          <a:xfrm>
            <a:off x="2476500" y="2967335"/>
            <a:ext cx="4953000" cy="923330"/>
          </a:xfrm>
          <a:prstGeom prst="rect">
            <a:avLst/>
          </a:prstGeom>
        </p:spPr>
        <p:txBody>
          <a:bodyPr>
            <a:spAutoFit/>
          </a:bodyPr>
          <a:lstStyle/>
          <a:p>
            <a:r>
              <a:rPr lang="kk-KZ" dirty="0">
                <a:solidFill>
                  <a:srgbClr val="00FFFF"/>
                </a:solidFill>
              </a:rPr>
              <a:t>4550010015 бағдарламасына 2020 жылы – 7 885,0 мың теңге бөлінді,игерірген 5 055,5 мың теңге </a:t>
            </a:r>
            <a:endParaRPr lang="ru-RU" dirty="0">
              <a:solidFill>
                <a:srgbClr val="00FFFF"/>
              </a:solidFill>
            </a:endParaRPr>
          </a:p>
        </p:txBody>
      </p:sp>
    </p:spTree>
    <p:extLst>
      <p:ext uri="{BB962C8B-B14F-4D97-AF65-F5344CB8AC3E}">
        <p14:creationId xmlns:p14="http://schemas.microsoft.com/office/powerpoint/2010/main" val="261156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0" y="871268"/>
            <a:ext cx="7897215" cy="5256584"/>
          </a:xfrm>
          <a:prstGeom prst="rect">
            <a:avLst/>
          </a:prstGeom>
          <a:ln>
            <a:noFill/>
          </a:ln>
          <a:effectLst>
            <a:softEdge rad="112500"/>
          </a:effectLst>
        </p:spPr>
      </p:pic>
      <p:sp>
        <p:nvSpPr>
          <p:cNvPr id="2" name="Прямоугольник 1"/>
          <p:cNvSpPr/>
          <p:nvPr/>
        </p:nvSpPr>
        <p:spPr>
          <a:xfrm>
            <a:off x="1201492" y="871268"/>
            <a:ext cx="753717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kk-KZ" dirty="0"/>
              <a:t>"Мәдени-демалыс жұмысын қолдау" бағдарламасына 2020 жылда- 248 942,0 мың теңге,бөлінді </a:t>
            </a:r>
            <a:r>
              <a:rPr lang="kk-KZ" dirty="0" smtClean="0"/>
              <a:t>175 636,0 </a:t>
            </a:r>
            <a:r>
              <a:rPr lang="kk-KZ" dirty="0" smtClean="0"/>
              <a:t>мың </a:t>
            </a:r>
            <a:r>
              <a:rPr lang="kk-KZ" dirty="0"/>
              <a:t>теңге төленді.</a:t>
            </a:r>
            <a:endParaRPr lang="ru-RU" dirty="0"/>
          </a:p>
        </p:txBody>
      </p:sp>
    </p:spTree>
    <p:extLst>
      <p:ext uri="{BB962C8B-B14F-4D97-AF65-F5344CB8AC3E}">
        <p14:creationId xmlns:p14="http://schemas.microsoft.com/office/powerpoint/2010/main" val="262717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8" y="764704"/>
            <a:ext cx="7920880" cy="5283165"/>
          </a:xfrm>
          <a:prstGeom prst="rect">
            <a:avLst/>
          </a:prstGeom>
          <a:ln>
            <a:noFill/>
          </a:ln>
          <a:effectLst>
            <a:softEdge rad="112500"/>
          </a:effectLst>
        </p:spPr>
      </p:pic>
      <p:sp>
        <p:nvSpPr>
          <p:cNvPr id="3" name="Прямоугольник 2"/>
          <p:cNvSpPr/>
          <p:nvPr/>
        </p:nvSpPr>
        <p:spPr>
          <a:xfrm>
            <a:off x="2576736" y="476672"/>
            <a:ext cx="6292924" cy="73866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kk-KZ" sz="1400" dirty="0"/>
              <a:t>Мемлекеттік тілді және Қазақстан халқының басқа да тілдерін дамыту бағдарламасына 2020 жылы қаржылындыру бойынша 1035,00 мың теңге -550,0 мың теңге игерілді.</a:t>
            </a:r>
            <a:endParaRPr lang="ru-RU" sz="1400" dirty="0"/>
          </a:p>
        </p:txBody>
      </p:sp>
    </p:spTree>
    <p:extLst>
      <p:ext uri="{BB962C8B-B14F-4D97-AF65-F5344CB8AC3E}">
        <p14:creationId xmlns:p14="http://schemas.microsoft.com/office/powerpoint/2010/main" val="115160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stretch>
            <a:fillRect/>
          </a:stretch>
        </p:blipFill>
        <p:spPr>
          <a:xfrm>
            <a:off x="1496616" y="1196752"/>
            <a:ext cx="6424332" cy="4114800"/>
          </a:xfrm>
          <a:prstGeom prst="rect">
            <a:avLst/>
          </a:prstGeom>
          <a:ln>
            <a:noFill/>
          </a:ln>
          <a:effectLst>
            <a:softEdge rad="112500"/>
          </a:effectLst>
        </p:spPr>
      </p:pic>
      <p:sp>
        <p:nvSpPr>
          <p:cNvPr id="3" name="Прямоугольник 2"/>
          <p:cNvSpPr/>
          <p:nvPr/>
        </p:nvSpPr>
        <p:spPr>
          <a:xfrm>
            <a:off x="848544" y="5085184"/>
            <a:ext cx="7992888"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kk-KZ" dirty="0"/>
              <a:t>Күрделі шығыстары-188,0 мың тенге 187,8 мың теңге игерілді</a:t>
            </a:r>
            <a:r>
              <a:rPr lang="kk-KZ" dirty="0" smtClean="0"/>
              <a:t>.</a:t>
            </a:r>
          </a:p>
          <a:p>
            <a:r>
              <a:rPr lang="kk-KZ" dirty="0"/>
              <a:t>Сонымен қатар, 455032015-418- Күрделі шығыстары подведомостных мекемелерінің және ұйымдастыру 2020 жылда  -516 801,0 мың </a:t>
            </a:r>
            <a:r>
              <a:rPr lang="kk-KZ"/>
              <a:t>теңге </a:t>
            </a:r>
            <a:r>
              <a:rPr lang="kk-KZ" smtClean="0"/>
              <a:t>бөлінді-284 139,2 мың </a:t>
            </a:r>
            <a:r>
              <a:rPr lang="kk-KZ" dirty="0"/>
              <a:t>теңге игерілді.</a:t>
            </a:r>
            <a:endParaRPr lang="ru-RU" dirty="0"/>
          </a:p>
        </p:txBody>
      </p:sp>
    </p:spTree>
    <p:extLst>
      <p:ext uri="{BB962C8B-B14F-4D97-AF65-F5344CB8AC3E}">
        <p14:creationId xmlns:p14="http://schemas.microsoft.com/office/powerpoint/2010/main" val="4265253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26368</TotalTime>
  <Words>159</Words>
  <Application>Microsoft Office PowerPoint</Application>
  <PresentationFormat>Лист A4 (210x297 мм)</PresentationFormat>
  <Paragraphs>10</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Кнопка</vt:lpstr>
      <vt:lpstr>Көксу ауданының  мәдинет және тілдерді дамыту бөлімінің тамыз айының 2020 жылдың азаматтық бюджетің орындалу</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dc:creator>
  <cp:lastModifiedBy>Улар</cp:lastModifiedBy>
  <cp:revision>1963</cp:revision>
  <cp:lastPrinted>2016-07-20T11:16:55Z</cp:lastPrinted>
  <dcterms:created xsi:type="dcterms:W3CDTF">2004-02-06T14:47:15Z</dcterms:created>
  <dcterms:modified xsi:type="dcterms:W3CDTF">2020-10-23T10:01:24Z</dcterms:modified>
</cp:coreProperties>
</file>