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41" r:id="rId4"/>
    <p:sldId id="1118" r:id="rId5"/>
    <p:sldId id="1096" r:id="rId6"/>
    <p:sldId id="1134" r:id="rId7"/>
    <p:sldId id="1111" r:id="rId8"/>
    <p:sldId id="1122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2E-2"/>
          <c:y val="2.0512820512820613E-2"/>
          <c:w val="0.9772492244053812"/>
          <c:h val="0.72649572649573002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Целевые текущие трансферты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301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3.7639743034981799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1010261627436659E-2"/>
                  <c:y val="-3.4785928186680283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72,8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53E-2"/>
                  <c:y val="-3.748414194276762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72802</c:v>
                </c:pt>
                <c:pt idx="1">
                  <c:v>72802</c:v>
                </c:pt>
                <c:pt idx="2">
                  <c:v>72802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36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14,8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8E-2"/>
                  <c:y val="-2.4301336573511207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86,9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86,7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14881</c:v>
                </c:pt>
                <c:pt idx="1">
                  <c:v>86945</c:v>
                </c:pt>
                <c:pt idx="2">
                  <c:v>86785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867657637175001E-2"/>
                  <c:y val="-6.790979803101783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11,2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675962613880974E-2"/>
                  <c:y val="-6.020913983969359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11,9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81E-2"/>
                  <c:y val="-3.0041809779852856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12,7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17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11277</c:v>
                </c:pt>
                <c:pt idx="1">
                  <c:v>11992</c:v>
                </c:pt>
                <c:pt idx="2">
                  <c:v>12755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45044608"/>
        <c:axId val="145071104"/>
        <c:axId val="0"/>
      </c:bar3DChart>
      <c:catAx>
        <c:axId val="145044608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5071104"/>
        <c:crosses val="autoZero"/>
        <c:auto val="1"/>
        <c:lblAlgn val="ctr"/>
        <c:lblOffset val="100"/>
        <c:tickLblSkip val="1"/>
        <c:tickMarkSkip val="1"/>
      </c:catAx>
      <c:valAx>
        <c:axId val="145071104"/>
        <c:scaling>
          <c:orientation val="minMax"/>
        </c:scaling>
        <c:delete val="1"/>
        <c:axPos val="l"/>
        <c:numFmt formatCode="General" sourceLinked="1"/>
        <c:tickLblPos val="none"/>
        <c:crossAx val="145044608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77"/>
          <c:w val="0.75491209927611169"/>
          <c:h val="6.4957264957265476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870406350741E-2"/>
          <c:y val="6.4449898308166026E-2"/>
          <c:w val="0.98975109809663253"/>
          <c:h val="0.5951327433628302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4158002976900616"/>
                  <c:y val="0.185999704582382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7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25400">
          <a:noFill/>
        </a:ln>
      </c:spPr>
    </c:sideWall>
    <c:backWall>
      <c:spPr>
        <a:solidFill>
          <a:schemeClr val="accent1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093023255813953E-2"/>
          <c:y val="7.1428571428571504E-3"/>
          <c:w val="0.91511627906976656"/>
          <c:h val="0.9142857142857147"/>
        </c:manualLayout>
      </c:layout>
      <c:bar3D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57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9951283893173507E-3"/>
                  <c:y val="-5.018541000385658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66,5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</c:dLbl>
            <c:dLbl>
              <c:idx val="1"/>
              <c:layout>
                <c:manualLayout>
                  <c:x val="1.581800439921301E-2"/>
                  <c:y val="-5.0187676334027133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66,5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F-40E8-927C-577B366CE469}"/>
                </c:ext>
              </c:extLst>
            </c:dLbl>
            <c:dLbl>
              <c:idx val="2"/>
              <c:layout>
                <c:manualLayout>
                  <c:x val="2.1478089711433952E-2"/>
                  <c:y val="-5.4452853926179004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66,6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F-40E8-927C-577B366CE469}"/>
                </c:ext>
              </c:extLst>
            </c:dLbl>
            <c:dLbl>
              <c:idx val="3"/>
              <c:layout>
                <c:manualLayout>
                  <c:x val="3.1789451992582769E-2"/>
                  <c:y val="-6.398459106101463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F-40E8-927C-577B366CE469}"/>
                </c:ext>
              </c:extLst>
            </c:dLbl>
            <c:spPr>
              <a:solidFill>
                <a:schemeClr val="accent1"/>
              </a:solidFill>
              <a:ln w="13572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66.5</c:v>
                </c:pt>
                <c:pt idx="1">
                  <c:v>66.5</c:v>
                </c:pt>
                <c:pt idx="2">
                  <c:v>66.599999999999994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DF-40E8-927C-577B366CE469}"/>
            </c:ext>
          </c:extLst>
        </c:ser>
        <c:dLbls>
          <c:showVal val="1"/>
        </c:dLbls>
        <c:gapWidth val="100"/>
        <c:gapDepth val="0"/>
        <c:shape val="pyramid"/>
        <c:axId val="146499072"/>
        <c:axId val="146500992"/>
        <c:axId val="0"/>
      </c:bar3DChart>
      <c:catAx>
        <c:axId val="146499072"/>
        <c:scaling>
          <c:orientation val="minMax"/>
        </c:scaling>
        <c:axPos val="b"/>
        <c:numFmt formatCode="General" sourceLinked="1"/>
        <c:tickLblPos val="low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6500992"/>
        <c:crosses val="autoZero"/>
        <c:auto val="1"/>
        <c:lblAlgn val="ctr"/>
        <c:lblOffset val="100"/>
        <c:tickLblSkip val="1"/>
        <c:tickMarkSkip val="1"/>
      </c:catAx>
      <c:valAx>
        <c:axId val="146500992"/>
        <c:scaling>
          <c:orientation val="minMax"/>
          <c:max val="55"/>
        </c:scaling>
        <c:axPos val="l"/>
        <c:majorGridlines>
          <c:spPr>
            <a:ln w="339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6499072"/>
        <c:crosses val="autoZero"/>
        <c:crossBetween val="between"/>
      </c:valAx>
      <c:spPr>
        <a:noFill/>
        <a:ln w="2714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3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197C1-FEF3-46C9-B835-529581FF1E30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7975" cy="37290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43424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CAFCC9-282C-4862-9252-25ED81CD7A35}" type="slidenum">
              <a:rPr lang="ru-RU" smtClean="0">
                <a:latin typeface="Times New Roman" panose="02020603050405020304" pitchFamily="18" charset="0"/>
              </a:rPr>
              <a:pPr/>
              <a:t>8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6125"/>
            <a:ext cx="5387975" cy="37306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723922"/>
            <a:ext cx="5487041" cy="447738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63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сельского бюджета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на</a:t>
            </a:r>
            <a:r>
              <a:rPr lang="en-US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2020-2022</a:t>
            </a:r>
            <a:r>
              <a:rPr lang="ru-RU" b="1" i="0" dirty="0" smtClean="0">
                <a:solidFill>
                  <a:schemeClr val="tx1"/>
                </a:solidFill>
              </a:rPr>
              <a:t> годы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Сельский бюджет на 2020-2022 годы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238091" y="887413"/>
          <a:ext cx="9144065" cy="5541984"/>
        </p:xfrm>
        <a:graphic>
          <a:graphicData uri="http://schemas.openxmlformats.org/drawingml/2006/table">
            <a:tbl>
              <a:tblPr/>
              <a:tblGrid>
                <a:gridCol w="5567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89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8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89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45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 - поступлений: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текущие трансферты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– всего</a:t>
                      </a:r>
                      <a:endParaRPr lang="ru-RU" sz="1800" b="1" i="0" u="none" strike="noStrike" kern="120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,</a:t>
                      </a:r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97251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238356" y="185738"/>
            <a:ext cx="55721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>
                <a:latin typeface="Arial" panose="020B0604020202020204" pitchFamily="34" charset="0"/>
              </a:rPr>
              <a:t>Структура </a:t>
            </a:r>
            <a:r>
              <a:rPr lang="ru-RU" sz="1800" b="1" dirty="0" smtClean="0">
                <a:latin typeface="Arial" panose="020B0604020202020204" pitchFamily="34" charset="0"/>
              </a:rPr>
              <a:t>сельского бюджета </a:t>
            </a:r>
            <a:r>
              <a:rPr lang="ru-RU" sz="1800" b="1" dirty="0" err="1" smtClean="0">
                <a:latin typeface="Arial" panose="020B0604020202020204" pitchFamily="34" charset="0"/>
              </a:rPr>
              <a:t>Лабасинского</a:t>
            </a:r>
            <a:r>
              <a:rPr lang="ru-RU" sz="1800" b="1" dirty="0" smtClean="0">
                <a:latin typeface="Arial" panose="020B0604020202020204" pitchFamily="34" charset="0"/>
              </a:rPr>
              <a:t> сельского округа на 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>
                <a:latin typeface="Arial" panose="020B0604020202020204" pitchFamily="34" charset="0"/>
              </a:rPr>
              <a:t>тенге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8562535"/>
              </p:ext>
            </p:extLst>
          </p:nvPr>
        </p:nvGraphicFramePr>
        <p:xfrm>
          <a:off x="169862" y="980730"/>
          <a:ext cx="9283731" cy="5091479"/>
        </p:xfrm>
        <a:graphic>
          <a:graphicData uri="http://schemas.openxmlformats.org/drawingml/2006/table">
            <a:tbl>
              <a:tblPr/>
              <a:tblGrid>
                <a:gridCol w="354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56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77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20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26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340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разделов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3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99,5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11,2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87,6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99,5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Чистое бюджетное кредитование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кредиты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Сальдо по операциям с финансовыми активами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финансовых активов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(профицит)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дефицита (использование профицита)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остатки бюджетных средств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>
                <a:latin typeface="Arial" panose="020B0604020202020204" pitchFamily="34" charset="0"/>
              </a:rPr>
              <a:t>тенге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8950" y="34925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Поступления сельского бюджета </a:t>
            </a:r>
            <a:r>
              <a:rPr lang="ru-RU" sz="1800" b="1" dirty="0">
                <a:latin typeface="Arial" panose="020B0604020202020204" pitchFamily="34" charset="0"/>
              </a:rPr>
              <a:t>на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267706946"/>
              </p:ext>
            </p:extLst>
          </p:nvPr>
        </p:nvGraphicFramePr>
        <p:xfrm>
          <a:off x="266700" y="930275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91,8%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76513" y="1557338"/>
            <a:ext cx="46085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Налоговые </a:t>
            </a: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r>
              <a:rPr lang="en-US" sz="1400" b="1" dirty="0">
                <a:latin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</a:rPr>
              <a:t>11,2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423988" y="188913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Доля собственных доходов </a:t>
            </a:r>
            <a:r>
              <a:rPr lang="kk-KZ" sz="1800" b="1" dirty="0" smtClean="0">
                <a:latin typeface="Arial" panose="020B0604020202020204" pitchFamily="34" charset="0"/>
              </a:rPr>
              <a:t>на 2020 год сельского бюджета </a:t>
            </a:r>
            <a:endParaRPr lang="kk-KZ" sz="18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Всего </a:t>
            </a:r>
            <a:r>
              <a:rPr lang="kk-KZ" sz="1800" b="1" dirty="0" smtClean="0">
                <a:latin typeface="Arial" panose="020B0604020202020204" pitchFamily="34" charset="0"/>
              </a:rPr>
              <a:t>–11,2 млн. </a:t>
            </a:r>
            <a:r>
              <a:rPr lang="kk-KZ" sz="1800" b="1" dirty="0">
                <a:latin typeface="Arial" panose="020B0604020202020204" pitchFamily="34" charset="0"/>
              </a:rPr>
              <a:t>тенге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1" name="Object 115"/>
          <p:cNvGraphicFramePr>
            <a:graphicFrameLocks noGrp="1" noChangeAspect="1"/>
          </p:cNvGraphicFramePr>
          <p:nvPr>
            <p:ph idx="1"/>
          </p:nvPr>
        </p:nvGraphicFramePr>
        <p:xfrm>
          <a:off x="1666852" y="1857364"/>
          <a:ext cx="6600825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Бюджетные средства выделенные на социальную сферу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сельском бюджете на 2020-2022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годы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2" name="Group 68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1772280590"/>
              </p:ext>
            </p:extLst>
          </p:nvPr>
        </p:nvGraphicFramePr>
        <p:xfrm>
          <a:off x="344488" y="1341438"/>
          <a:ext cx="9073008" cy="2386013"/>
        </p:xfrm>
        <a:graphic>
          <a:graphicData uri="http://schemas.openxmlformats.org/drawingml/2006/table">
            <a:tbl>
              <a:tblPr/>
              <a:tblGrid>
                <a:gridCol w="5238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2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23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99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– соц. сфера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ChangeArrowheads="1"/>
          </p:cNvSpPr>
          <p:nvPr/>
        </p:nvSpPr>
        <p:spPr bwMode="auto">
          <a:xfrm>
            <a:off x="976313" y="190500"/>
            <a:ext cx="8585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расходы по образованию </a:t>
            </a:r>
          </a:p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2020-2022 годы сельского бюджета</a:t>
            </a:r>
            <a:endParaRPr lang="ru-RU" sz="1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155238" y="639763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69163" y="3232150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750300" y="65088"/>
            <a:ext cx="1889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040088951"/>
              </p:ext>
            </p:extLst>
          </p:nvPr>
        </p:nvGraphicFramePr>
        <p:xfrm>
          <a:off x="496888" y="1087438"/>
          <a:ext cx="8758237" cy="569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549275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тенге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22503</TotalTime>
  <Words>338</Words>
  <Application>Microsoft Office PowerPoint</Application>
  <PresentationFormat>Лист A4 (210x297 мм)</PresentationFormat>
  <Paragraphs>151</Paragraphs>
  <Slides>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Международный</vt:lpstr>
      <vt:lpstr>Worksheet</vt:lpstr>
      <vt:lpstr>Гражданский бюджет сельского бюджета  Лабасинского сельского округа на 2020-2022 годы </vt:lpstr>
      <vt:lpstr>Сельский бюджет на 2020-2022 годы</vt:lpstr>
      <vt:lpstr>Слайд 3</vt:lpstr>
      <vt:lpstr>Слайд 4</vt:lpstr>
      <vt:lpstr>Слайд 5</vt:lpstr>
      <vt:lpstr>Удельный вес по сферам сельского бюджета на 2020 год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1720</cp:revision>
  <cp:lastPrinted>2015-12-28T09:49:08Z</cp:lastPrinted>
  <dcterms:created xsi:type="dcterms:W3CDTF">2004-02-06T14:47:15Z</dcterms:created>
  <dcterms:modified xsi:type="dcterms:W3CDTF">2020-01-30T06:28:24Z</dcterms:modified>
</cp:coreProperties>
</file>