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91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722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Sarqan_audan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188640"/>
            <a:ext cx="2665423" cy="2664295"/>
          </a:xfrm>
          <a:prstGeom prst="rect">
            <a:avLst/>
          </a:prstGeom>
        </p:spPr>
      </p:pic>
      <p:pic>
        <p:nvPicPr>
          <p:cNvPr id="6" name="Рисунок 5" descr="56eb9c7887df9153885b36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-900218" y="900215"/>
            <a:ext cx="2276874" cy="476443"/>
          </a:xfrm>
          <a:prstGeom prst="rect">
            <a:avLst/>
          </a:prstGeom>
        </p:spPr>
      </p:pic>
      <p:pic>
        <p:nvPicPr>
          <p:cNvPr id="7" name="Рисунок 6" descr="56eb9c7887df9153885b36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-913909" y="3190779"/>
            <a:ext cx="2304258" cy="476443"/>
          </a:xfrm>
          <a:prstGeom prst="rect">
            <a:avLst/>
          </a:prstGeom>
        </p:spPr>
      </p:pic>
      <p:pic>
        <p:nvPicPr>
          <p:cNvPr id="8" name="Рисунок 7" descr="56eb9c7887df9153885b36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-900218" y="5481342"/>
            <a:ext cx="2276873" cy="476443"/>
          </a:xfrm>
          <a:prstGeom prst="rect">
            <a:avLst/>
          </a:prstGeom>
        </p:spPr>
      </p:pic>
      <p:pic>
        <p:nvPicPr>
          <p:cNvPr id="9" name="Рисунок 8" descr="56eb9c7887df9153885b36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7767341" y="900215"/>
            <a:ext cx="2276874" cy="476443"/>
          </a:xfrm>
          <a:prstGeom prst="rect">
            <a:avLst/>
          </a:prstGeom>
        </p:spPr>
      </p:pic>
      <p:pic>
        <p:nvPicPr>
          <p:cNvPr id="10" name="Рисунок 9" descr="56eb9c7887df9153885b36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7753650" y="3190779"/>
            <a:ext cx="2304258" cy="476443"/>
          </a:xfrm>
          <a:prstGeom prst="rect">
            <a:avLst/>
          </a:prstGeom>
        </p:spPr>
      </p:pic>
      <p:pic>
        <p:nvPicPr>
          <p:cNvPr id="11" name="Рисунок 10" descr="56eb9c7887df9153885b36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7767341" y="5481342"/>
            <a:ext cx="2276873" cy="476443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467544" y="2924944"/>
            <a:ext cx="8352928" cy="415498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lnSpc>
                <a:spcPct val="150000"/>
              </a:lnSpc>
            </a:pPr>
            <a:r>
              <a:rPr lang="kk-KZ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Сарқан ауданының</a:t>
            </a:r>
          </a:p>
          <a:p>
            <a:pPr lvl="0" algn="ctr">
              <a:lnSpc>
                <a:spcPct val="150000"/>
              </a:lnSpc>
            </a:pPr>
            <a:r>
              <a:rPr lang="kk-KZ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kk-KZ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жылдың экономика және бюджеттік жоспарлау бөлімінің  ашық бюджеті</a:t>
            </a:r>
            <a:r>
              <a:rPr lang="kk-KZ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722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56eb9c7887df9153885b36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-900218" y="900215"/>
            <a:ext cx="2276874" cy="476443"/>
          </a:xfrm>
          <a:prstGeom prst="rect">
            <a:avLst/>
          </a:prstGeom>
        </p:spPr>
      </p:pic>
      <p:pic>
        <p:nvPicPr>
          <p:cNvPr id="6" name="Рисунок 5" descr="56eb9c7887df9153885b36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-913909" y="3190779"/>
            <a:ext cx="2304258" cy="476443"/>
          </a:xfrm>
          <a:prstGeom prst="rect">
            <a:avLst/>
          </a:prstGeom>
        </p:spPr>
      </p:pic>
      <p:pic>
        <p:nvPicPr>
          <p:cNvPr id="7" name="Рисунок 6" descr="56eb9c7887df9153885b36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-900218" y="5481342"/>
            <a:ext cx="2276873" cy="476443"/>
          </a:xfrm>
          <a:prstGeom prst="rect">
            <a:avLst/>
          </a:prstGeom>
        </p:spPr>
      </p:pic>
      <p:pic>
        <p:nvPicPr>
          <p:cNvPr id="8" name="Рисунок 7" descr="56eb9c7887df9153885b36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7767341" y="900215"/>
            <a:ext cx="2276874" cy="476443"/>
          </a:xfrm>
          <a:prstGeom prst="rect">
            <a:avLst/>
          </a:prstGeom>
        </p:spPr>
      </p:pic>
      <p:pic>
        <p:nvPicPr>
          <p:cNvPr id="9" name="Рисунок 8" descr="56eb9c7887df9153885b36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7753650" y="3190779"/>
            <a:ext cx="2304258" cy="476443"/>
          </a:xfrm>
          <a:prstGeom prst="rect">
            <a:avLst/>
          </a:prstGeom>
        </p:spPr>
      </p:pic>
      <p:pic>
        <p:nvPicPr>
          <p:cNvPr id="10" name="Рисунок 9" descr="56eb9c7887df9153885b36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7767341" y="5481342"/>
            <a:ext cx="2276873" cy="476443"/>
          </a:xfrm>
          <a:prstGeom prst="rect">
            <a:avLst/>
          </a:prstGeom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23528" y="557074"/>
          <a:ext cx="7488832" cy="4425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4999"/>
                <a:gridCol w="743833"/>
              </a:tblGrid>
              <a:tr h="79623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жылғы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</a:t>
                      </a:r>
                      <a:r>
                        <a:rPr lang="kk-KZ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өлімнің негізгі көрсеткіші</a:t>
                      </a:r>
                      <a:endParaRPr lang="ru-RU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2020</a:t>
                      </a: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064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Барлық</a:t>
                      </a:r>
                      <a:r>
                        <a:rPr lang="kk-KZ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шығыстар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, млн.тенге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: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796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001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бағдарламасы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Экономикалық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саясатты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мемлекеттік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жоспарлау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жүйесін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қалыптастыру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дамыту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саласындағы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мемлекеттік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саясатты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іске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асыру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жөніндегі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қызметтер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18348,0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6541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004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бағдарламасы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Мемлекеттік органның күрделі шығыстары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188,0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50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76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06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06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06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06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06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06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76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76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06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552728"/>
          </a:xfr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000" dirty="0" smtClean="0"/>
              <a:t>   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rgbClr val="0070C0"/>
                </a:solidFill>
              </a:rPr>
              <a:t>    « </a:t>
            </a:r>
            <a:r>
              <a:rPr lang="ru-RU" sz="2000" dirty="0" err="1" smtClean="0">
                <a:solidFill>
                  <a:srgbClr val="0070C0"/>
                </a:solidFill>
              </a:rPr>
              <a:t>Дипломмен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ауылға</a:t>
            </a:r>
            <a:r>
              <a:rPr lang="ru-RU" sz="2000" dirty="0" smtClean="0">
                <a:solidFill>
                  <a:srgbClr val="0070C0"/>
                </a:solidFill>
              </a:rPr>
              <a:t>» </a:t>
            </a:r>
            <a:r>
              <a:rPr lang="ru-RU" sz="2000" dirty="0" err="1" smtClean="0">
                <a:solidFill>
                  <a:srgbClr val="0070C0"/>
                </a:solidFill>
              </a:rPr>
              <a:t>бағдарламасына</a:t>
            </a:r>
            <a:r>
              <a:rPr lang="ru-RU" sz="2000" dirty="0" smtClean="0">
                <a:solidFill>
                  <a:srgbClr val="0070C0"/>
                </a:solidFill>
              </a:rPr>
              <a:t> 16218,0 </a:t>
            </a:r>
            <a:r>
              <a:rPr lang="ru-RU" sz="2000" dirty="0" err="1" smtClean="0">
                <a:solidFill>
                  <a:srgbClr val="0070C0"/>
                </a:solidFill>
              </a:rPr>
              <a:t>мың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теңге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оның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ішінде</a:t>
            </a:r>
            <a:r>
              <a:rPr lang="ru-RU" sz="2000" dirty="0" smtClean="0">
                <a:solidFill>
                  <a:srgbClr val="0070C0"/>
                </a:solidFill>
              </a:rPr>
              <a:t/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err="1" smtClean="0">
                <a:solidFill>
                  <a:srgbClr val="0070C0"/>
                </a:solidFill>
              </a:rPr>
              <a:t>қарастырылған</a:t>
            </a:r>
            <a:r>
              <a:rPr lang="ru-RU" sz="2000" dirty="0" smtClean="0">
                <a:solidFill>
                  <a:srgbClr val="0070C0"/>
                </a:solidFill>
              </a:rPr>
              <a:t>(</a:t>
            </a:r>
            <a:r>
              <a:rPr lang="kk-KZ" sz="1800" dirty="0" smtClean="0">
                <a:solidFill>
                  <a:srgbClr val="0070C0"/>
                </a:solidFill>
              </a:rPr>
              <a:t>көтерме жәрдемақы </a:t>
            </a:r>
            <a:r>
              <a:rPr lang="ru-RU" sz="2000" dirty="0" smtClean="0">
                <a:solidFill>
                  <a:srgbClr val="0070C0"/>
                </a:solidFill>
              </a:rPr>
              <a:t>) -6098,0 </a:t>
            </a:r>
            <a:r>
              <a:rPr lang="ru-RU" sz="2000" dirty="0" err="1" smtClean="0">
                <a:solidFill>
                  <a:srgbClr val="0070C0"/>
                </a:solidFill>
              </a:rPr>
              <a:t>мыңтеңге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kk-KZ" sz="2000" dirty="0" smtClean="0">
                <a:solidFill>
                  <a:srgbClr val="0070C0"/>
                </a:solidFill>
              </a:rPr>
              <a:t>23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маманға</a:t>
            </a:r>
            <a:r>
              <a:rPr lang="ru-RU" sz="2000" dirty="0" smtClean="0">
                <a:solidFill>
                  <a:srgbClr val="0070C0"/>
                </a:solidFill>
              </a:rPr>
              <a:t> (</a:t>
            </a:r>
            <a:r>
              <a:rPr lang="kk-KZ" sz="2000" dirty="0" smtClean="0">
                <a:solidFill>
                  <a:srgbClr val="0070C0"/>
                </a:solidFill>
              </a:rPr>
              <a:t>бір маманға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smtClean="0">
                <a:solidFill>
                  <a:srgbClr val="0070C0"/>
                </a:solidFill>
              </a:rPr>
              <a:t>265100 </a:t>
            </a:r>
            <a:r>
              <a:rPr lang="ru-RU" sz="2000" dirty="0" err="1" smtClean="0">
                <a:solidFill>
                  <a:srgbClr val="0070C0"/>
                </a:solidFill>
              </a:rPr>
              <a:t>теңге</a:t>
            </a:r>
            <a:r>
              <a:rPr lang="kk-KZ" sz="2000" dirty="0" smtClean="0">
                <a:solidFill>
                  <a:srgbClr val="0070C0"/>
                </a:solidFill>
              </a:rPr>
              <a:t>(2</a:t>
            </a:r>
            <a:r>
              <a:rPr lang="ru-RU" sz="2000" dirty="0" smtClean="0">
                <a:solidFill>
                  <a:srgbClr val="0070C0"/>
                </a:solidFill>
              </a:rPr>
              <a:t>651</a:t>
            </a:r>
            <a:r>
              <a:rPr lang="kk-KZ" sz="2000" dirty="0" smtClean="0">
                <a:solidFill>
                  <a:srgbClr val="0070C0"/>
                </a:solidFill>
              </a:rPr>
              <a:t>*</a:t>
            </a:r>
            <a:r>
              <a:rPr lang="ru-RU" sz="2000" dirty="0" smtClean="0">
                <a:solidFill>
                  <a:srgbClr val="0070C0"/>
                </a:solidFill>
              </a:rPr>
              <a:t>100 </a:t>
            </a:r>
            <a:r>
              <a:rPr lang="kk-KZ" sz="2000" dirty="0" smtClean="0">
                <a:solidFill>
                  <a:srgbClr val="0070C0"/>
                </a:solidFill>
              </a:rPr>
              <a:t>еселік айлық есептік көрсеткіш) бюджеттік кредиттің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kk-KZ" sz="2000" dirty="0" smtClean="0">
                <a:solidFill>
                  <a:srgbClr val="0070C0"/>
                </a:solidFill>
              </a:rPr>
              <a:t>операциялық қызметіне 10120,0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мың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теңге</a:t>
            </a:r>
            <a:r>
              <a:rPr lang="ru-RU" sz="2000" dirty="0" smtClean="0">
                <a:solidFill>
                  <a:srgbClr val="0070C0"/>
                </a:solidFill>
              </a:rPr>
              <a:t>;</a:t>
            </a:r>
          </a:p>
          <a:p>
            <a:r>
              <a:rPr lang="kk-KZ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Әлеуметтік</a:t>
            </a:r>
            <a:r>
              <a:rPr lang="ru-RU" sz="2000" dirty="0" smtClean="0">
                <a:solidFill>
                  <a:srgbClr val="0070C0"/>
                </a:solidFill>
              </a:rPr>
              <a:t> сала </a:t>
            </a:r>
            <a:r>
              <a:rPr lang="ru-RU" sz="2000" dirty="0" err="1" smtClean="0">
                <a:solidFill>
                  <a:srgbClr val="0070C0"/>
                </a:solidFill>
              </a:rPr>
              <a:t>мамандарына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үй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сатып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алу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үшін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kk-KZ" sz="2000" dirty="0" smtClean="0">
                <a:solidFill>
                  <a:srgbClr val="0070C0"/>
                </a:solidFill>
              </a:rPr>
              <a:t>бюджеттік  </a:t>
            </a:r>
            <a:r>
              <a:rPr lang="kk-KZ" sz="2000" b="1" dirty="0" smtClean="0">
                <a:solidFill>
                  <a:srgbClr val="0070C0"/>
                </a:solidFill>
              </a:rPr>
              <a:t>кредиттер</a:t>
            </a:r>
            <a:r>
              <a:rPr lang="kk-KZ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smtClean="0">
                <a:solidFill>
                  <a:srgbClr val="0070C0"/>
                </a:solidFill>
              </a:rPr>
              <a:t>63624</a:t>
            </a:r>
            <a:r>
              <a:rPr lang="kk-KZ" sz="2000" dirty="0" smtClean="0">
                <a:solidFill>
                  <a:srgbClr val="0070C0"/>
                </a:solidFill>
              </a:rPr>
              <a:t>,0 мың теңге (16 маманға*</a:t>
            </a:r>
            <a:r>
              <a:rPr lang="ru-RU" sz="2000" dirty="0" smtClean="0">
                <a:solidFill>
                  <a:srgbClr val="0070C0"/>
                </a:solidFill>
              </a:rPr>
              <a:t>2651</a:t>
            </a:r>
            <a:r>
              <a:rPr lang="kk-KZ" sz="2000" dirty="0" smtClean="0">
                <a:solidFill>
                  <a:srgbClr val="0070C0"/>
                </a:solidFill>
              </a:rPr>
              <a:t>*1500 еселік айлық есептік көрсеткіш мөлшерінде бір маманға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kk-KZ" sz="2000" smtClean="0">
                <a:solidFill>
                  <a:srgbClr val="0070C0"/>
                </a:solidFill>
              </a:rPr>
              <a:t>3976500 </a:t>
            </a:r>
            <a:r>
              <a:rPr lang="kk-KZ" sz="2000" smtClean="0">
                <a:solidFill>
                  <a:srgbClr val="0070C0"/>
                </a:solidFill>
              </a:rPr>
              <a:t>теңге)қарастырылды.</a:t>
            </a:r>
            <a:endParaRPr lang="ru-RU" sz="2000" dirty="0" smtClean="0">
              <a:solidFill>
                <a:srgbClr val="0070C0"/>
              </a:solidFill>
            </a:endParaRPr>
          </a:p>
          <a:p>
            <a:endParaRPr lang="ru-RU" sz="900" dirty="0"/>
          </a:p>
        </p:txBody>
      </p:sp>
      <p:pic>
        <p:nvPicPr>
          <p:cNvPr id="9" name="Рисунок 8" descr="56eb9c7887df9153885b36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-3137026" y="3137026"/>
            <a:ext cx="6858000" cy="583948"/>
          </a:xfrm>
          <a:prstGeom prst="rect">
            <a:avLst/>
          </a:prstGeom>
        </p:spPr>
      </p:pic>
      <p:pic>
        <p:nvPicPr>
          <p:cNvPr id="10" name="Рисунок 9" descr="56eb9c7887df9153885b36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467164" y="3028764"/>
            <a:ext cx="6705600" cy="648072"/>
          </a:xfrm>
          <a:prstGeom prst="rect">
            <a:avLst/>
          </a:prstGeom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971600" y="0"/>
            <a:ext cx="7272808" cy="1196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b="1" dirty="0" err="1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Мамандарды</a:t>
            </a:r>
            <a:r>
              <a:rPr lang="ru-RU" sz="3200" b="1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әлеуметтік</a:t>
            </a:r>
            <a:r>
              <a:rPr lang="ru-RU" sz="3200" b="1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қолдау</a:t>
            </a:r>
            <a:r>
              <a:rPr lang="ru-RU" sz="3200" b="1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шараларын</a:t>
            </a:r>
            <a:r>
              <a:rPr lang="ru-RU" sz="3200" b="1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іске</a:t>
            </a:r>
            <a:r>
              <a:rPr lang="ru-RU" sz="3200" b="1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асыру</a:t>
            </a:r>
            <a:r>
              <a:rPr lang="ru-RU" sz="3200" b="1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үшін</a:t>
            </a:r>
            <a:r>
              <a:rPr lang="ru-RU" sz="3200" b="1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бюджеттік</a:t>
            </a:r>
            <a:r>
              <a:rPr lang="ru-RU" sz="3200" b="1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кредиттер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9" descr="C:\Users\Экономика\Desktop\диплом село_99659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268761"/>
            <a:ext cx="8130472" cy="33123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1402</TotalTime>
  <Words>55</Words>
  <Application>Microsoft Office PowerPoint</Application>
  <PresentationFormat>Экран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                        « Дипломмен ауылға» бағдарламасына 16218,0 мың теңге оның ішінде қарастырылған(көтерме жәрдемақы ) -6098,0 мыңтеңге 23 маманға (бір маманға 265100 теңге(2651*100 еселік айлық есептік көрсеткіш) бюджеттік кредиттің операциялық қызметіне 10120,0 мың теңге;  Әлеуметтік сала мамандарына үй сатып алу үшін бюджеттік  кредиттер 63624,0 мың теңге (16 маманға*2651*1500 еселік айлық есептік көрсеткіш мөлшерінде бір маманға 3976500 теңге)қарастырылды.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Нуржан</dc:creator>
  <cp:lastModifiedBy>Экономика</cp:lastModifiedBy>
  <cp:revision>116</cp:revision>
  <dcterms:created xsi:type="dcterms:W3CDTF">2018-12-11T06:04:45Z</dcterms:created>
  <dcterms:modified xsi:type="dcterms:W3CDTF">2020-01-21T08:54:30Z</dcterms:modified>
</cp:coreProperties>
</file>