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21" r:id="rId1"/>
  </p:sldMasterIdLst>
  <p:notesMasterIdLst>
    <p:notesMasterId r:id="rId16"/>
  </p:notesMasterIdLst>
  <p:handoutMasterIdLst>
    <p:handoutMasterId r:id="rId17"/>
  </p:handoutMasterIdLst>
  <p:sldIdLst>
    <p:sldId id="1078" r:id="rId2"/>
    <p:sldId id="1111" r:id="rId3"/>
    <p:sldId id="1170" r:id="rId4"/>
    <p:sldId id="1162" r:id="rId5"/>
    <p:sldId id="1163" r:id="rId6"/>
    <p:sldId id="1172" r:id="rId7"/>
    <p:sldId id="1164" r:id="rId8"/>
    <p:sldId id="1166" r:id="rId9"/>
    <p:sldId id="1165" r:id="rId10"/>
    <p:sldId id="1171" r:id="rId11"/>
    <p:sldId id="1167" r:id="rId12"/>
    <p:sldId id="1168" r:id="rId13"/>
    <p:sldId id="1169" r:id="rId14"/>
    <p:sldId id="1173" r:id="rId15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11"/>
            <p14:sldId id="1170"/>
            <p14:sldId id="1162"/>
            <p14:sldId id="1163"/>
            <p14:sldId id="1172"/>
            <p14:sldId id="1164"/>
          </p14:sldIdLst>
        </p14:section>
        <p14:section name="Раздел без заголовка" id="{6B3CA8B7-57BE-4259-9B94-BBE0408BF8D8}">
          <p14:sldIdLst>
            <p14:sldId id="1166"/>
            <p14:sldId id="1165"/>
            <p14:sldId id="1171"/>
            <p14:sldId id="1167"/>
            <p14:sldId id="1168"/>
            <p14:sldId id="1169"/>
            <p14:sldId id="11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CC"/>
    <a:srgbClr val="CCECFF"/>
    <a:srgbClr val="FFFF00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«</a:t>
            </a:r>
            <a:r>
              <a:rPr lang="kk-KZ" sz="1800" b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Бюджетное финансирование на 2017-2019 год по Отделу финансов Коксуского района</a:t>
            </a:r>
            <a:endParaRPr lang="ru-RU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4135450043407172"/>
          <c:y val="3.2271546547738076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8045078265628E-2"/>
          <c:y val="4.5116450425645313E-2"/>
          <c:w val="0.90011690200089267"/>
          <c:h val="0.817274219732248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558496907168072E-3"/>
                  <c:y val="9.1279129661883895E-2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124316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116993814336136E-3"/>
                  <c:y val="0.14867701231553374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167493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58496907168068E-3"/>
                  <c:y val="0.12359313498154476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316498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58425408.68</c:v>
                </c:pt>
                <c:pt idx="1">
                  <c:v>74496872.5</c:v>
                </c:pt>
                <c:pt idx="2">
                  <c:v>90087336.829999998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728512"/>
        <c:axId val="179601408"/>
        <c:axId val="0"/>
      </c:bar3DChart>
      <c:catAx>
        <c:axId val="129728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79601408"/>
        <c:crosses val="autoZero"/>
        <c:auto val="1"/>
        <c:lblAlgn val="ctr"/>
        <c:lblOffset val="100"/>
        <c:noMultiLvlLbl val="0"/>
      </c:catAx>
      <c:valAx>
        <c:axId val="179601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72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47713"/>
            <a:ext cx="5381625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5A3AAD-768F-483D-B896-0AAC939E95D8}" type="slidenum">
              <a:rPr lang="ru-RU" smtClean="0">
                <a:latin typeface="Times New Roman" panose="02020603050405020304" pitchFamily="18" charset="0"/>
              </a:rPr>
              <a:pPr/>
              <a:t>2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747713"/>
            <a:ext cx="5381625" cy="37274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374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82345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536575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5201510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" y="2130426"/>
            <a:ext cx="47879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3733800"/>
            <a:ext cx="47879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66703" y="930281"/>
            <a:ext cx="8896350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166A-DC41-40CD-9C9A-D4E090A6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982344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906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906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906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621365"/>
            <a:ext cx="899795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95300" y="4463568"/>
            <a:ext cx="89979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273051"/>
            <a:ext cx="5943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991612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347900" y="3221306"/>
            <a:ext cx="3017520" cy="8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901952"/>
            <a:ext cx="257556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0" y="3273552"/>
            <a:ext cx="257556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67100" y="381000"/>
            <a:ext cx="602615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991612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347900" y="3221306"/>
            <a:ext cx="3017520" cy="8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02" y="1905000"/>
            <a:ext cx="257556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0" y="3276600"/>
            <a:ext cx="257556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61798" y="137160"/>
            <a:ext cx="960882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1240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7050" y="6312409"/>
            <a:ext cx="3771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1240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575" y="2106532"/>
            <a:ext cx="4796783" cy="280873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kk-KZ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ГРАЖДАНСКИЙ БЮДЖЕТ ИСПОЛНЕНИЕ ЗА 2019  год. Государственное учереждение «Отдела финансов Коксуского района»</a:t>
            </a:r>
            <a:endParaRPr lang="nl-NL" sz="3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3" y="65897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2" y="26558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40" y="21526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4" y="26558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7" y="5842432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2019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6" y="625793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6" y="-2682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рафик фондового рынка и таблица с компьютерным фоном. Многопрофильная экспозиция. Концепция финансового анализа.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60648"/>
            <a:ext cx="9361040" cy="64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0512" y="3105834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FFFF"/>
                </a:solidFill>
              </a:rPr>
              <a:t>Приобрениение</a:t>
            </a:r>
            <a:r>
              <a:rPr lang="ru-RU" i="1" dirty="0">
                <a:solidFill>
                  <a:srgbClr val="00FFFF"/>
                </a:solidFill>
              </a:rPr>
              <a:t> транспортных  средств в 2017 году использовано 4800,0 </a:t>
            </a:r>
            <a:r>
              <a:rPr lang="ru-RU" i="1" dirty="0" err="1">
                <a:solidFill>
                  <a:srgbClr val="00FFFF"/>
                </a:solidFill>
              </a:rPr>
              <a:t>тыс</a:t>
            </a:r>
            <a:r>
              <a:rPr lang="ru-RU" i="1" dirty="0">
                <a:solidFill>
                  <a:srgbClr val="00FFFF"/>
                </a:solidFill>
              </a:rPr>
              <a:t> тенге,</a:t>
            </a:r>
          </a:p>
        </p:txBody>
      </p:sp>
      <p:pic>
        <p:nvPicPr>
          <p:cNvPr id="4" name="Picture 2" descr="Загруженность работой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49" y="476672"/>
            <a:ext cx="43222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2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0512" y="260648"/>
            <a:ext cx="8208912" cy="615624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4568" y="282883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Приобретение машин и оборудование в 2017 году израсходовано-134,90 </a:t>
            </a:r>
            <a:r>
              <a:rPr lang="ru-RU" dirty="0" err="1">
                <a:solidFill>
                  <a:srgbClr val="00B0F0"/>
                </a:solidFill>
              </a:rPr>
              <a:t>тыс</a:t>
            </a:r>
            <a:r>
              <a:rPr lang="ru-RU" dirty="0">
                <a:solidFill>
                  <a:srgbClr val="00B0F0"/>
                </a:solidFill>
              </a:rPr>
              <a:t> тенге, 2018 году-469,6 </a:t>
            </a:r>
            <a:r>
              <a:rPr lang="ru-RU" dirty="0" err="1">
                <a:solidFill>
                  <a:srgbClr val="00B0F0"/>
                </a:solidFill>
              </a:rPr>
              <a:t>тыс</a:t>
            </a:r>
            <a:r>
              <a:rPr lang="ru-RU" dirty="0">
                <a:solidFill>
                  <a:srgbClr val="00B0F0"/>
                </a:solidFill>
              </a:rPr>
              <a:t> тенге, в 2019 году использовано-295,0 </a:t>
            </a:r>
            <a:r>
              <a:rPr lang="ru-RU" dirty="0" err="1">
                <a:solidFill>
                  <a:srgbClr val="00B0F0"/>
                </a:solidFill>
              </a:rPr>
              <a:t>тыс</a:t>
            </a:r>
            <a:r>
              <a:rPr lang="ru-RU" dirty="0">
                <a:solidFill>
                  <a:srgbClr val="00B0F0"/>
                </a:solidFill>
              </a:rPr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175237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95300" y="5990295"/>
            <a:ext cx="899795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00B0F0"/>
                </a:solidFill>
              </a:rPr>
              <a:t>на содержание отдела в 2017 году  было выделено 13477,0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 освоено 13476,24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 в 2018 году  было выделено 13939,0 </a:t>
            </a:r>
            <a:r>
              <a:rPr lang="ru-RU" sz="1800" dirty="0" err="1" smtClean="0">
                <a:solidFill>
                  <a:srgbClr val="00B0F0"/>
                </a:solidFill>
              </a:rPr>
              <a:t>тыс</a:t>
            </a:r>
            <a:r>
              <a:rPr lang="ru-RU" sz="1800" dirty="0" smtClean="0">
                <a:solidFill>
                  <a:srgbClr val="00B0F0"/>
                </a:solidFill>
              </a:rPr>
              <a:t> тенге в </a:t>
            </a:r>
            <a:r>
              <a:rPr lang="ru-RU" sz="1800" dirty="0">
                <a:solidFill>
                  <a:srgbClr val="00B0F0"/>
                </a:solidFill>
              </a:rPr>
              <a:t>2019 году  было выделено 14922,0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 и освоено 14914,39 тыс. тенге:</a:t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> из них из республиканского бюджета 784,75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тенге,по</a:t>
            </a:r>
            <a:r>
              <a:rPr lang="ru-RU" sz="1800" dirty="0">
                <a:solidFill>
                  <a:srgbClr val="00B0F0"/>
                </a:solidFill>
              </a:rPr>
              <a:t> заработной плате основного персонала использовано  437,0 тенге; на оздоровление 82,47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тенге, социальный налог-55,0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тенге,социальные</a:t>
            </a:r>
            <a:r>
              <a:rPr lang="ru-RU" sz="1800" dirty="0">
                <a:solidFill>
                  <a:srgbClr val="00B0F0"/>
                </a:solidFill>
              </a:rPr>
              <a:t> отчисление 6,6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тенге, медицинское страхование 4,2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тенге,заработная</a:t>
            </a:r>
            <a:r>
              <a:rPr lang="ru-RU" sz="1800" dirty="0">
                <a:solidFill>
                  <a:srgbClr val="00B0F0"/>
                </a:solidFill>
              </a:rPr>
              <a:t> плата технического персонала 186,72 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тенге, налоги технического персонала-1,74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тенге.</a:t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>из них из местного бюджета 14133,0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тенге,по</a:t>
            </a:r>
            <a:r>
              <a:rPr lang="ru-RU" sz="1800" dirty="0">
                <a:solidFill>
                  <a:srgbClr val="00B0F0"/>
                </a:solidFill>
              </a:rPr>
              <a:t> заработной плате основного персонала использовано  5261,68 тенге;  премия-3440,0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тенге, на оздоровление 1007,67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тенге, социальный налог-457,0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тенге,социальные</a:t>
            </a:r>
            <a:r>
              <a:rPr lang="ru-RU" sz="1800" dirty="0">
                <a:solidFill>
                  <a:srgbClr val="00B0F0"/>
                </a:solidFill>
              </a:rPr>
              <a:t> отчисление 250,0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тенге, страховка автотранспорта 17,14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тенге, медицинское страхование 126,0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тенге,заработная</a:t>
            </a:r>
            <a:r>
              <a:rPr lang="ru-RU" sz="1800" dirty="0">
                <a:solidFill>
                  <a:srgbClr val="00B0F0"/>
                </a:solidFill>
              </a:rPr>
              <a:t> плата технического персонала 433,0 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тенге, налоги технического персонала-42,0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тенге, приобретение бензина 452,80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тенге,приобретение</a:t>
            </a:r>
            <a:r>
              <a:rPr lang="ru-RU" sz="1800" dirty="0">
                <a:solidFill>
                  <a:srgbClr val="00B0F0"/>
                </a:solidFill>
              </a:rPr>
              <a:t> канцелярских </a:t>
            </a:r>
            <a:r>
              <a:rPr lang="ru-RU" sz="1800" dirty="0" err="1">
                <a:solidFill>
                  <a:srgbClr val="00B0F0"/>
                </a:solidFill>
              </a:rPr>
              <a:t>товаров,запасных</a:t>
            </a:r>
            <a:r>
              <a:rPr lang="ru-RU" sz="1800" dirty="0">
                <a:solidFill>
                  <a:srgbClr val="00B0F0"/>
                </a:solidFill>
              </a:rPr>
              <a:t> частей для автомашины-340,55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тенге,оплата</a:t>
            </a:r>
            <a:r>
              <a:rPr lang="ru-RU" sz="1800" dirty="0">
                <a:solidFill>
                  <a:srgbClr val="00B0F0"/>
                </a:solidFill>
              </a:rPr>
              <a:t> телефонной связи и доступа к сети Интернет -357,0 тенге, за работы и прочие услуги- 1901,42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тенге. Командировочные расходы 40,4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</a:t>
            </a:r>
            <a:r>
              <a:rPr lang="ru-RU" sz="1800" dirty="0" err="1">
                <a:solidFill>
                  <a:srgbClr val="00B0F0"/>
                </a:solidFill>
              </a:rPr>
              <a:t>тенге.Эмиссия</a:t>
            </a:r>
            <a:r>
              <a:rPr lang="ru-RU" sz="1800" dirty="0">
                <a:solidFill>
                  <a:srgbClr val="00B0F0"/>
                </a:solidFill>
              </a:rPr>
              <a:t> окружающей среды-3,0 </a:t>
            </a:r>
            <a:r>
              <a:rPr lang="ru-RU" sz="1800" dirty="0" err="1">
                <a:solidFill>
                  <a:srgbClr val="00B0F0"/>
                </a:solidFill>
              </a:rPr>
              <a:t>тыс</a:t>
            </a:r>
            <a:r>
              <a:rPr lang="ru-RU" sz="1800" dirty="0">
                <a:solidFill>
                  <a:srgbClr val="00B0F0"/>
                </a:solidFill>
              </a:rPr>
              <a:t> тенге.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Рисунок 5" descr="http://tavannaya.ru/wp-content/uploads/2015/06/Kalkulyator_1-e1435644811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"/>
            <a:ext cx="1584176" cy="120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2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ловой бухгалтерский учет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3" y="1556792"/>
            <a:ext cx="4911376" cy="327425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" name="Прямоугольник 1"/>
          <p:cNvSpPr/>
          <p:nvPr/>
        </p:nvSpPr>
        <p:spPr>
          <a:xfrm>
            <a:off x="560512" y="3326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Субвенции в 2019 году использовано-123991,0 </a:t>
            </a:r>
            <a:r>
              <a:rPr lang="ru-RU" dirty="0" err="1">
                <a:solidFill>
                  <a:srgbClr val="00B0F0"/>
                </a:solidFill>
              </a:rPr>
              <a:t>тыс</a:t>
            </a:r>
            <a:r>
              <a:rPr lang="ru-RU" dirty="0">
                <a:solidFill>
                  <a:srgbClr val="00B0F0"/>
                </a:solidFill>
              </a:rPr>
              <a:t> тенге. 2018 году-113920,0 </a:t>
            </a:r>
            <a:r>
              <a:rPr lang="ru-RU" dirty="0" err="1">
                <a:solidFill>
                  <a:srgbClr val="00B0F0"/>
                </a:solidFill>
              </a:rPr>
              <a:t>тыс</a:t>
            </a:r>
            <a:r>
              <a:rPr lang="ru-RU" dirty="0">
                <a:solidFill>
                  <a:srgbClr val="00B0F0"/>
                </a:solidFill>
              </a:rPr>
              <a:t> тенге.</a:t>
            </a:r>
          </a:p>
        </p:txBody>
      </p:sp>
      <p:pic>
        <p:nvPicPr>
          <p:cNvPr id="4" name="Рисунок 3" descr="http://tavannaya.ru/wp-content/uploads/2015/06/Kalkulyator_1-e1435644811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204864"/>
            <a:ext cx="4321175" cy="32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97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" y="188640"/>
            <a:ext cx="9712966" cy="64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8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04528" y="404664"/>
            <a:ext cx="77048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Бюджетное финансирование на 2017-2019 год по Отделу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финансов Коксуского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района</a:t>
            </a:r>
            <a:endParaRPr lang="ru-RU" sz="2000" b="1" dirty="0">
              <a:cs typeface="Arial" panose="020B0604020202020204" pitchFamily="34" charset="0"/>
            </a:endParaRPr>
          </a:p>
        </p:txBody>
      </p:sp>
      <p:graphicFrame>
        <p:nvGraphicFramePr>
          <p:cNvPr id="1434690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89551072"/>
              </p:ext>
            </p:extLst>
          </p:nvPr>
        </p:nvGraphicFramePr>
        <p:xfrm>
          <a:off x="11505728" y="2564904"/>
          <a:ext cx="208280" cy="2590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spc="0" normalizeH="0" baseline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363" name="Rectangle 62"/>
          <p:cNvSpPr>
            <a:spLocks noChangeArrowheads="1"/>
          </p:cNvSpPr>
          <p:nvPr/>
        </p:nvSpPr>
        <p:spPr bwMode="auto">
          <a:xfrm>
            <a:off x="8553450" y="6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 i="1"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27482"/>
              </p:ext>
            </p:extLst>
          </p:nvPr>
        </p:nvGraphicFramePr>
        <p:xfrm>
          <a:off x="632520" y="1340764"/>
          <a:ext cx="8597206" cy="6419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197"/>
                <a:gridCol w="1593602"/>
                <a:gridCol w="1593602"/>
                <a:gridCol w="1725805"/>
              </a:tblGrid>
              <a:tr h="566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</a:t>
                      </a:r>
                    </a:p>
                  </a:txBody>
                  <a:tcPr marT="45712" marB="45712" anchor="ctr" horzOverflow="overflow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anchor="ctr" horzOverflow="overflow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T="45712" marB="45712" anchor="ctr" horzOverflow="overflow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12" marB="45712" anchor="ctr" horzOverflow="overflow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04638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dirty="0" smtClean="0"/>
                        <a:t>124316,0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dirty="0" smtClean="0"/>
                        <a:t>167493,0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dirty="0" smtClean="0"/>
                        <a:t>316498,0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04638">
                <a:tc>
                  <a:txBody>
                    <a:bodyPr/>
                    <a:lstStyle/>
                    <a:p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 по реализации государственной политики в местном уровне в сфере финансов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13476,24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13939,0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14914,39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оценки имущества в целях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налогооблажения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1124,0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неиспользованых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целевых трансфертов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9088,0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3891,0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2782,0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505706">
                <a:tc>
                  <a:txBody>
                    <a:bodyPr/>
                    <a:lstStyle/>
                    <a:p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Погашение долга местного исполнительного органа-погашение основного долга перед вышестоящим бюджетом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28803,0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30497,0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39173,02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Приватизация управление коммунальным имуществом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1008,85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1192,9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04638">
                <a:tc>
                  <a:txBody>
                    <a:bodyPr/>
                    <a:lstStyle/>
                    <a:p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долга местных исполнительных органов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48,43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55,05 </a:t>
                      </a:r>
                    </a:p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Приобрениение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транспортных  средств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4800,0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машин и оборудование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134,90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469,6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текущие трансферты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119081,0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113920,0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123991,0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 органам местного самоуправления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30405,0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2990,0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4839,0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сумм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неиспользованых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Нацбанка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Текущие трансферты другим уровням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государственого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8637,0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0463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текущие трансферты нижестоящим государственным органам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войная экспозиция графика фондового рынка с человеком, работающим на ноутбуке на заднем плане. Концепция финансового анализа. — стоковое фото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7" y="332656"/>
            <a:ext cx="8568952" cy="61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0512" y="692696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452038000331-Субвенции в 2019 году использовано-123991,0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тенге. 2018 году-113920,0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тенге.</a:t>
            </a:r>
          </a:p>
          <a:p>
            <a:r>
              <a:rPr lang="ru-RU" dirty="0">
                <a:solidFill>
                  <a:srgbClr val="FF0000"/>
                </a:solidFill>
              </a:rPr>
              <a:t>452051000337-Трансферты органам местного самоуправления за 2017 год  освоено-30405,0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тенге, на 2018 год -2990,0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тенге, и в 2019 году освоено-4839,0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</a:t>
            </a:r>
          </a:p>
          <a:p>
            <a:r>
              <a:rPr lang="ru-RU" dirty="0">
                <a:solidFill>
                  <a:srgbClr val="FF0000"/>
                </a:solidFill>
              </a:rPr>
              <a:t>452054000352 Возврат сумм </a:t>
            </a:r>
            <a:r>
              <a:rPr lang="ru-RU" dirty="0" err="1">
                <a:solidFill>
                  <a:srgbClr val="FF0000"/>
                </a:solidFill>
              </a:rPr>
              <a:t>неиспользованых</a:t>
            </a:r>
            <a:r>
              <a:rPr lang="ru-RU" dirty="0">
                <a:solidFill>
                  <a:srgbClr val="FF0000"/>
                </a:solidFill>
              </a:rPr>
              <a:t> средств </a:t>
            </a:r>
            <a:r>
              <a:rPr lang="ru-RU" dirty="0" err="1">
                <a:solidFill>
                  <a:srgbClr val="FF0000"/>
                </a:solidFill>
              </a:rPr>
              <a:t>Нацбанка</a:t>
            </a:r>
            <a:r>
              <a:rPr lang="ru-RU" dirty="0">
                <a:solidFill>
                  <a:srgbClr val="FF0000"/>
                </a:solidFill>
              </a:rPr>
              <a:t>-на 2017 год использовано-3,71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тенге.</a:t>
            </a:r>
          </a:p>
          <a:p>
            <a:r>
              <a:rPr lang="ru-RU" dirty="0">
                <a:solidFill>
                  <a:srgbClr val="FF0000"/>
                </a:solidFill>
              </a:rPr>
              <a:t>452066011339-Текущие трансферты другим уровням </a:t>
            </a:r>
            <a:r>
              <a:rPr lang="ru-RU" dirty="0" err="1">
                <a:solidFill>
                  <a:srgbClr val="FF0000"/>
                </a:solidFill>
              </a:rPr>
              <a:t>государственого</a:t>
            </a:r>
            <a:r>
              <a:rPr lang="ru-RU" dirty="0">
                <a:solidFill>
                  <a:srgbClr val="FF0000"/>
                </a:solidFill>
              </a:rPr>
              <a:t> органа-за 2019 год освоено-8637,0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тенге.</a:t>
            </a:r>
          </a:p>
          <a:p>
            <a:r>
              <a:rPr lang="ru-RU" dirty="0">
                <a:solidFill>
                  <a:srgbClr val="FF0000"/>
                </a:solidFill>
              </a:rPr>
              <a:t>452113000339-Целевые текущие трансферты нижестоящим государственным органам в 2019 году освоено-377,0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242657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38226277"/>
              </p:ext>
            </p:extLst>
          </p:nvPr>
        </p:nvGraphicFramePr>
        <p:xfrm>
          <a:off x="1064568" y="692696"/>
          <a:ext cx="813690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55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8" y="2492896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88504" y="404664"/>
            <a:ext cx="6940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Трансферты органам местного самоуправления за 2017 год  освоено-30405,0 </a:t>
            </a:r>
            <a:r>
              <a:rPr lang="ru-RU" i="1" dirty="0" err="1">
                <a:solidFill>
                  <a:srgbClr val="FF0000"/>
                </a:solidFill>
              </a:rPr>
              <a:t>тыс</a:t>
            </a:r>
            <a:r>
              <a:rPr lang="ru-RU" i="1" dirty="0">
                <a:solidFill>
                  <a:srgbClr val="FF0000"/>
                </a:solidFill>
              </a:rPr>
              <a:t> тенге, на 2018 год -2990,0 </a:t>
            </a:r>
            <a:r>
              <a:rPr lang="ru-RU" i="1" dirty="0" err="1">
                <a:solidFill>
                  <a:srgbClr val="FF0000"/>
                </a:solidFill>
              </a:rPr>
              <a:t>тыс</a:t>
            </a:r>
            <a:r>
              <a:rPr lang="ru-RU" i="1" dirty="0">
                <a:solidFill>
                  <a:srgbClr val="FF0000"/>
                </a:solidFill>
              </a:rPr>
              <a:t> тенге, и в 2019 году освоено-4839,0 </a:t>
            </a:r>
            <a:r>
              <a:rPr lang="ru-RU" i="1" dirty="0" err="1">
                <a:solidFill>
                  <a:srgbClr val="FF0000"/>
                </a:solidFill>
              </a:rPr>
              <a:t>тыс</a:t>
            </a:r>
            <a:r>
              <a:rPr lang="ru-RU" i="1" dirty="0">
                <a:solidFill>
                  <a:srgbClr val="FF0000"/>
                </a:solidFill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148478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0552" y="620688"/>
            <a:ext cx="6508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F0"/>
                </a:solidFill>
              </a:rPr>
              <a:t>Трансферты органам местного самоуправления за 2017 год  освоено-30405,0 </a:t>
            </a:r>
            <a:r>
              <a:rPr lang="ru-RU" i="1" dirty="0" err="1">
                <a:solidFill>
                  <a:srgbClr val="00B0F0"/>
                </a:solidFill>
              </a:rPr>
              <a:t>тыс</a:t>
            </a:r>
            <a:r>
              <a:rPr lang="ru-RU" i="1" dirty="0">
                <a:solidFill>
                  <a:srgbClr val="00B0F0"/>
                </a:solidFill>
              </a:rPr>
              <a:t> тенге, на 2018 год -2990,0 </a:t>
            </a:r>
            <a:r>
              <a:rPr lang="ru-RU" i="1" dirty="0" err="1">
                <a:solidFill>
                  <a:srgbClr val="00B0F0"/>
                </a:solidFill>
              </a:rPr>
              <a:t>тыс</a:t>
            </a:r>
            <a:r>
              <a:rPr lang="ru-RU" i="1" dirty="0">
                <a:solidFill>
                  <a:srgbClr val="00B0F0"/>
                </a:solidFill>
              </a:rPr>
              <a:t> тенге, и в 2019 году освоено-4839,0 </a:t>
            </a:r>
            <a:r>
              <a:rPr lang="ru-RU" i="1" dirty="0" err="1">
                <a:solidFill>
                  <a:srgbClr val="00B0F0"/>
                </a:solidFill>
              </a:rPr>
              <a:t>тыс</a:t>
            </a:r>
            <a:r>
              <a:rPr lang="ru-RU" i="1" dirty="0">
                <a:solidFill>
                  <a:srgbClr val="00B0F0"/>
                </a:solidFill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45478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2780928"/>
            <a:ext cx="5040560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476500" y="1052736"/>
            <a:ext cx="6292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F0"/>
                </a:solidFill>
              </a:rPr>
              <a:t>Погашение долга местного исполнительного органа-погашение основного долга перед вышестоящим бюджетом в 2019 году освоено-39173,02 </a:t>
            </a:r>
            <a:r>
              <a:rPr lang="ru-RU" i="1" dirty="0" err="1">
                <a:solidFill>
                  <a:srgbClr val="00B0F0"/>
                </a:solidFill>
              </a:rPr>
              <a:t>тыс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тенге.в</a:t>
            </a:r>
            <a:r>
              <a:rPr lang="ru-RU" i="1" dirty="0">
                <a:solidFill>
                  <a:srgbClr val="00B0F0"/>
                </a:solidFill>
              </a:rPr>
              <a:t> 2017 году освоено-28803,0 </a:t>
            </a:r>
            <a:r>
              <a:rPr lang="ru-RU" i="1" dirty="0" err="1">
                <a:solidFill>
                  <a:srgbClr val="00B0F0"/>
                </a:solidFill>
              </a:rPr>
              <a:t>тыс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тенге.в</a:t>
            </a:r>
            <a:r>
              <a:rPr lang="ru-RU" i="1" dirty="0">
                <a:solidFill>
                  <a:srgbClr val="00B0F0"/>
                </a:solidFill>
              </a:rPr>
              <a:t> 2018 году-30497,0 </a:t>
            </a:r>
            <a:r>
              <a:rPr lang="ru-RU" i="1" dirty="0" err="1">
                <a:solidFill>
                  <a:srgbClr val="00B0F0"/>
                </a:solidFill>
              </a:rPr>
              <a:t>тыс</a:t>
            </a:r>
            <a:r>
              <a:rPr lang="ru-RU" i="1" dirty="0">
                <a:solidFill>
                  <a:srgbClr val="00B0F0"/>
                </a:solidFill>
              </a:rPr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" y="3356992"/>
            <a:ext cx="4762500" cy="3267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76536" y="548680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Целевые текущие трансферты нижестоящим государственным органам в 2019 году освоено-377,0 </a:t>
            </a:r>
            <a:r>
              <a:rPr lang="ru-RU" i="1" dirty="0" err="1">
                <a:solidFill>
                  <a:srgbClr val="FF0000"/>
                </a:solidFill>
              </a:rPr>
              <a:t>тыс</a:t>
            </a:r>
            <a:r>
              <a:rPr lang="ru-RU" i="1" dirty="0">
                <a:solidFill>
                  <a:srgbClr val="FF0000"/>
                </a:solidFill>
              </a:rPr>
              <a:t> тенге.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0952" y="2060848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FFFF"/>
                </a:solidFill>
              </a:rPr>
              <a:t>Текущие трансферты другим уровням </a:t>
            </a:r>
            <a:r>
              <a:rPr lang="ru-RU" i="1" dirty="0" err="1">
                <a:solidFill>
                  <a:srgbClr val="00FFFF"/>
                </a:solidFill>
              </a:rPr>
              <a:t>государственого</a:t>
            </a:r>
            <a:r>
              <a:rPr lang="ru-RU" i="1" dirty="0">
                <a:solidFill>
                  <a:srgbClr val="00FFFF"/>
                </a:solidFill>
              </a:rPr>
              <a:t> органа-за 2019 год освоено-8637,0 </a:t>
            </a:r>
            <a:r>
              <a:rPr lang="ru-RU" i="1" dirty="0" err="1">
                <a:solidFill>
                  <a:srgbClr val="00FFFF"/>
                </a:solidFill>
              </a:rPr>
              <a:t>тыс</a:t>
            </a:r>
            <a:r>
              <a:rPr lang="ru-RU" i="1" dirty="0">
                <a:solidFill>
                  <a:srgbClr val="00FFFF"/>
                </a:solidFill>
              </a:rPr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25175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1218972"/>
            <a:ext cx="6984776" cy="4420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32520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Приватизация управление коммунальным имуществом на 2017 год было использовано-1008,85 </a:t>
            </a:r>
            <a:r>
              <a:rPr lang="ru-RU" dirty="0" err="1">
                <a:solidFill>
                  <a:srgbClr val="00B0F0"/>
                </a:solidFill>
              </a:rPr>
              <a:t>тыс</a:t>
            </a:r>
            <a:r>
              <a:rPr lang="ru-RU" dirty="0">
                <a:solidFill>
                  <a:srgbClr val="00B0F0"/>
                </a:solidFill>
              </a:rPr>
              <a:t> тенге в 2018 году-1192,9  </a:t>
            </a:r>
            <a:r>
              <a:rPr lang="ru-RU" dirty="0" err="1">
                <a:solidFill>
                  <a:srgbClr val="00B0F0"/>
                </a:solidFill>
              </a:rPr>
              <a:t>тыс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тенге,в</a:t>
            </a:r>
            <a:r>
              <a:rPr lang="ru-RU" dirty="0">
                <a:solidFill>
                  <a:srgbClr val="00B0F0"/>
                </a:solidFill>
              </a:rPr>
              <a:t> 2019 году израсходовано-1219,0 </a:t>
            </a:r>
            <a:r>
              <a:rPr lang="ru-RU" dirty="0" err="1">
                <a:solidFill>
                  <a:srgbClr val="00B0F0"/>
                </a:solidFill>
              </a:rPr>
              <a:t>тыс</a:t>
            </a:r>
            <a:r>
              <a:rPr lang="ru-RU" dirty="0">
                <a:solidFill>
                  <a:srgbClr val="00B0F0"/>
                </a:solidFill>
              </a:rPr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26407</TotalTime>
  <Words>445</Words>
  <Application>Microsoft Office PowerPoint</Application>
  <PresentationFormat>Лист A4 (210x297 мм)</PresentationFormat>
  <Paragraphs>76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ГРАЖДАНСКИЙ БЮДЖЕТ ИСПОЛНЕНИЕ ЗА 2019  год. Государственное учереждение «Отдела финансов Коксуского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содержание отдела в 2017 году  было выделено 13477,0 тыс тенге освоено 13476,24 тыс тенге в 2018 году  было выделено 13939,0 тыс тенге в 2019 году  было выделено 14922,0 тыс тенге и освоено 14914,39 тыс. тенге:  из них из республиканского бюджета 784,75 тыс тенге,по заработной плате основного персонала использовано  437,0 тенге; на оздоровление 82,47 тыс тенге, социальный налог-55,0 тыс тенге,социальные отчисление 6,6 тыс тенге, медицинское страхование 4,2 тыс тенге,заработная плата технического персонала 186,72  тыс тенге, налоги технического персонала-1,74 тыс тенге. из них из местного бюджета 14133,0 тыс тенге,по заработной плате основного персонала использовано  5261,68 тенге;  премия-3440,0 тыс тенге, на оздоровление 1007,67 тыс тенге, социальный налог-457,0 тыс тенге,социальные отчисление 250,0 тыс тенге, страховка автотранспорта 17,14 тыс тенге, медицинское страхование 126,0 тыс тенге,заработная плата технического персонала 433,0  тыс тенге, налоги технического персонала-42,0 тыс тенге, приобретение бензина 452,80 тыс тенге,приобретение канцелярских товаров,запасных частей для автомашины-340,55 тыс тенге,оплата телефонной связи и доступа к сети Интернет -357,0 тенге, за работы и прочие услуги- 1901,42 тыс тенге. Командировочные расходы 40,4 тыс тенге.Эмиссия окружающей среды-3,0 тыс тенге. 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1965</cp:revision>
  <cp:lastPrinted>2016-07-20T11:16:55Z</cp:lastPrinted>
  <dcterms:created xsi:type="dcterms:W3CDTF">2004-02-06T14:47:15Z</dcterms:created>
  <dcterms:modified xsi:type="dcterms:W3CDTF">2020-03-27T20:35:08Z</dcterms:modified>
</cp:coreProperties>
</file>