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1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103711784414421E-2"/>
          <c:y val="0.17676881000511838"/>
          <c:w val="0.83674758573554975"/>
          <c:h val="0.7448866462276588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DF3-4395-8415-D3D272156A5B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DF3-4395-8415-D3D272156A5B}"/>
              </c:ext>
            </c:extLst>
          </c:dPt>
          <c:dPt>
            <c:idx val="2"/>
            <c:bubble3D val="0"/>
            <c:spPr>
              <a:solidFill>
                <a:srgbClr val="33CC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DF3-4395-8415-D3D272156A5B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DF3-4395-8415-D3D272156A5B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DF3-4395-8415-D3D272156A5B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DF3-4395-8415-D3D272156A5B}"/>
              </c:ext>
            </c:extLst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733-40A1-B734-1279BD346CEC}"/>
              </c:ext>
            </c:extLst>
          </c:dPt>
          <c:cat>
            <c:strRef>
              <c:f>Sheet1!$B$1:$H$1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Sheet1!$B$2:$H$2</c:f>
              <c:numCache>
                <c:formatCode>0.00%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0.81</c:v>
                </c:pt>
                <c:pt idx="3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DF3-4395-8415-D3D272156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ru-RU"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Қаратал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ауданының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Бәйшегір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ауылдық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</a:t>
            </a:r>
            <a:r>
              <a:rPr lang="ru-RU" sz="1800" baseline="0" dirty="0" smtClean="0">
                <a:latin typeface="+mj-lt"/>
              </a:rPr>
              <a:t> 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</a:t>
            </a:r>
            <a:r>
              <a:rPr lang="ru-RU" sz="1800" dirty="0" smtClean="0">
                <a:latin typeface="+mj-lt"/>
              </a:rPr>
              <a:t> 2020-2022 </a:t>
            </a:r>
            <a:r>
              <a:rPr lang="ru-RU" sz="1800" dirty="0" err="1" smtClean="0">
                <a:latin typeface="+mj-lt"/>
              </a:rPr>
              <a:t>жылдарға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"/>
          <c:y val="1.663861684095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9545352638355396E-2"/>
          <c:y val="0.112104670204679"/>
          <c:w val="0.900116902000893"/>
          <c:h val="0.81727421973224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2020 ж</c:v>
                </c:pt>
                <c:pt idx="1">
                  <c:v>2021 ж</c:v>
                </c:pt>
                <c:pt idx="2">
                  <c:v>2022ж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19827</c:v>
                </c:pt>
                <c:pt idx="1">
                  <c:v>20818</c:v>
                </c:pt>
                <c:pt idx="2">
                  <c:v>21859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671296"/>
        <c:axId val="408671688"/>
      </c:barChart>
      <c:catAx>
        <c:axId val="408671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8671688"/>
        <c:crosses val="autoZero"/>
        <c:auto val="1"/>
        <c:lblAlgn val="ctr"/>
        <c:lblOffset val="100"/>
        <c:noMultiLvlLbl val="0"/>
      </c:catAx>
      <c:valAx>
        <c:axId val="408671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867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lang="ru-RU"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A301-3B5E-49AB-A114-B10D5AB08965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768FF-50FE-45F5-903D-E654C7F29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67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702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85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09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83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793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67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80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588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7713"/>
            <a:ext cx="4968875" cy="3727450"/>
          </a:xfrm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3605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46185" y="930276"/>
            <a:ext cx="8212015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185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63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72816"/>
            <a:ext cx="741682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Қаратал ауданының</a:t>
            </a:r>
            <a:b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Бәйшегір ауылдық </a:t>
            </a: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округі әкімінің аппаратының  2020 жылға </a:t>
            </a:r>
            <a:b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 бюджетінің азаматтық бюджеті</a:t>
            </a:r>
            <a:endParaRPr lang="ru-RU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98168255"/>
              </p:ext>
            </p:extLst>
          </p:nvPr>
        </p:nvGraphicFramePr>
        <p:xfrm>
          <a:off x="1182085" y="1533884"/>
          <a:ext cx="6742235" cy="446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916209" y="390002"/>
            <a:ext cx="7644042" cy="5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4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Қаратал ауданының </a:t>
            </a:r>
            <a:r>
              <a:rPr lang="kk-KZ" sz="147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Бәйшегір ауылдық </a:t>
            </a:r>
            <a:r>
              <a:rPr lang="kk-KZ" sz="14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округі әкімі аппаратының 2020 жылғы бюджетінің үлес салмақтары. Барлығы  – </a:t>
            </a:r>
            <a:r>
              <a:rPr lang="kk-KZ" sz="147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19827 </a:t>
            </a:r>
            <a:r>
              <a:rPr lang="kk-KZ" sz="14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мың </a:t>
            </a:r>
            <a:r>
              <a:rPr lang="kk-KZ" sz="1477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  <a:endParaRPr lang="ru-RU" sz="1477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 bwMode="auto">
          <a:xfrm flipH="1">
            <a:off x="6596437" y="4964914"/>
            <a:ext cx="2428980" cy="666891"/>
          </a:xfrm>
          <a:prstGeom prst="wedgeRoundRectCallout">
            <a:avLst>
              <a:gd name="adj1" fmla="val 109582"/>
              <a:gd name="adj2" fmla="val -6319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algn="ctr" fontAlgn="ctr"/>
            <a:r>
              <a:rPr lang="kk-KZ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Елді мекендердің санитариясын</a:t>
            </a:r>
          </a:p>
          <a:p>
            <a:pPr algn="ctr" fontAlgn="ctr"/>
            <a:r>
              <a:rPr lang="kk-KZ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қамтамасыз ету </a:t>
            </a:r>
            <a:endParaRPr lang="kk-KZ" sz="129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 </a:t>
            </a:r>
            <a:r>
              <a:rPr lang="kk-KZ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мың тенге,   </a:t>
            </a:r>
            <a:r>
              <a:rPr lang="kk-KZ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2% 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 bwMode="auto">
          <a:xfrm flipH="1">
            <a:off x="6109922" y="1584517"/>
            <a:ext cx="2547565" cy="1024282"/>
          </a:xfrm>
          <a:prstGeom prst="wedgeRoundRectCallout">
            <a:avLst>
              <a:gd name="adj1" fmla="val 97478"/>
              <a:gd name="adj2" fmla="val 10746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algn="ctr" fontAlgn="ctr"/>
            <a:r>
              <a:rPr lang="kk-KZ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Бөлімді ұстап тұруға </a:t>
            </a:r>
          </a:p>
          <a:p>
            <a:pPr algn="ctr" fontAlgn="ctr"/>
            <a:r>
              <a:rPr lang="kk-KZ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17081 мың </a:t>
            </a:r>
            <a:r>
              <a:rPr lang="kk-KZ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 </a:t>
            </a:r>
            <a:r>
              <a:rPr lang="kk-KZ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86%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2710870" y="5777713"/>
            <a:ext cx="2398102" cy="831397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</a:t>
            </a: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мекендердегі</a:t>
            </a: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көшелерді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жарықтандыру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638 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тенге </a:t>
            </a:r>
            <a:r>
              <a:rPr lang="ru-RU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298790" y="5298358"/>
            <a:ext cx="2293235" cy="722930"/>
          </a:xfrm>
          <a:prstGeom prst="wedgeRoundRectCallout">
            <a:avLst>
              <a:gd name="adj1" fmla="val 84015"/>
              <a:gd name="adj2" fmla="val -167233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</a:t>
            </a: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мекендерді</a:t>
            </a: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абаттандыру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 көгалдандыру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1808  </a:t>
            </a:r>
            <a:r>
              <a:rPr lang="ru-RU" sz="12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12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тенге </a:t>
            </a:r>
            <a:r>
              <a:rPr lang="ru-RU" sz="129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8%  </a:t>
            </a:r>
            <a:endParaRPr lang="ru-RU" sz="129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2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15616" y="535630"/>
            <a:ext cx="7177454" cy="49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290" b="1" dirty="0" smtClean="0">
                <a:latin typeface="+mj-lt"/>
              </a:rPr>
              <a:t>Қаратал ауданының Бәйшегір </a:t>
            </a:r>
            <a:r>
              <a:rPr lang="en-US" sz="1290" b="1" dirty="0">
                <a:latin typeface="+mj-lt"/>
              </a:rPr>
              <a:t>ауылдық округі акімінің </a:t>
            </a:r>
            <a:r>
              <a:rPr lang="en-US" sz="1290" b="1" dirty="0" err="1">
                <a:latin typeface="+mj-lt"/>
              </a:rPr>
              <a:t>аппаратының</a:t>
            </a:r>
            <a:r>
              <a:rPr lang="en-US" sz="1290" b="1" dirty="0">
                <a:latin typeface="+mj-lt"/>
              </a:rPr>
              <a:t> </a:t>
            </a:r>
            <a:r>
              <a:rPr lang="en-US" sz="1290" b="1" dirty="0" smtClean="0">
                <a:latin typeface="+mj-lt"/>
              </a:rPr>
              <a:t>2</a:t>
            </a:r>
            <a:r>
              <a:rPr lang="en-US" sz="1290" b="1" dirty="0" smtClean="0">
                <a:latin typeface="+mj-lt"/>
                <a:cs typeface="Arial" panose="020B0604020202020204" pitchFamily="34" charset="0"/>
              </a:rPr>
              <a:t>0</a:t>
            </a:r>
            <a:r>
              <a:rPr lang="kk-KZ" sz="1290" b="1" dirty="0" smtClean="0">
                <a:latin typeface="+mj-lt"/>
                <a:cs typeface="Arial" panose="020B0604020202020204" pitchFamily="34" charset="0"/>
              </a:rPr>
              <a:t>20</a:t>
            </a:r>
            <a:r>
              <a:rPr lang="en-US" sz="1290" b="1" dirty="0" smtClean="0">
                <a:latin typeface="+mj-lt"/>
                <a:cs typeface="Arial" panose="020B0604020202020204" pitchFamily="34" charset="0"/>
              </a:rPr>
              <a:t>-202</a:t>
            </a:r>
            <a:r>
              <a:rPr lang="kk-KZ" sz="1290" b="1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en-US" sz="129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1290" b="1" dirty="0">
                <a:latin typeface="+mj-lt"/>
                <a:cs typeface="Arial" panose="020B0604020202020204" pitchFamily="34" charset="0"/>
              </a:rPr>
              <a:t>жылдарда бөлінген бюджет қаржысы                              </a:t>
            </a:r>
            <a:endParaRPr lang="ru-RU" sz="129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75134520"/>
              </p:ext>
            </p:extLst>
          </p:nvPr>
        </p:nvGraphicFramePr>
        <p:xfrm>
          <a:off x="185051" y="1434933"/>
          <a:ext cx="8419398" cy="3798507"/>
        </p:xfrm>
        <a:graphic>
          <a:graphicData uri="http://schemas.openxmlformats.org/drawingml/2006/table">
            <a:tbl>
              <a:tblPr/>
              <a:tblGrid>
                <a:gridCol w="4860967"/>
                <a:gridCol w="1245646"/>
                <a:gridCol w="1155411"/>
                <a:gridCol w="1157374"/>
              </a:tblGrid>
              <a:tr h="5636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en-US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43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873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kk-KZ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19827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1" i="0" u="none" strike="noStrike" baseline="0" dirty="0" smtClean="0">
                          <a:effectLst/>
                          <a:latin typeface="+mj-lt"/>
                        </a:rPr>
                        <a:t>20818</a:t>
                      </a:r>
                      <a:endParaRPr lang="ru-RU" sz="13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kk-K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21859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76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17081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17935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18832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9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kk-KZ" sz="13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Елді мекендердегі көшелерді жарықтандыру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 smtClean="0">
                          <a:effectLst/>
                          <a:latin typeface="+mj-lt"/>
                        </a:rPr>
                        <a:t>638</a:t>
                      </a:r>
                      <a:endParaRPr lang="en-US" sz="13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670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300" dirty="0" smtClean="0">
                          <a:latin typeface="+mj-lt"/>
                        </a:rPr>
                        <a:t>704</a:t>
                      </a:r>
                      <a:endParaRPr lang="en-US" sz="1300" dirty="0" smtClean="0"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2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kk-KZ" sz="13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Елді мекендердің санитариясы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300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315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331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29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kk-KZ" sz="13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Елді мекендерді абаттандыру мен көгалдандыру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1808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1898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1993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7895492" y="263770"/>
            <a:ext cx="1248508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66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3608" y="1434932"/>
            <a:ext cx="1437291" cy="930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77373241"/>
              </p:ext>
            </p:extLst>
          </p:nvPr>
        </p:nvGraphicFramePr>
        <p:xfrm>
          <a:off x="251520" y="2166091"/>
          <a:ext cx="8646295" cy="352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396" y="1235526"/>
            <a:ext cx="1462316" cy="731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148</Words>
  <Application>Microsoft Office PowerPoint</Application>
  <PresentationFormat>Экран 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Crown</cp:lastModifiedBy>
  <cp:revision>35</cp:revision>
  <dcterms:created xsi:type="dcterms:W3CDTF">2019-11-01T11:21:00Z</dcterms:created>
  <dcterms:modified xsi:type="dcterms:W3CDTF">2020-01-31T09:30:34Z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1049-11.2.0.8942</vt:lpwstr>
  </property>
</Properties>
</file>