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</p:sldMasterIdLst>
  <p:sldIdLst>
    <p:sldId id="256" r:id="rId4"/>
    <p:sldId id="266" r:id="rId5"/>
    <p:sldId id="267" r:id="rId6"/>
    <p:sldId id="262" r:id="rId7"/>
    <p:sldId id="261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9D280B-5C4F-4A94-B5D3-312AD1679E54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D19D7C-3910-4DA9-9D1E-9DAD8FFC5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6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7942" y="228600"/>
            <a:ext cx="8697421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7414" y="4203701"/>
            <a:ext cx="2876399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8996" y="4075113"/>
            <a:ext cx="5545013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329" y="4087813"/>
            <a:ext cx="5467482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139" y="4073526"/>
            <a:ext cx="3307471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0885" y="4059239"/>
            <a:ext cx="872378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4E7A81-9A25-43C7-A765-3F4AFACBD1A6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E15DEA-DB57-4696-961E-6D8589330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FB2BC2-EAA7-4D9D-BBBF-9D79DD8B294C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1D114-656B-40DC-A176-DFC9EC25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3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7DDEDA-04B3-468A-95C3-FC645B41F42A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16CE71-C184-447C-93A2-33E497555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AF0835-2750-4B3B-9108-7F0FA2A5FB03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89194A-9CF3-4454-8450-4FF8887CF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4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44CBD5-A00C-4D8F-BD6B-80B6273DAACA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83B76BC-B460-43D9-BD6E-99E849C2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9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0AA93F-2B9D-43EB-8641-36E2582BBE4D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458845-E43A-481E-BD0C-D9D32370D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7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7942" y="228601"/>
            <a:ext cx="8697421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0885" y="5354639"/>
            <a:ext cx="872378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3997E-B6EF-4C73-B8A0-23D06B6776D2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6AE294-4780-410E-8B1B-9EE1EBE0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AAA9B5C-4773-40C0-A379-CB2C914FA75F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C6AC41-1C4E-4DD7-BEB7-4950E3500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0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A782BA-5D6E-41B3-A01C-2979C15C7A6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A840C3-D35C-4201-9836-A6F1AA127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8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8139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1538" y="2674940"/>
            <a:ext cx="7408862" cy="3451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D671B9-55B4-4BCF-8304-67A30D5E0C9B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25513D6-33A5-40BE-9F44-96DFC3552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4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1A797D-55B9-4807-A075-2F9F3FDAB889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81FFC9-B37C-473C-9232-5B7EAA257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973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372EEA-CF55-45C0-94B6-4044E6677263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394891A-0656-4332-93F3-79623B984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147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CC5388-3648-491C-92A5-A0E582B14AAE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5F0F3F-C71A-4279-9C66-711C2E212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92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1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4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823092-BE3B-4489-A337-58A67B387C0B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90F1ED-8F1E-4C20-866F-06A37089C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25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9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4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60E6AB-9712-421B-BF4D-8393039C7F6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120934-78CC-4E36-AEC5-96641E5B4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983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602606-97E5-40F5-92C1-3B2E0ABFA18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5161DC-01A8-4B22-885D-2DCDDB861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8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C1D743-05BB-4E66-9CCA-082EBA66DFDF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AD508A-8AEA-4CC0-91C5-0945E04FC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96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4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E083F5-4141-4E87-8C2D-E0ABDABA7866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369DD5-B5A8-43D1-A9C3-77FAF437E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59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0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E57D35-2E66-431D-8685-525E2AB1B17B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CA3B7D-774B-466B-960B-35BA980FF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33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C0027D-F66B-4D8D-B0E5-1C6BC4842820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22B213-780E-4EAD-BB79-35B417386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007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60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E24CEC-0165-4E92-BF18-7DFCB90CE32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DCB3E4-1ACE-4C9F-B594-8480AF21D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0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7942" y="228601"/>
            <a:ext cx="8697421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0885" y="1679576"/>
            <a:ext cx="872378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33" y="338139"/>
            <a:ext cx="8229134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561" y="6249989"/>
            <a:ext cx="3786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C8270-3F81-447D-A674-1C1B43908715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28" y="6249989"/>
            <a:ext cx="3786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293" y="6249989"/>
            <a:ext cx="1161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96ABFE-1AC5-48DF-BA2C-C7E6ADDC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448" y="2674939"/>
            <a:ext cx="740885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5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4067" y="4371975"/>
            <a:ext cx="65110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2806" y="731839"/>
            <a:ext cx="64009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64" y="6172201"/>
            <a:ext cx="251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AEAF-79E1-44A8-BF04-44BCA1BA2453}" type="datetimeFigureOut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30.06.2022</a:t>
            </a:fld>
            <a:endParaRPr lang="ru-RU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434" y="6172201"/>
            <a:ext cx="3352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9871" y="6172201"/>
            <a:ext cx="1828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15881-B228-427A-9F6C-3F141242A6FB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82544" cy="3208088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ГРАЖДАНСКИЙ БЮДЖЕТ Бахарского сельского округа на 2022-2025 годы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2900" smtClean="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endParaRPr lang="ru-RU" sz="25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" y="1296988"/>
            <a:ext cx="18452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463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32076"/>
              </p:ext>
            </p:extLst>
          </p:nvPr>
        </p:nvGraphicFramePr>
        <p:xfrm>
          <a:off x="3059833" y="548681"/>
          <a:ext cx="5400600" cy="6091080"/>
        </p:xfrm>
        <a:graphic>
          <a:graphicData uri="http://schemas.openxmlformats.org/drawingml/2006/table">
            <a:tbl>
              <a:tblPr/>
              <a:tblGrid>
                <a:gridCol w="1656183"/>
                <a:gridCol w="936104"/>
                <a:gridCol w="864096"/>
                <a:gridCol w="1080120"/>
                <a:gridCol w="864097"/>
              </a:tblGrid>
              <a:tr h="136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Наименование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Налоговые поступления в том числе: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52 583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41 764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43 184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Подоходный налог</a:t>
                      </a: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422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Налоги на собственность</a:t>
                      </a: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Налоги на транспортные средства</a:t>
                      </a: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11992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Трансферты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39967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17039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31 594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2" name="Rectangle 47"/>
          <p:cNvSpPr>
            <a:spLocks noChangeArrowheads="1"/>
          </p:cNvSpPr>
          <p:nvPr/>
        </p:nvSpPr>
        <p:spPr bwMode="auto">
          <a:xfrm>
            <a:off x="2" y="-184150"/>
            <a:ext cx="18452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4863" name="Диаграмма 1"/>
          <p:cNvGraphicFramePr>
            <a:graphicFrameLocks/>
          </p:cNvGraphicFramePr>
          <p:nvPr/>
        </p:nvGraphicFramePr>
        <p:xfrm>
          <a:off x="325631" y="1989138"/>
          <a:ext cx="3453229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3535986" imgH="4188315" progId="Excel.Chart.8">
                  <p:embed/>
                </p:oleObj>
              </mc:Choice>
              <mc:Fallback>
                <p:oleObj r:id="rId3" imgW="3535986" imgH="41883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31" y="1989138"/>
                        <a:ext cx="3453229" cy="418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2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57433" y="692697"/>
            <a:ext cx="8229134" cy="1512167"/>
          </a:xfrm>
        </p:spPr>
        <p:txBody>
          <a:bodyPr/>
          <a:lstStyle/>
          <a:p>
            <a:pPr eaLnBrk="1" hangingPunct="1"/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</a:rPr>
              <a:t>Бюджет Бахарского сельского округа на 2022-2025 годы</a:t>
            </a:r>
            <a:endParaRPr lang="ru-RU" sz="25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2565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15117"/>
              </p:ext>
            </p:extLst>
          </p:nvPr>
        </p:nvGraphicFramePr>
        <p:xfrm>
          <a:off x="323529" y="2636914"/>
          <a:ext cx="8352928" cy="4213185"/>
        </p:xfrm>
        <a:graphic>
          <a:graphicData uri="http://schemas.openxmlformats.org/drawingml/2006/table">
            <a:tbl>
              <a:tblPr/>
              <a:tblGrid>
                <a:gridCol w="570996"/>
                <a:gridCol w="2560129"/>
                <a:gridCol w="1550803"/>
                <a:gridCol w="1218468"/>
                <a:gridCol w="1226266"/>
                <a:gridCol w="1226266"/>
              </a:tblGrid>
              <a:tr h="4414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Наименование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7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</a:t>
                      </a:r>
                      <a:endParaRPr kumimoji="0" lang="kk-K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ll. </a:t>
                      </a: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Расходы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51 584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41 764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43 184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2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услуги общего характера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ndar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42 625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35 184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35 464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2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ndar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8 959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6 580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7 720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8100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  <a:cs typeface="Arial" charset="0"/>
                        </a:rPr>
                        <a:t>Прочие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7 021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3657600" cy="18722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    2025 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1154,0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1540,0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1820,0     2000,0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104456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Освещение улиц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(тыс.тенге)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81" y="3356992"/>
            <a:ext cx="40860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250304" cy="151216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2204864"/>
            <a:ext cx="4046168" cy="230425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kk-KZ" sz="1600" b="1" dirty="0" smtClean="0"/>
              <a:t> </a:t>
            </a:r>
            <a:r>
              <a:rPr lang="kk-KZ" sz="1600" dirty="0" smtClean="0"/>
              <a:t>г          </a:t>
            </a:r>
            <a:r>
              <a:rPr lang="kk-KZ" sz="1600" b="1" dirty="0" smtClean="0"/>
              <a:t>  </a:t>
            </a:r>
            <a:r>
              <a:rPr lang="kk-KZ" sz="1600" b="1" dirty="0" smtClean="0"/>
              <a:t>2023 </a:t>
            </a:r>
            <a:r>
              <a:rPr lang="kk-KZ" sz="1600" dirty="0"/>
              <a:t>г</a:t>
            </a:r>
            <a:r>
              <a:rPr lang="kk-KZ" sz="1600" b="1" dirty="0" smtClean="0"/>
              <a:t>        </a:t>
            </a:r>
            <a:r>
              <a:rPr lang="kk-KZ" sz="1600" b="1" dirty="0" smtClean="0"/>
              <a:t>2024 </a:t>
            </a:r>
            <a:r>
              <a:rPr lang="kk-KZ" sz="1600" dirty="0" smtClean="0"/>
              <a:t>г      </a:t>
            </a:r>
            <a:endParaRPr lang="ru-RU" sz="1600" dirty="0" smtClean="0"/>
          </a:p>
          <a:p>
            <a:pPr marL="0" indent="0">
              <a:buNone/>
            </a:pPr>
            <a:r>
              <a:rPr lang="kk-KZ" sz="1600" b="1" dirty="0" smtClean="0"/>
              <a:t> </a:t>
            </a:r>
            <a:r>
              <a:rPr lang="kk-KZ" sz="1600" dirty="0" smtClean="0"/>
              <a:t>965</a:t>
            </a:r>
            <a:r>
              <a:rPr lang="kk-KZ" sz="1600" b="1" dirty="0" smtClean="0"/>
              <a:t>,0	      </a:t>
            </a:r>
            <a:r>
              <a:rPr lang="kk-KZ" sz="1600" dirty="0" smtClean="0"/>
              <a:t>1120</a:t>
            </a:r>
            <a:r>
              <a:rPr lang="kk-KZ" sz="1600" b="1" dirty="0" smtClean="0"/>
              <a:t>, 0           14</a:t>
            </a:r>
            <a:r>
              <a:rPr lang="kk-KZ" sz="1600" dirty="0" smtClean="0"/>
              <a:t>50</a:t>
            </a:r>
            <a:r>
              <a:rPr lang="kk-KZ" sz="1600" b="1" dirty="0" smtClean="0"/>
              <a:t>,0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955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Обеспечении санитарии населенных пунктов (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Елд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і мекендердің санитариясын қамтамасыз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   ету(млн.теңге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3843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240360" cy="17281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2780928"/>
            <a:ext cx="4454306" cy="12961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2022 г      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         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2024 г        2025 г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40,0	   3920,0</a:t>
            </a:r>
            <a:r>
              <a:rPr lang="kk-KZ" b="1" dirty="0" smtClean="0"/>
              <a:t>   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4450,0         5000,0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Благоустройство и озеленение населенных пунктов (тыс.тенге)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" y="3140968"/>
            <a:ext cx="32403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18291"/>
              </p:ext>
            </p:extLst>
          </p:nvPr>
        </p:nvGraphicFramePr>
        <p:xfrm>
          <a:off x="324080" y="188913"/>
          <a:ext cx="8568720" cy="649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17"/>
                <a:gridCol w="2105665"/>
                <a:gridCol w="1326692"/>
                <a:gridCol w="1326692"/>
                <a:gridCol w="1630977"/>
                <a:gridCol w="1630977"/>
              </a:tblGrid>
              <a:tr h="65373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н/п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Название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</a:t>
                      </a:r>
                      <a:r>
                        <a:rPr lang="en-US" sz="1800" dirty="0" smtClean="0"/>
                        <a:t>22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202</a:t>
                      </a:r>
                      <a:r>
                        <a:rPr lang="en-US" sz="1800" dirty="0" smtClean="0"/>
                        <a:t>3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202</a:t>
                      </a:r>
                      <a:r>
                        <a:rPr lang="en-US" sz="1800" dirty="0" smtClean="0"/>
                        <a:t>4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202</a:t>
                      </a:r>
                      <a:r>
                        <a:rPr lang="ru-RU" sz="1800" dirty="0" smtClean="0"/>
                        <a:t>5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kk-KZ" sz="1800" dirty="0" smtClean="0"/>
                        <a:t>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074301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1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Месячный</a:t>
                      </a:r>
                      <a:r>
                        <a:rPr lang="kk-KZ" sz="1800" baseline="0" dirty="0" smtClean="0"/>
                        <a:t> расчетный показатель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ru-RU" sz="1800" dirty="0" smtClean="0"/>
                        <a:t>180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en-US" sz="1800" dirty="0" smtClean="0"/>
                        <a:t>3201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3345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500</a:t>
                      </a:r>
                      <a:r>
                        <a:rPr lang="kk-KZ" sz="180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55674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Минимальная заработная плата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000</a:t>
                      </a:r>
                      <a:r>
                        <a:rPr lang="en-US" sz="180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</a:t>
                      </a:r>
                      <a:r>
                        <a:rPr lang="en-US" sz="1800" dirty="0" smtClean="0"/>
                        <a:t>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</a:t>
                      </a:r>
                      <a:r>
                        <a:rPr lang="en-US" sz="1800" dirty="0" smtClean="0"/>
                        <a:t>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</a:t>
                      </a:r>
                      <a:r>
                        <a:rPr lang="en-US" sz="1800" dirty="0" smtClean="0"/>
                        <a:t>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30904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3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Минимальная базовая</a:t>
                      </a:r>
                      <a:r>
                        <a:rPr lang="kk-KZ" sz="1800" baseline="0" dirty="0" smtClean="0"/>
                        <a:t> пенсионная ставка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19 450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20326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21240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21240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02415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4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Минимальная пенсия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en-US" sz="1800" dirty="0" smtClean="0"/>
                        <a:t>46 302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49312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52518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52518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9611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5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Прожиточный минимум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36 018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37639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39333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39333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93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248</TotalTime>
  <Words>254</Words>
  <Application>Microsoft Office PowerPoint</Application>
  <PresentationFormat>Экран (4:3)</PresentationFormat>
  <Paragraphs>113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Углы</vt:lpstr>
      <vt:lpstr>1_Волна</vt:lpstr>
      <vt:lpstr>1_Воздушный поток</vt:lpstr>
      <vt:lpstr>Диаграмма Microsoft Excel</vt:lpstr>
      <vt:lpstr>ГРАЖДАНСКИЙ БЮДЖЕТ Бахарского сельского округа на 2022-2025 годы </vt:lpstr>
      <vt:lpstr>                           </vt:lpstr>
      <vt:lpstr>Бюджет Бахарского сельского округа на 2022-2025 годы</vt:lpstr>
      <vt:lpstr>Освещение улиц (тыс.тенге)</vt:lpstr>
      <vt:lpstr>                              Обеспечении санитарии населенных пунктов (тыс.тенге)                          Елді мекендердің санитариясын қамтамасыз    ету(млн.теңге)   </vt:lpstr>
      <vt:lpstr>Благоустройство и озеленение населенных пунктов (тыс.тенге)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Ұйғыр ауданының Бахар ауылдық округінің 2018-2020 жылдарға арналған Азаматтық бюджеті</dc:title>
  <dc:creator>user</dc:creator>
  <cp:lastModifiedBy>user</cp:lastModifiedBy>
  <cp:revision>26</cp:revision>
  <dcterms:created xsi:type="dcterms:W3CDTF">2018-02-01T09:15:59Z</dcterms:created>
  <dcterms:modified xsi:type="dcterms:W3CDTF">2022-06-30T02:48:20Z</dcterms:modified>
</cp:coreProperties>
</file>