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81" autoAdjust="0"/>
    <p:restoredTop sz="97891" autoAdjust="0"/>
  </p:normalViewPr>
  <p:slideViewPr>
    <p:cSldViewPr>
      <p:cViewPr varScale="1">
        <p:scale>
          <a:sx n="89" d="100"/>
          <a:sy n="89" d="100"/>
        </p:scale>
        <p:origin x="-1566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10"/>
            <c:spPr>
              <a:solidFill>
                <a:srgbClr val="7030A0"/>
              </a:solidFill>
            </c:spPr>
          </c:dPt>
          <c:dPt>
            <c:idx val="1"/>
            <c:explosion val="9"/>
            <c:spPr>
              <a:solidFill>
                <a:srgbClr val="FF0000"/>
              </a:solidFill>
            </c:spPr>
          </c:dPt>
          <c:dPt>
            <c:idx val="2"/>
            <c:explosion val="8"/>
            <c:spPr>
              <a:solidFill>
                <a:srgbClr val="FFFF00"/>
              </a:solidFill>
            </c:spPr>
          </c:dPt>
          <c:dPt>
            <c:idx val="3"/>
            <c:explosion val="43"/>
            <c:spPr>
              <a:solidFill>
                <a:srgbClr val="00B0F0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1.6</c:v>
                </c:pt>
                <c:pt idx="1">
                  <c:v>1</c:v>
                </c:pt>
                <c:pt idx="2">
                  <c:v>4.0999999999999996</c:v>
                </c:pt>
                <c:pt idx="3">
                  <c:v>93.3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 Расходная</a:t>
            </a:r>
            <a:r>
              <a:rPr lang="ru-RU" sz="1800" baseline="0" dirty="0" smtClean="0">
                <a:latin typeface="+mj-lt"/>
              </a:rPr>
              <a:t> часть бюджета </a:t>
            </a:r>
            <a:r>
              <a:rPr lang="ru-RU" sz="1800" dirty="0" smtClean="0">
                <a:latin typeface="+mj-lt"/>
              </a:rPr>
              <a:t>ГУ «Отдел </a:t>
            </a:r>
            <a:r>
              <a:rPr lang="ru-RU" sz="1800" dirty="0" smtClean="0">
                <a:latin typeface="+mj-lt"/>
              </a:rPr>
              <a:t>пассажирского транспорта</a:t>
            </a:r>
            <a:r>
              <a:rPr lang="ru-RU" sz="1800" baseline="0" dirty="0" smtClean="0">
                <a:latin typeface="+mj-lt"/>
              </a:rPr>
              <a:t> и автомобильных дорог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Коксуского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района» на 2019-2021 годы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9343896861474866"/>
          <c:y val="9.5249191812563094E-4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9545352638355382E-2"/>
          <c:y val="7.550356294145652E-2"/>
          <c:w val="0.90011690200089267"/>
          <c:h val="0.817274219732248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dLbls>
            <c:dLbl>
              <c:idx val="0"/>
              <c:layout>
                <c:manualLayout>
                  <c:x val="8.1350981443008407E-3"/>
                  <c:y val="0.177412993249596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419200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7626045979318487E-2"/>
                  <c:y val="0.2745181753655576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448543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0846797525734454E-2"/>
                  <c:y val="0.428755169023571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479941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419200</c:v>
                </c:pt>
                <c:pt idx="1">
                  <c:v>448543</c:v>
                </c:pt>
                <c:pt idx="2">
                  <c:v>479941</c:v>
                </c:pt>
              </c:numCache>
            </c:numRef>
          </c:val>
        </c:ser>
        <c:shape val="cylinder"/>
        <c:axId val="83692544"/>
        <c:axId val="54938240"/>
        <c:axId val="0"/>
      </c:bar3DChart>
      <c:catAx>
        <c:axId val="83692544"/>
        <c:scaling>
          <c:orientation val="minMax"/>
        </c:scaling>
        <c:axPos val="b"/>
        <c:tickLblPos val="nextTo"/>
        <c:crossAx val="54938240"/>
        <c:crosses val="autoZero"/>
        <c:auto val="1"/>
        <c:lblAlgn val="ctr"/>
        <c:lblOffset val="100"/>
      </c:catAx>
      <c:valAx>
        <c:axId val="54938240"/>
        <c:scaling>
          <c:orientation val="minMax"/>
        </c:scaling>
        <c:delete val="1"/>
        <c:axPos val="l"/>
        <c:numFmt formatCode="General" sourceLinked="1"/>
        <c:tickLblPos val="nextTo"/>
        <c:crossAx val="836925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0.3388</cdr:x>
      <cdr:y>0.46698</cdr:y>
    </cdr:from>
    <cdr:to>
      <cdr:x>0.68665</cdr:x>
      <cdr:y>0.64811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2728" y="2357454"/>
          <a:ext cx="292895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0.18608</cdr:x>
      <cdr:y>0.48113</cdr:y>
    </cdr:from>
    <cdr:to>
      <cdr:x>0.66968</cdr:x>
      <cdr:y>0.67642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66844" y="2428892"/>
          <a:ext cx="4071966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kk-KZ" sz="1200" b="1" i="1" dirty="0">
              <a:latin typeface="+mj-lt"/>
              <a:ea typeface="+mn-ea"/>
              <a:cs typeface="+mn-cs"/>
            </a:rPr>
            <a:t>Капитальный и средний ремонт автомобильных </a:t>
          </a:r>
          <a:r>
            <a:rPr lang="kk-KZ" sz="1200" b="1" i="1" dirty="0" smtClean="0">
              <a:latin typeface="+mj-lt"/>
              <a:ea typeface="+mn-ea"/>
              <a:cs typeface="+mn-cs"/>
            </a:rPr>
            <a:t>дорог</a:t>
          </a:r>
        </a:p>
        <a:p xmlns:a="http://schemas.openxmlformats.org/drawingml/2006/main">
          <a:pPr algn="ctr"/>
          <a:r>
            <a:rPr lang="kk-KZ" sz="1200" b="1" i="1" dirty="0" smtClean="0">
              <a:latin typeface="+mj-lt"/>
              <a:ea typeface="+mn-ea"/>
              <a:cs typeface="+mn-cs"/>
            </a:rPr>
            <a:t> </a:t>
          </a:r>
          <a:r>
            <a:rPr lang="kk-KZ" sz="1200" b="1" i="1" dirty="0">
              <a:latin typeface="+mj-lt"/>
              <a:ea typeface="+mn-ea"/>
              <a:cs typeface="+mn-cs"/>
            </a:rPr>
            <a:t>районного значения и улиц населенных </a:t>
          </a:r>
          <a:r>
            <a:rPr lang="kk-KZ" sz="1200" b="1" i="1" dirty="0" smtClean="0">
              <a:latin typeface="+mj-lt"/>
              <a:ea typeface="+mn-ea"/>
              <a:cs typeface="+mn-cs"/>
            </a:rPr>
            <a:t>пунктов</a:t>
          </a:r>
        </a:p>
        <a:p xmlns:a="http://schemas.openxmlformats.org/drawingml/2006/main">
          <a:pPr algn="ctr"/>
          <a:r>
            <a:rPr lang="kk-KZ" sz="1200" b="1" i="1" dirty="0" smtClean="0">
              <a:latin typeface="+mj-lt"/>
              <a:ea typeface="+mn-ea"/>
              <a:cs typeface="+mn-cs"/>
            </a:rPr>
            <a:t> 391 279 тысяч тенге, 93,3</a:t>
          </a:r>
          <a:endParaRPr lang="ru-RU" sz="1200" b="1" i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0.19457</cdr:x>
      <cdr:y>0.07075</cdr:y>
    </cdr:from>
    <cdr:to>
      <cdr:x>0.46437</cdr:x>
      <cdr:y>0.16981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38282" y="357190"/>
          <a:ext cx="227172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 fontAlgn="ctr">
            <a:spcBef>
              <a:spcPts val="0"/>
            </a:spcBef>
            <a:buFontTx/>
            <a:buNone/>
          </a:pPr>
          <a:r>
            <a:rPr lang="kk-KZ" sz="1200" b="1" i="1" dirty="0">
              <a:latin typeface="+mj-lt"/>
              <a:ea typeface="+mn-ea"/>
              <a:cs typeface="+mn-cs"/>
            </a:rPr>
            <a:t>На содержание отдела</a:t>
          </a:r>
        </a:p>
        <a:p xmlns:a="http://schemas.openxmlformats.org/drawingml/2006/main">
          <a:pPr algn="ctr">
            <a:spcBef>
              <a:spcPts val="0"/>
            </a:spcBef>
            <a:buFontTx/>
            <a:buNone/>
          </a:pPr>
          <a:r>
            <a:rPr lang="kk-KZ" sz="1200" b="1" i="1" dirty="0" smtClean="0">
              <a:latin typeface="+mj-lt"/>
              <a:ea typeface="+mn-ea"/>
              <a:cs typeface="+mn-cs"/>
            </a:rPr>
            <a:t>6673 </a:t>
          </a:r>
          <a:r>
            <a:rPr lang="kk-KZ" sz="1200" b="1" i="1" dirty="0">
              <a:latin typeface="+mj-lt"/>
              <a:ea typeface="+mn-ea"/>
              <a:cs typeface="+mn-cs"/>
            </a:rPr>
            <a:t>тысяч тенге,  </a:t>
          </a:r>
          <a:r>
            <a:rPr lang="kk-KZ" sz="1200" b="1" i="1" dirty="0" smtClean="0">
              <a:latin typeface="+mj-lt"/>
            </a:rPr>
            <a:t>1</a:t>
          </a:r>
          <a:r>
            <a:rPr lang="kk-KZ" sz="1200" b="1" i="1" dirty="0" smtClean="0">
              <a:latin typeface="+mj-lt"/>
              <a:ea typeface="+mn-ea"/>
              <a:cs typeface="+mn-cs"/>
            </a:rPr>
            <a:t>,6 </a:t>
          </a:r>
          <a:r>
            <a:rPr lang="kk-KZ" sz="1200" b="1" i="1" dirty="0">
              <a:latin typeface="+mj-lt"/>
              <a:ea typeface="+mn-ea"/>
              <a:cs typeface="+mn-cs"/>
            </a:rPr>
            <a:t>% </a:t>
          </a:r>
          <a:endParaRPr lang="ru-RU" sz="1200" b="1" i="1" dirty="0">
            <a:latin typeface="+mj-lt"/>
            <a:ea typeface="+mn-ea"/>
            <a:cs typeface="+mn-cs"/>
          </a:endParaRPr>
        </a:p>
        <a:p xmlns:a="http://schemas.openxmlformats.org/drawingml/2006/main">
          <a:endParaRPr lang="ru-RU" sz="1200" dirty="0">
            <a:latin typeface="+mj-lt"/>
          </a:endParaRPr>
        </a:p>
      </cdr:txBody>
    </cdr:sp>
  </cdr:relSizeAnchor>
  <cdr:relSizeAnchor xmlns:cdr="http://schemas.openxmlformats.org/drawingml/2006/chartDrawing">
    <cdr:from>
      <cdr:x>0.46606</cdr:x>
      <cdr:y>0</cdr:y>
    </cdr:from>
    <cdr:to>
      <cdr:x>0.81449</cdr:x>
      <cdr:y>0.12736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24298" y="0"/>
          <a:ext cx="2933750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kk-KZ" sz="1200" b="1" i="1" dirty="0">
              <a:latin typeface="+mj-lt"/>
              <a:ea typeface="+mn-ea"/>
              <a:cs typeface="+mn-cs"/>
            </a:rPr>
            <a:t>Обеспечение безопасности </a:t>
          </a:r>
          <a:r>
            <a:rPr lang="kk-KZ" sz="1200" b="1" i="1" dirty="0" smtClean="0">
              <a:latin typeface="+mj-lt"/>
              <a:ea typeface="+mn-ea"/>
              <a:cs typeface="+mn-cs"/>
            </a:rPr>
            <a:t>дорожного</a:t>
          </a:r>
        </a:p>
        <a:p xmlns:a="http://schemas.openxmlformats.org/drawingml/2006/main">
          <a:pPr algn="ctr"/>
          <a:r>
            <a:rPr lang="kk-KZ" sz="1200" b="1" i="1" dirty="0" smtClean="0">
              <a:latin typeface="+mj-lt"/>
              <a:ea typeface="+mn-ea"/>
              <a:cs typeface="+mn-cs"/>
            </a:rPr>
            <a:t>движения </a:t>
          </a:r>
          <a:r>
            <a:rPr lang="kk-KZ" sz="1200" b="1" i="1" dirty="0">
              <a:latin typeface="+mj-lt"/>
              <a:ea typeface="+mn-ea"/>
              <a:cs typeface="+mn-cs"/>
            </a:rPr>
            <a:t>в населенных </a:t>
          </a:r>
          <a:r>
            <a:rPr lang="kk-KZ" sz="1200" b="1" i="1" dirty="0" smtClean="0">
              <a:latin typeface="+mj-lt"/>
              <a:ea typeface="+mn-ea"/>
              <a:cs typeface="+mn-cs"/>
            </a:rPr>
            <a:t>пунктах </a:t>
          </a:r>
        </a:p>
        <a:p xmlns:a="http://schemas.openxmlformats.org/drawingml/2006/main">
          <a:pPr algn="ctr"/>
          <a:r>
            <a:rPr lang="kk-KZ" sz="1200" b="1" i="1" dirty="0" smtClean="0">
              <a:latin typeface="+mj-lt"/>
              <a:ea typeface="+mn-ea"/>
              <a:cs typeface="+mn-cs"/>
            </a:rPr>
            <a:t>3821 тысяч тенге, 1%</a:t>
          </a:r>
          <a:endParaRPr lang="ru-RU" sz="1200" b="1" i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0.62783</cdr:x>
      <cdr:y>0.14151</cdr:y>
    </cdr:from>
    <cdr:to>
      <cdr:x>1</cdr:x>
      <cdr:y>0.29717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286412" y="714380"/>
          <a:ext cx="3133688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kk-KZ" sz="1200" b="1" i="1" dirty="0">
              <a:latin typeface="+mj-lt"/>
              <a:ea typeface="+mn-ea"/>
              <a:cs typeface="+mn-cs"/>
            </a:rPr>
            <a:t>Обеспечение функционирования </a:t>
          </a:r>
          <a:endParaRPr lang="kk-KZ" sz="1200" b="1" i="1" dirty="0" smtClean="0">
            <a:latin typeface="+mj-lt"/>
            <a:ea typeface="+mn-ea"/>
            <a:cs typeface="+mn-cs"/>
          </a:endParaRPr>
        </a:p>
        <a:p xmlns:a="http://schemas.openxmlformats.org/drawingml/2006/main">
          <a:pPr algn="ctr"/>
          <a:r>
            <a:rPr lang="kk-KZ" sz="1200" b="1" i="1" dirty="0" smtClean="0">
              <a:latin typeface="+mj-lt"/>
              <a:ea typeface="+mn-ea"/>
              <a:cs typeface="+mn-cs"/>
            </a:rPr>
            <a:t>автомобильных дорог</a:t>
          </a:r>
          <a:r>
            <a:rPr lang="kk-KZ" sz="1200" b="1" i="1" dirty="0">
              <a:latin typeface="+mj-lt"/>
            </a:rPr>
            <a:t> </a:t>
          </a:r>
          <a:endParaRPr lang="kk-KZ" sz="1200" b="1" i="1" dirty="0" smtClean="0">
            <a:latin typeface="+mj-lt"/>
          </a:endParaRPr>
        </a:p>
        <a:p xmlns:a="http://schemas.openxmlformats.org/drawingml/2006/main">
          <a:pPr algn="ctr"/>
          <a:r>
            <a:rPr lang="kk-KZ" sz="1200" b="1" i="1" dirty="0" smtClean="0">
              <a:latin typeface="+mj-lt"/>
            </a:rPr>
            <a:t>17427 тысяч тенге, 4,1%</a:t>
          </a:r>
          <a:endParaRPr lang="ru-RU" sz="1200" b="1" i="1" dirty="0">
            <a:latin typeface="+mj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отдела </a:t>
            </a:r>
            <a:r>
              <a:rPr lang="kk-KZ" sz="3200" b="1" dirty="0" smtClean="0"/>
              <a:t>пассажирского траснпорта и автомобильных дорог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бюджета  на 2019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2019г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>
            <a:graphicFrameLocks noGrp="1"/>
          </p:cNvGraphicFramePr>
          <p:nvPr>
            <p:ph type="chart" idx="1"/>
          </p:nvPr>
        </p:nvGraphicFramePr>
        <p:xfrm>
          <a:off x="952472" y="1071546"/>
          <a:ext cx="8420100" cy="5048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Удельный вес бюджета на 2019 год ГУ “Отдела </a:t>
            </a:r>
            <a:r>
              <a:rPr lang="kk-KZ" sz="1800" b="1" dirty="0" smtClean="0">
                <a:latin typeface="+mj-lt"/>
              </a:rPr>
              <a:t>пассажирского транспорта и автомобильных дорог </a:t>
            </a:r>
            <a:r>
              <a:rPr lang="kk-KZ" sz="1800" b="1" dirty="0" smtClean="0">
                <a:latin typeface="+mj-lt"/>
              </a:rPr>
              <a:t>Коксуского района”. Всего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419 200 </a:t>
            </a:r>
            <a:r>
              <a:rPr lang="kk-KZ" sz="1800" b="1" dirty="0" smtClean="0">
                <a:latin typeface="+mj-lt"/>
              </a:rPr>
              <a:t>тысяч тенге</a:t>
            </a:r>
            <a:endParaRPr lang="ru-RU" sz="1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ГУ “Отдела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пассажирского транспорта и автомобильных дорог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Коксуского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района” на 2019 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344488" y="2420889"/>
          <a:ext cx="9217024" cy="3907444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419200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448543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479941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98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Услуги по реализации государственной политики на местном уровне в области пассажирского транспорта и автомобильных дорог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6673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7140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7640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Обеспечение безопасности дорожного движения в населенных пунктах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3821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4088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4374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Обеспечение функционирования автомобильных дорог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17427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18647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19952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834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Капитальный и средний ремонт автомобильных дорог районного значения и улиц населенных пунктов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391279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418668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447975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117303952"/>
              </p:ext>
            </p:extLst>
          </p:nvPr>
        </p:nvGraphicFramePr>
        <p:xfrm>
          <a:off x="272480" y="1000108"/>
          <a:ext cx="936682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26101</TotalTime>
  <Words>185</Words>
  <Application>Microsoft Office PowerPoint</Application>
  <PresentationFormat>Лист A4 (210x297 мм)</PresentationFormat>
  <Paragraphs>46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Международный</vt:lpstr>
      <vt:lpstr>Гражданский бюджет  отдела пассажирского траснпорта и автомобильных дорог Коксуского района бюджета  на 2019 год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1925</cp:revision>
  <cp:lastPrinted>2016-07-20T11:16:55Z</cp:lastPrinted>
  <dcterms:created xsi:type="dcterms:W3CDTF">2004-02-06T14:47:15Z</dcterms:created>
  <dcterms:modified xsi:type="dcterms:W3CDTF">2019-10-29T03:39:52Z</dcterms:modified>
</cp:coreProperties>
</file>