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FFFFCC"/>
    <a:srgbClr val="CCFFFF"/>
    <a:srgbClr val="FFEACD"/>
    <a:srgbClr val="CCECFF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2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исполнение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год.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жилищно-коммунального хозяйства и жилищной инспекции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973832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>
                <a:solidFill>
                  <a:srgbClr val="FF0000"/>
                </a:solidFill>
              </a:rPr>
              <a:t>Бюджет по расходам по 2020 год  Государственное учреждение "Отдел жилищно-коммунального хозяйства и жилищной инспекции Коксуского района"  по план финансирование обязательства и платежа В 2020 </a:t>
            </a:r>
            <a:r>
              <a:rPr lang="kk-KZ" sz="1400" dirty="0" smtClean="0">
                <a:solidFill>
                  <a:srgbClr val="FF0000"/>
                </a:solidFill>
              </a:rPr>
              <a:t>году-3050339,00  </a:t>
            </a:r>
            <a:r>
              <a:rPr lang="kk-KZ" sz="1400" dirty="0">
                <a:solidFill>
                  <a:srgbClr val="FF0000"/>
                </a:solidFill>
              </a:rPr>
              <a:t>тыс. тенге освоено на </a:t>
            </a:r>
            <a:r>
              <a:rPr lang="kk-KZ" sz="1400" smtClean="0">
                <a:solidFill>
                  <a:srgbClr val="FF0000"/>
                </a:solidFill>
              </a:rPr>
              <a:t>31 августа </a:t>
            </a:r>
            <a:r>
              <a:rPr lang="kk-KZ" sz="1400" dirty="0">
                <a:solidFill>
                  <a:srgbClr val="FF0000"/>
                </a:solidFill>
              </a:rPr>
              <a:t>2020 </a:t>
            </a:r>
            <a:r>
              <a:rPr lang="kk-KZ" sz="1400" dirty="0" smtClean="0">
                <a:solidFill>
                  <a:srgbClr val="FF0000"/>
                </a:solidFill>
              </a:rPr>
              <a:t>год-1135324,14  </a:t>
            </a:r>
            <a:r>
              <a:rPr lang="kk-KZ" sz="1400" dirty="0">
                <a:solidFill>
                  <a:srgbClr val="FF0000"/>
                </a:solidFill>
              </a:rPr>
              <a:t>тыс тенге</a:t>
            </a:r>
            <a:endParaRPr lang="ru-RU" sz="1400" dirty="0">
              <a:solidFill>
                <a:srgbClr val="FF0000"/>
              </a:solidFill>
            </a:endParaRPr>
          </a:p>
          <a:p>
            <a:endParaRPr lang="ru-RU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001 Услуги по реализации государственной политики на местном уровне в области жилищно-коммунального хозяйства и жилищного фонда на содержание отдела В 2020 году выделено на апрель месяц- 17976,0 тыс. </a:t>
            </a:r>
            <a:r>
              <a:rPr lang="ru-RU" sz="1400" dirty="0" err="1">
                <a:solidFill>
                  <a:srgbClr val="FF0000"/>
                </a:solidFill>
              </a:rPr>
              <a:t>тенге,освоено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-8394,02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в том числе по штатным единицам заработная плата и подоходный налог и т. д. выделено-4410,0 тыс. тенге. </a:t>
            </a:r>
            <a:r>
              <a:rPr lang="ru-RU" sz="1400" dirty="0" smtClean="0">
                <a:solidFill>
                  <a:srgbClr val="FF0000"/>
                </a:solidFill>
              </a:rPr>
              <a:t>Освоено-2798,0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тенге,премия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1117,0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освоено </a:t>
            </a:r>
            <a:r>
              <a:rPr lang="ru-RU" sz="1400" dirty="0" smtClean="0">
                <a:solidFill>
                  <a:srgbClr val="FF0000"/>
                </a:solidFill>
              </a:rPr>
              <a:t>1117,0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на оздоровление </a:t>
            </a:r>
            <a:r>
              <a:rPr lang="ru-RU" sz="1400" dirty="0" smtClean="0">
                <a:solidFill>
                  <a:srgbClr val="FF0000"/>
                </a:solidFill>
              </a:rPr>
              <a:t>797,0 </a:t>
            </a:r>
            <a:r>
              <a:rPr lang="ru-RU" sz="1400" dirty="0">
                <a:solidFill>
                  <a:srgbClr val="FF0000"/>
                </a:solidFill>
              </a:rPr>
              <a:t>тыс. </a:t>
            </a:r>
            <a:r>
              <a:rPr lang="ru-RU" sz="1400" dirty="0" smtClean="0">
                <a:solidFill>
                  <a:srgbClr val="FF0000"/>
                </a:solidFill>
              </a:rPr>
              <a:t>тенге 368,09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освоено,  </a:t>
            </a:r>
            <a:r>
              <a:rPr lang="ru-RU" sz="1400" dirty="0">
                <a:solidFill>
                  <a:srgbClr val="FF0000"/>
                </a:solidFill>
              </a:rPr>
              <a:t>социальный </a:t>
            </a:r>
            <a:r>
              <a:rPr lang="ru-RU" sz="1400" dirty="0" smtClean="0">
                <a:solidFill>
                  <a:srgbClr val="FF0000"/>
                </a:solidFill>
              </a:rPr>
              <a:t>налог-298,0 </a:t>
            </a:r>
            <a:r>
              <a:rPr lang="ru-RU" sz="1400" dirty="0">
                <a:solidFill>
                  <a:srgbClr val="FF0000"/>
                </a:solidFill>
              </a:rPr>
              <a:t>тыс.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освоено-214,30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социальные </a:t>
            </a:r>
            <a:r>
              <a:rPr lang="ru-RU" sz="1400" dirty="0" smtClean="0">
                <a:solidFill>
                  <a:srgbClr val="FF0000"/>
                </a:solidFill>
              </a:rPr>
              <a:t>отчисления-161,0 </a:t>
            </a:r>
            <a:r>
              <a:rPr lang="ru-RU" sz="1400" dirty="0">
                <a:solidFill>
                  <a:srgbClr val="FF0000"/>
                </a:solidFill>
              </a:rPr>
              <a:t>тыс. тенге</a:t>
            </a:r>
            <a:r>
              <a:rPr lang="ru-RU" sz="1400" dirty="0" smtClean="0">
                <a:solidFill>
                  <a:srgbClr val="FF0000"/>
                </a:solidFill>
              </a:rPr>
              <a:t>,-116,89тыс </a:t>
            </a:r>
            <a:r>
              <a:rPr lang="ru-RU" sz="1400" dirty="0">
                <a:solidFill>
                  <a:srgbClr val="FF0000"/>
                </a:solidFill>
              </a:rPr>
              <a:t>тенге расход, страхование автотранспорта-18,0 тыс. тенге, медицинское </a:t>
            </a:r>
            <a:r>
              <a:rPr lang="ru-RU" sz="1400" dirty="0" smtClean="0">
                <a:solidFill>
                  <a:srgbClr val="FF0000"/>
                </a:solidFill>
              </a:rPr>
              <a:t>страхование-102,0 </a:t>
            </a:r>
            <a:r>
              <a:rPr lang="ru-RU" sz="1400" dirty="0">
                <a:solidFill>
                  <a:srgbClr val="FF0000"/>
                </a:solidFill>
              </a:rPr>
              <a:t>тыс.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освоено-77,25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тенге,оплата</a:t>
            </a:r>
            <a:r>
              <a:rPr lang="ru-RU" sz="1400" dirty="0">
                <a:solidFill>
                  <a:srgbClr val="FF0000"/>
                </a:solidFill>
              </a:rPr>
              <a:t> труда технических работников – </a:t>
            </a:r>
            <a:r>
              <a:rPr lang="ru-RU" sz="1400" dirty="0" smtClean="0">
                <a:solidFill>
                  <a:srgbClr val="FF0000"/>
                </a:solidFill>
              </a:rPr>
              <a:t>1748,0 </a:t>
            </a:r>
            <a:r>
              <a:rPr lang="ru-RU" sz="1400" dirty="0">
                <a:solidFill>
                  <a:srgbClr val="FF0000"/>
                </a:solidFill>
              </a:rPr>
              <a:t>тыс. тенге освоено </a:t>
            </a:r>
            <a:r>
              <a:rPr lang="ru-RU" sz="1400" dirty="0" smtClean="0">
                <a:solidFill>
                  <a:srgbClr val="FF0000"/>
                </a:solidFill>
              </a:rPr>
              <a:t>1301,27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налоги технического </a:t>
            </a:r>
            <a:r>
              <a:rPr lang="ru-RU" sz="1400" dirty="0" smtClean="0">
                <a:solidFill>
                  <a:srgbClr val="FF0000"/>
                </a:solidFill>
              </a:rPr>
              <a:t>персонала-180,0 </a:t>
            </a:r>
            <a:r>
              <a:rPr lang="ru-RU" sz="1400" dirty="0">
                <a:solidFill>
                  <a:srgbClr val="FF0000"/>
                </a:solidFill>
              </a:rPr>
              <a:t>тыс.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освоено-123,09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err="1">
                <a:solidFill>
                  <a:srgbClr val="FF0000"/>
                </a:solidFill>
              </a:rPr>
              <a:t>тенге,командировочные</a:t>
            </a:r>
            <a:r>
              <a:rPr lang="ru-RU" sz="1400" dirty="0">
                <a:solidFill>
                  <a:srgbClr val="FF0000"/>
                </a:solidFill>
              </a:rPr>
              <a:t> технического персонала 30,0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приобретение бензина-468,0 тыс. тенге использовано </a:t>
            </a:r>
            <a:r>
              <a:rPr lang="ru-RU" sz="1400" dirty="0" smtClean="0">
                <a:solidFill>
                  <a:srgbClr val="FF0000"/>
                </a:solidFill>
              </a:rPr>
              <a:t>296,08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приобретение канцелярских товаров – 495,0 тыс. тенге,освоено-291,22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 Услуги связи обслуживание сети Интернет-384,0 тыс. тенге </a:t>
            </a:r>
            <a:r>
              <a:rPr lang="ru-RU" sz="1400" dirty="0" smtClean="0">
                <a:solidFill>
                  <a:srgbClr val="FF0000"/>
                </a:solidFill>
              </a:rPr>
              <a:t>освоено-194,64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банковские услуги, услуги по ремонту оргтехники, Обслуживание ремонт </a:t>
            </a:r>
            <a:r>
              <a:rPr lang="ru-RU" sz="1400" dirty="0" smtClean="0">
                <a:solidFill>
                  <a:srgbClr val="FF0000"/>
                </a:solidFill>
              </a:rPr>
              <a:t>автотранспорта-1469,64 тыс</a:t>
            </a:r>
            <a:r>
              <a:rPr lang="ru-RU" sz="1400" dirty="0">
                <a:solidFill>
                  <a:srgbClr val="FF0000"/>
                </a:solidFill>
              </a:rPr>
              <a:t>. тенге использовано 178,57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на командировочные-371,0 тенге расход 26,51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тенге, другие текущие расходы -33,0 </a:t>
            </a:r>
            <a:r>
              <a:rPr lang="ru-RU" sz="1400" dirty="0" err="1">
                <a:solidFill>
                  <a:srgbClr val="FF0000"/>
                </a:solidFill>
              </a:rPr>
              <a:t>тыс</a:t>
            </a:r>
            <a:r>
              <a:rPr lang="ru-RU" sz="1400" dirty="0">
                <a:solidFill>
                  <a:srgbClr val="FF0000"/>
                </a:solidFill>
              </a:rPr>
              <a:t>  тенге </a:t>
            </a:r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Капитальные расходы государственного органа-188,0 </a:t>
            </a:r>
            <a:r>
              <a:rPr lang="ru-RU" sz="1400" dirty="0" err="1" smtClean="0">
                <a:solidFill>
                  <a:srgbClr val="FF0000"/>
                </a:solidFill>
              </a:rPr>
              <a:t>тыс.тенге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780176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/>
              <a:t>Обеспечение жильем отдельных категорий граждан выделено-19500,0 тыс тенге.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84232" y="3356992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FFFF"/>
                </a:solidFill>
              </a:rPr>
              <a:t>Предоставление </a:t>
            </a:r>
            <a:r>
              <a:rPr lang="kk-KZ" dirty="0">
                <a:solidFill>
                  <a:srgbClr val="00FFFF"/>
                </a:solidFill>
              </a:rPr>
              <a:t>жилищных сертификатов как социальная помощь-15000,0 </a:t>
            </a:r>
            <a:r>
              <a:rPr lang="kk-KZ" dirty="0" smtClean="0">
                <a:solidFill>
                  <a:srgbClr val="00FFFF"/>
                </a:solidFill>
              </a:rPr>
              <a:t>тыс тенге</a:t>
            </a:r>
          </a:p>
          <a:p>
            <a:r>
              <a:rPr lang="ru-RU" dirty="0">
                <a:solidFill>
                  <a:srgbClr val="00FFFF"/>
                </a:solidFill>
              </a:rPr>
              <a:t>Предоставление жилищных сертификатов как социальная помощь </a:t>
            </a:r>
            <a:r>
              <a:rPr lang="ru-RU" dirty="0" smtClean="0">
                <a:solidFill>
                  <a:srgbClr val="00FFFF"/>
                </a:solidFill>
              </a:rPr>
              <a:t>-10000,0 </a:t>
            </a:r>
            <a:r>
              <a:rPr lang="ru-RU" dirty="0" err="1" smtClean="0">
                <a:solidFill>
                  <a:srgbClr val="00FFFF"/>
                </a:solidFill>
              </a:rPr>
              <a:t>тыс.тенге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>
                <a:solidFill>
                  <a:srgbClr val="00FFFF"/>
                </a:solidFill>
              </a:rPr>
              <a:t>Бюджетные кредиты для предоставления жилищных сертификатов как социальная </a:t>
            </a:r>
            <a:r>
              <a:rPr lang="ru-RU" dirty="0" smtClean="0">
                <a:solidFill>
                  <a:srgbClr val="00FFFF"/>
                </a:solidFill>
              </a:rPr>
              <a:t>поддержка-5000,0 </a:t>
            </a:r>
            <a:r>
              <a:rPr lang="ru-RU" dirty="0" err="1" smtClean="0">
                <a:solidFill>
                  <a:srgbClr val="00FFFF"/>
                </a:solidFill>
              </a:rPr>
              <a:t>тыс.тенге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>
                <a:solidFill>
                  <a:srgbClr val="00FFFF"/>
                </a:solidFill>
              </a:rPr>
              <a:t>Оплата услуг поверенному агенту по предоставлению жилищных сертификатов (социальная поддержка в виде бюджетного кредита</a:t>
            </a:r>
            <a:r>
              <a:rPr lang="ru-RU" dirty="0" smtClean="0">
                <a:solidFill>
                  <a:srgbClr val="00FFFF"/>
                </a:solidFill>
              </a:rPr>
              <a:t>)-125,0 </a:t>
            </a:r>
            <a:r>
              <a:rPr lang="ru-RU" dirty="0" err="1" smtClean="0">
                <a:solidFill>
                  <a:srgbClr val="00FFFF"/>
                </a:solidFill>
              </a:rPr>
              <a:t>тыс.тенге</a:t>
            </a:r>
            <a:endParaRPr lang="kk-KZ" dirty="0" smtClean="0">
              <a:solidFill>
                <a:srgbClr val="00FFFF"/>
              </a:solidFill>
            </a:endParaRPr>
          </a:p>
          <a:p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Благоустройство и озеленение населенных пунктов-755431,0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тенге.освоено-310644,19 </a:t>
            </a:r>
            <a:r>
              <a:rPr lang="ru-RU" dirty="0" err="1">
                <a:solidFill>
                  <a:srgbClr val="FF0000"/>
                </a:solidFill>
              </a:rPr>
              <a:t>тыс</a:t>
            </a:r>
            <a:r>
              <a:rPr lang="ru-RU" dirty="0">
                <a:solidFill>
                  <a:srgbClr val="FF0000"/>
                </a:solidFill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48744" y="1340768"/>
            <a:ext cx="586087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1268760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4688" y="1412776"/>
            <a:ext cx="5284812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Проведение мероприятий за счет ЧС-12000,0 </a:t>
            </a:r>
            <a:r>
              <a:rPr lang="ru-RU" dirty="0" err="1" smtClean="0"/>
              <a:t>тыс</a:t>
            </a:r>
            <a:r>
              <a:rPr lang="ru-RU" dirty="0" smtClean="0"/>
              <a:t> тенге освоено полностью 12 000,0 </a:t>
            </a:r>
            <a:r>
              <a:rPr lang="ru-RU" dirty="0" err="1" smtClean="0"/>
              <a:t>тыс</a:t>
            </a:r>
            <a:r>
              <a:rPr lang="ru-RU" dirty="0" smtClean="0"/>
              <a:t> тенге.</a:t>
            </a:r>
          </a:p>
          <a:p>
            <a:r>
              <a:rPr lang="ru-RU" dirty="0"/>
              <a:t>Проведение мероприятий за счет резерва местного исполнительного органа на неотложные </a:t>
            </a:r>
            <a:r>
              <a:rPr lang="ru-RU" dirty="0" smtClean="0"/>
              <a:t>затраты-23860,0 </a:t>
            </a:r>
            <a:r>
              <a:rPr lang="ru-RU" dirty="0" err="1" smtClean="0"/>
              <a:t>тыс.тенге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908720"/>
            <a:ext cx="8079586" cy="52127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32353" y="1124744"/>
            <a:ext cx="4169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endParaRPr lang="kk-KZ" dirty="0">
              <a:solidFill>
                <a:srgbClr val="00FFFF"/>
              </a:solidFill>
            </a:endParaRPr>
          </a:p>
          <a:p>
            <a:endParaRPr lang="kk-KZ" dirty="0" smtClean="0">
              <a:solidFill>
                <a:srgbClr val="00FFFF"/>
              </a:solidFill>
            </a:endParaRPr>
          </a:p>
          <a:p>
            <a:r>
              <a:rPr lang="kk-KZ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0" y="2274838"/>
            <a:ext cx="4953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  <a:latin typeface="Arial"/>
              </a:rPr>
              <a:t>Возмещение платежей населения по оплате коммунальных услуг в режиме чрезвычайного положения в Республике Казахстан-357266,0 </a:t>
            </a:r>
            <a:r>
              <a:rPr lang="ru-RU" dirty="0" err="1">
                <a:solidFill>
                  <a:srgbClr val="FF0000"/>
                </a:solidFill>
                <a:latin typeface="Arial"/>
              </a:rPr>
              <a:t>тыс.тенге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Arial"/>
              </a:rPr>
              <a:t>49174,0 </a:t>
            </a:r>
            <a:r>
              <a:rPr lang="ru-RU" dirty="0">
                <a:solidFill>
                  <a:srgbClr val="FF0000"/>
                </a:solidFill>
                <a:latin typeface="Arial"/>
              </a:rPr>
              <a:t>освоено</a:t>
            </a:r>
            <a:endParaRPr lang="kk-KZ" dirty="0">
              <a:solidFill>
                <a:srgbClr val="FF0000"/>
              </a:solidFill>
              <a:latin typeface="Arial"/>
            </a:endParaRPr>
          </a:p>
          <a:p>
            <a:pPr lvl="0"/>
            <a:r>
              <a:rPr lang="kk-KZ" dirty="0">
                <a:solidFill>
                  <a:srgbClr val="FF0000"/>
                </a:solidFill>
                <a:latin typeface="Arial"/>
              </a:rPr>
              <a:t>Целевые текущие трансферты нижестоящим бюджетам-120 640,0 тыс тенге </a:t>
            </a:r>
            <a:r>
              <a:rPr lang="kk-KZ" dirty="0" smtClean="0">
                <a:solidFill>
                  <a:srgbClr val="FF0000"/>
                </a:solidFill>
                <a:latin typeface="Arial"/>
              </a:rPr>
              <a:t>расход-52742,00 </a:t>
            </a:r>
            <a:r>
              <a:rPr lang="kk-KZ" dirty="0">
                <a:solidFill>
                  <a:srgbClr val="FF0000"/>
                </a:solidFill>
                <a:latin typeface="Arial"/>
              </a:rPr>
              <a:t>тыс тенге.</a:t>
            </a:r>
            <a:endParaRPr lang="ru-RU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58" y="764704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8584" y="76470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i="1" dirty="0" smtClean="0">
                <a:solidFill>
                  <a:srgbClr val="00FFFF"/>
                </a:solidFill>
              </a:rPr>
              <a:t>.</a:t>
            </a:r>
            <a:endParaRPr lang="ru-RU" i="1" dirty="0">
              <a:solidFill>
                <a:srgbClr val="00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6500" y="2274838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Развитие социальной и инженерной инфраструктуры в сельских населенных пунктах в рамках проекта «</a:t>
            </a:r>
            <a:r>
              <a:rPr lang="ru-RU" dirty="0" err="1">
                <a:solidFill>
                  <a:srgbClr val="FFFF00"/>
                </a:solidFill>
                <a:latin typeface="Arial"/>
              </a:rPr>
              <a:t>Ауыл</a:t>
            </a:r>
            <a:r>
              <a:rPr lang="ru-RU" dirty="0">
                <a:solidFill>
                  <a:srgbClr val="FFFF00"/>
                </a:solidFill>
                <a:latin typeface="Arial"/>
              </a:rPr>
              <a:t>-Ел бесігі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»-256587,0 </a:t>
            </a:r>
            <a:r>
              <a:rPr lang="ru-RU" dirty="0" err="1">
                <a:solidFill>
                  <a:srgbClr val="FFFF00"/>
                </a:solidFill>
                <a:latin typeface="Arial"/>
              </a:rPr>
              <a:t>тыс.тенге</a:t>
            </a:r>
            <a:r>
              <a:rPr lang="ru-RU" dirty="0">
                <a:solidFill>
                  <a:srgbClr val="FFFF00"/>
                </a:solidFill>
                <a:latin typeface="Arial"/>
              </a:rPr>
              <a:t>, </a:t>
            </a:r>
            <a:endParaRPr lang="ru-RU" dirty="0" smtClean="0">
              <a:solidFill>
                <a:srgbClr val="FFFF00"/>
              </a:solidFill>
              <a:latin typeface="Arial"/>
            </a:endParaRPr>
          </a:p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Функционирование системы водоснабжения и водоотведения</a:t>
            </a:r>
            <a:r>
              <a:rPr lang="kk-KZ" dirty="0" smtClean="0">
                <a:solidFill>
                  <a:srgbClr val="FFFF00"/>
                </a:solidFill>
                <a:latin typeface="Arial"/>
              </a:rPr>
              <a:t>-15577,0 </a:t>
            </a:r>
            <a:r>
              <a:rPr lang="kk-KZ" dirty="0">
                <a:solidFill>
                  <a:srgbClr val="FFFF00"/>
                </a:solidFill>
                <a:latin typeface="Arial"/>
              </a:rPr>
              <a:t>тыс тенге </a:t>
            </a:r>
            <a:r>
              <a:rPr lang="kk-KZ" dirty="0" smtClean="0">
                <a:solidFill>
                  <a:srgbClr val="FFFF00"/>
                </a:solidFill>
                <a:latin typeface="Arial"/>
              </a:rPr>
              <a:t>расход-15555,56 </a:t>
            </a:r>
            <a:r>
              <a:rPr lang="kk-KZ" dirty="0">
                <a:solidFill>
                  <a:srgbClr val="FFFF00"/>
                </a:solidFill>
                <a:latin typeface="Arial"/>
              </a:rPr>
              <a:t>тыс тенге</a:t>
            </a:r>
            <a:r>
              <a:rPr lang="kk-KZ" dirty="0" smtClean="0">
                <a:solidFill>
                  <a:srgbClr val="FFFF00"/>
                </a:solidFill>
                <a:latin typeface="Arial"/>
              </a:rPr>
              <a:t>.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Освещение улиц в населенных 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пунктах-18131,0 </a:t>
            </a:r>
            <a:r>
              <a:rPr lang="ru-RU" dirty="0" err="1" smtClean="0">
                <a:solidFill>
                  <a:srgbClr val="FFFF00"/>
                </a:solidFill>
                <a:latin typeface="Arial"/>
              </a:rPr>
              <a:t>тыс.тенге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, 7142,00 освоено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Arial"/>
              </a:rPr>
              <a:t>Развитие системы водоснабжения и 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водоотведения-1438058,0 </a:t>
            </a:r>
            <a:r>
              <a:rPr lang="ru-RU" dirty="0" err="1" smtClean="0">
                <a:solidFill>
                  <a:srgbClr val="FFFF00"/>
                </a:solidFill>
                <a:latin typeface="Arial"/>
              </a:rPr>
              <a:t>тыс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 тенге-646677,00 </a:t>
            </a:r>
            <a:r>
              <a:rPr lang="ru-RU" dirty="0" err="1" smtClean="0">
                <a:solidFill>
                  <a:srgbClr val="FFFF00"/>
                </a:solidFill>
                <a:latin typeface="Arial"/>
              </a:rPr>
              <a:t>тыс</a:t>
            </a:r>
            <a:r>
              <a:rPr lang="ru-RU" dirty="0" smtClean="0">
                <a:solidFill>
                  <a:srgbClr val="FFFF00"/>
                </a:solidFill>
                <a:latin typeface="Arial"/>
              </a:rPr>
              <a:t> тенге освоено</a:t>
            </a:r>
            <a:endParaRPr lang="ru-RU" dirty="0">
              <a:solidFill>
                <a:srgbClr val="FF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26532</TotalTime>
  <Words>432</Words>
  <Application>Microsoft Office PowerPoint</Application>
  <PresentationFormat>Лист A4 (210x297 мм)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ГРАЖДАНСКИЙ БЮДЖЕТ   исполнение за август 2020  год.  Отдел жилищно-коммунального хозяйства и жилищной инспекции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1984</cp:revision>
  <cp:lastPrinted>2016-07-20T11:16:55Z</cp:lastPrinted>
  <dcterms:created xsi:type="dcterms:W3CDTF">2004-02-06T14:47:15Z</dcterms:created>
  <dcterms:modified xsi:type="dcterms:W3CDTF">2021-01-15T12:24:30Z</dcterms:modified>
</cp:coreProperties>
</file>