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442" r:id="rId2"/>
    <p:sldId id="458" r:id="rId3"/>
    <p:sldId id="462" r:id="rId4"/>
    <p:sldId id="482" r:id="rId5"/>
    <p:sldId id="471" r:id="rId6"/>
    <p:sldId id="465" r:id="rId7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1808" autoAdjust="0"/>
    <p:restoredTop sz="98746" autoAdjust="0"/>
  </p:normalViewPr>
  <p:slideViewPr>
    <p:cSldViewPr snapToGrid="0">
      <p:cViewPr varScale="1">
        <p:scale>
          <a:sx n="68" d="100"/>
          <a:sy n="68" d="100"/>
        </p:scale>
        <p:origin x="-906" y="-102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2818190995356538E-2"/>
          <c:y val="0.14742286978635086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19775.7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18454.900000000001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26329.4</c:v>
                </c:pt>
              </c:numCache>
            </c:numRef>
          </c:val>
        </c:ser>
        <c:axId val="103868672"/>
        <c:axId val="94900224"/>
      </c:barChart>
      <c:catAx>
        <c:axId val="1038686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94900224"/>
        <c:crosses val="autoZero"/>
        <c:auto val="1"/>
        <c:lblAlgn val="ctr"/>
        <c:lblOffset val="100"/>
      </c:catAx>
      <c:valAx>
        <c:axId val="94900224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038686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8518518518518583E-2"/>
          <c:y val="5.568705549013777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13684176158349E-2"/>
          <c:y val="3.0503947662949293E-2"/>
          <c:w val="0.92718169943072781"/>
          <c:h val="0.7396590634549328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57D6E7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5632.6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7533.7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7193.7</c:v>
                </c:pt>
              </c:numCache>
            </c:numRef>
          </c:val>
        </c:ser>
        <c:axId val="140963840"/>
        <c:axId val="140965376"/>
      </c:barChart>
      <c:catAx>
        <c:axId val="1409638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40965376"/>
        <c:crosses val="autoZero"/>
        <c:auto val="1"/>
        <c:lblAlgn val="ctr"/>
        <c:lblOffset val="100"/>
      </c:catAx>
      <c:valAx>
        <c:axId val="140965376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40963840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0.46945</cdr:x>
      <cdr:y>0.30369</cdr:y>
    </cdr:from>
    <cdr:to>
      <cdr:x>0.59253</cdr:x>
      <cdr:y>0.38041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10800000" flipH="1" flipV="1">
          <a:off x="4504148" y="1340184"/>
          <a:ext cx="1180900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28645</a:t>
          </a:r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,7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0.11104</cdr:x>
      <cdr:y>0.28745</cdr:y>
    </cdr:from>
    <cdr:to>
      <cdr:x>0.25418</cdr:x>
      <cdr:y>0.36416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10800000" flipH="1" flipV="1">
          <a:off x="1065381" y="1268493"/>
          <a:ext cx="1373368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19775,7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0.94347</cdr:x>
      <cdr:y>0.32844</cdr:y>
    </cdr:to>
    <cdr:pic>
      <cdr:nvPicPr>
        <cdr:cNvPr id="2" name="Picture 8" descr="Ð¸ÐºÐ¾Ð½ÐºÐ° diesel locomotive, Ð»Ð¾ÐºÐ¾Ð¼Ð¾ÑÐ¸Ð², Ð¿Ð¾ÐµÐ·Ð´,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p="http://schemas.openxmlformats.org/presentationml/2006/main" xmlns:a14="http://schemas.microsoft.com/office/drawing/2010/main" xmlns="" xmlns:lc="http://schemas.openxmlformats.org/drawingml/2006/lockedCanvas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764398" cy="1550995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r="http://schemas.openxmlformats.org/officeDocument/2006/relationships" xmlns:p="http://schemas.openxmlformats.org/presentationml/2006/main" xmlns:a14="http://schemas.microsoft.com/office/drawing/2010/main" xmlns="" xmlns:lc="http://schemas.openxmlformats.org/drawingml/2006/lockedCanvas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0.07598</cdr:x>
      <cdr:y>0.0789</cdr:y>
    </cdr:from>
    <cdr:to>
      <cdr:x>0.25005</cdr:x>
      <cdr:y>0.15046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65523" y="373290"/>
          <a:ext cx="15247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5632</a:t>
          </a:r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,6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0.41846</cdr:x>
      <cdr:y>0.02265</cdr:y>
    </cdr:from>
    <cdr:to>
      <cdr:x>0.59058</cdr:x>
      <cdr:y>0.09421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665605" y="107144"/>
          <a:ext cx="150771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7533,</a:t>
          </a:r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7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0.81186</cdr:x>
      <cdr:y>0</cdr:y>
    </cdr:from>
    <cdr:to>
      <cdr:x>0.98593</cdr:x>
      <cdr:y>0.07156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7111667" y="-59594"/>
          <a:ext cx="15247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7193</a:t>
          </a:r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,7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872970" y="273050"/>
            <a:ext cx="5537730" cy="585311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95297" y="1435101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328931" y="2348881"/>
            <a:ext cx="4992555" cy="175805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БЮДЖЕТА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округа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на 1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 2021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39819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с.Казахстан,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186608"/>
          <a:ext cx="8237083" cy="196427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585912"/>
                <a:gridCol w="1632857"/>
                <a:gridCol w="1567544"/>
              </a:tblGrid>
              <a:tr h="137276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Наименование показателей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за.2018г 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За 2019г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за.2020г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В БЮДЖЕТ сельского округа , всего: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19775,7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28645,7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26329,4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Налоговые поступления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5632,6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7533,7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7193,7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трансфертов (субвенций)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14143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21112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19131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2" y="1"/>
            <a:ext cx="8218325" cy="2246765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бюджета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округаАлакольского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–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год, тыс.тенге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fld id="{5E8B0D4E-4D5A-4088-B0C6-94DFFE03A6A7}" type="slidenum">
              <a:rPr lang="ru-RU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38879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поступлений </a:t>
            </a:r>
            <a:b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201</a:t>
            </a:r>
            <a:r>
              <a:rPr lang="en-US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 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0" y="1590260"/>
          <a:ext cx="9594574" cy="4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7964557" y="2305877"/>
            <a:ext cx="1507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26329,4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34707" y="4088699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5" cy="584771"/>
          </a:xfrm>
        </p:spPr>
        <p:txBody>
          <a:bodyPr/>
          <a:lstStyle/>
          <a:p>
            <a:pPr algn="ctr"/>
            <a:fld id="{5E8B0D4E-4D5A-4088-B0C6-94DFFE03A6A7}" type="slidenum">
              <a:rPr lang="ru-RU" sz="3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158,8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налог на имущества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35,4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ИПН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1026,7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048298" y="1060172"/>
          <a:ext cx="8229600" cy="4722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0"/>
            <a:ext cx="9613900" cy="2062099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Основные виды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налоговых поступлений </a:t>
            </a:r>
          </a:p>
          <a:p>
            <a:pPr lvl="0" algn="ctr" fontAlgn="ctr" hangingPunct="1"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 1 </a:t>
            </a:r>
            <a:r>
              <a:rPr 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января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2021 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года,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.тенге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476087"/>
            <a:ext cx="2458192" cy="1381913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ПРИМЕЧАНИЕ: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Всего налоговых поступлений 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на 1 </a:t>
            </a:r>
            <a:r>
              <a:rPr lang="ru-RU" sz="14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января 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года       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7193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,7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.тенге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150,8%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в целом от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780320" y="3569347"/>
            <a:ext cx="23651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налог на транспортные средства с физ.лицо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5972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,6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4731026"/>
            <a:ext cx="2372139" cy="2126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18571" y="4592751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83826" y="2570922"/>
            <a:ext cx="104692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689113" y="1550504"/>
          <a:ext cx="8759687" cy="4731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Налоговые поступления в динамике, тыс.тенге</a:t>
            </a:r>
          </a:p>
          <a:p>
            <a:pPr algn="ctr" fontAlgn="ctr"/>
            <a:r>
              <a:rPr 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годовой </a:t>
            </a:r>
            <a:endParaRPr lang="ru-RU" sz="20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 fontAlgn="ctr"/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2018 – </a:t>
            </a:r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 </a:t>
            </a:r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годы</a:t>
            </a:r>
            <a:endParaRPr lang="en-US" altLang="ru-RU" sz="20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906000" cy="1938988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Исполнение бюджета по расходам </a:t>
            </a:r>
            <a:b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за 2018-2020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4071" y="1107081"/>
          <a:ext cx="8106886" cy="4237447"/>
        </p:xfrm>
        <a:graphic>
          <a:graphicData uri="http://schemas.openxmlformats.org/drawingml/2006/table">
            <a:tbl>
              <a:tblPr/>
              <a:tblGrid>
                <a:gridCol w="139277"/>
                <a:gridCol w="3210078"/>
                <a:gridCol w="887896"/>
                <a:gridCol w="1179444"/>
                <a:gridCol w="1020417"/>
                <a:gridCol w="861391"/>
                <a:gridCol w="808383"/>
              </a:tblGrid>
              <a:tr h="4493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на.2018 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на.2019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2020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года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всего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17499,2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28053,4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26518,5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Услуги по обеспечению деятельности </a:t>
                      </a:r>
                      <a:r>
                        <a:rPr lang="ru-RU" sz="1200" b="0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акима</a:t>
                      </a:r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города районного значения, села, поселка, сельского округа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15808,3</a:t>
                      </a:r>
                      <a:endParaRPr lang="ru-RU" sz="1200" b="0" i="0" u="none" strike="noStrike" dirty="0" smtClean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17499,2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18367,6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Освещение улиц в населенных пунктах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88,9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7410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санитарии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 и озеленение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1151,7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функционирования автомобильных дорог в городах районного значения, селах, поселках, сельских округах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397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Капитальные расходы государственного органа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1399,4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2640359</TotalTime>
  <Words>229</Words>
  <Application>Microsoft Office PowerPoint</Application>
  <PresentationFormat>Лист A4 (210x297 мм)</PresentationFormat>
  <Paragraphs>110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ИСПОЛНЕНИЕ БЮДЖЕТА Аппарат акима Жагатальского сельского округа Алакольского района на 1 января 2021 года </vt:lpstr>
      <vt:lpstr>Структура поступлений бюджета Аппарат акима Жагатальского сельского округаАлакольского района  за 2018 – 2020 год, тыс.тенге </vt:lpstr>
      <vt:lpstr>Динамика поступлений  за 2018 – 2020  годы, тыс.тенге </vt:lpstr>
      <vt:lpstr>Слайд 4</vt:lpstr>
      <vt:lpstr>Слайд 5</vt:lpstr>
      <vt:lpstr>Исполнение бюджета по расходам  за 2018-2020 годы, тыс.тенге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1554</cp:revision>
  <cp:lastPrinted>2017-04-28T05:08:38Z</cp:lastPrinted>
  <dcterms:modified xsi:type="dcterms:W3CDTF">2021-01-18T15:19:53Z</dcterms:modified>
</cp:coreProperties>
</file>