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rgbClr val="00206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Бюджеттік бағдарламалар бойынша шығыстар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8BFF-4529-B77E-0EC47E2D4CF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BFF-4529-B77E-0EC47E2D4CF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BFF-4529-B77E-0EC47E2D4CF3}"/>
              </c:ext>
            </c:extLst>
          </c:dPt>
          <c:dLbls>
            <c:dLbl>
              <c:idx val="0"/>
              <c:layout>
                <c:manualLayout>
                  <c:x val="-0.31038647342995174"/>
                  <c:y val="7.5884704888473389E-2"/>
                </c:manualLayout>
              </c:layout>
              <c:tx>
                <c:rich>
                  <a:bodyPr/>
                  <a:lstStyle/>
                  <a:p>
                    <a:fld id="{E779D386-F5EA-408F-9B92-F7C8649EDC5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AF66DB9-D98F-4BBF-8230-44436DE5AB48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BFF-4529-B77E-0EC47E2D4CF3}"/>
                </c:ext>
              </c:extLst>
            </c:dLbl>
            <c:dLbl>
              <c:idx val="1"/>
              <c:layout>
                <c:manualLayout>
                  <c:x val="3.9855072463768113E-2"/>
                  <c:y val="9.339655986273647E-2"/>
                </c:manualLayout>
              </c:layout>
              <c:tx>
                <c:rich>
                  <a:bodyPr/>
                  <a:lstStyle/>
                  <a:p>
                    <a:fld id="{EDA23676-2CA3-4D16-831D-32035CD9E7C2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BFF-4529-B77E-0EC47E2D4CF3}"/>
                </c:ext>
              </c:extLst>
            </c:dLbl>
            <c:dLbl>
              <c:idx val="2"/>
              <c:layout>
                <c:manualLayout>
                  <c:x val="-0.18719806763285024"/>
                  <c:y val="-0.2597591821182358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E8A9D44-11A0-4C4F-860D-01883E2823DB}" type="CATEGORYNAME">
                      <a:rPr lang="ru-RU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
</a:t>
                    </a:r>
                    <a:fld id="{141D0BE6-F32A-4B58-BCD2-0DB4E7126F3A}" type="VALUE">
                      <a:rPr lang="ru-RU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rgbClr val="44546A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BFF-4529-B77E-0EC47E2D4CF3}"/>
                </c:ext>
              </c:extLst>
            </c:dLbl>
            <c:spPr>
              <a:solidFill>
                <a:schemeClr val="tx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Әкімшілік шығыстар</c:v>
                </c:pt>
                <c:pt idx="1">
                  <c:v>Мемлекеттік органның капиталдық шығыстары</c:v>
                </c:pt>
                <c:pt idx="2">
                  <c:v>Қалақұрылыстық кешенді даму схемаларын және елді мекендердің бас жоспарын әзірлеу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4.2000000000000003E-2</c:v>
                </c:pt>
                <c:pt idx="1">
                  <c:v>3.0000000000000001E-3</c:v>
                </c:pt>
                <c:pt idx="2">
                  <c:v>0.95499999999999996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F-4529-B77E-0EC47E2D4CF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002060"/>
                </a:solidFill>
              </a:rPr>
              <a:t>Расходы по бюджетным программам</a:t>
            </a:r>
            <a:endParaRPr lang="ru-RU" dirty="0">
              <a:solidFill>
                <a:srgbClr val="002060"/>
              </a:solidFill>
            </a:endParaRPr>
          </a:p>
        </c:rich>
      </c:tx>
      <c:layout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rgbClr val="00206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Бюджеттік бағдарламалар бойынша шығыстар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8BFF-4529-B77E-0EC47E2D4CF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BFF-4529-B77E-0EC47E2D4CF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BFF-4529-B77E-0EC47E2D4CF3}"/>
              </c:ext>
            </c:extLst>
          </c:dPt>
          <c:dLbls>
            <c:dLbl>
              <c:idx val="0"/>
              <c:layout>
                <c:manualLayout>
                  <c:x val="-0.31038647342995174"/>
                  <c:y val="7.58847048884733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Административные расходы</a:t>
                    </a:r>
                    <a:r>
                      <a:rPr lang="ru-RU" baseline="0" dirty="0"/>
                      <a:t>
</a:t>
                    </a:r>
                    <a:fld id="{DAF66DB9-D98F-4BBF-8230-44436DE5AB48}" type="VALUE">
                      <a:rPr lang="en-US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BFF-4529-B77E-0EC47E2D4CF3}"/>
                </c:ext>
              </c:extLst>
            </c:dLbl>
            <c:dLbl>
              <c:idx val="1"/>
              <c:layout>
                <c:manualLayout>
                  <c:x val="3.9855072463768113E-2"/>
                  <c:y val="9.3396559862736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Капитальные расходы государственного органа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FF-4529-B77E-0EC47E2D4CF3}"/>
                </c:ext>
              </c:extLst>
            </c:dLbl>
            <c:dLbl>
              <c:idx val="2"/>
              <c:layout>
                <c:manualLayout>
                  <c:x val="-0.18719806763285024"/>
                  <c:y val="-0.2597591821182358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Разработка комплексных схем градостроительного развития и генеральных планов населенных пунктов</a:t>
                    </a:r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
</a:t>
                    </a:r>
                    <a:fld id="{141D0BE6-F32A-4B58-BCD2-0DB4E7126F3A}" type="VALUE">
                      <a:rPr lang="ru-RU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rgbClr val="44546A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BFF-4529-B77E-0EC47E2D4CF3}"/>
                </c:ext>
              </c:extLst>
            </c:dLbl>
            <c:spPr>
              <a:solidFill>
                <a:schemeClr val="tx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Административные расходы</c:v>
                </c:pt>
                <c:pt idx="1">
                  <c:v>Капитальные расходы государственного органа</c:v>
                </c:pt>
                <c:pt idx="2">
                  <c:v>Разработка комплексных схем градостроительного развития и генеральных планов населенных пунктов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4.2000000000000003E-2</c:v>
                </c:pt>
                <c:pt idx="1">
                  <c:v>3.0000000000000001E-3</c:v>
                </c:pt>
                <c:pt idx="2">
                  <c:v>0.95499999999999996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F-4529-B77E-0EC47E2D4CF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98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1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26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1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3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48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66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38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0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09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4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45FF0-7653-40A8-8CED-A6161FFF888D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6EB9-861F-40B0-B6B8-307D778F3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22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«Алматы облыстық сәулет және қалақұрылысы»ММ-нің 2020 жылға арналған жоспарлы шығыстар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0093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6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Плановые расходы ГУ «Управления архитектуры и градостроительства Алматинской области» на 2020 год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8639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53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116" y="272956"/>
            <a:ext cx="9294127" cy="65941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200" b="1" dirty="0" smtClean="0"/>
              <a:t>Алматы облысының қалақұрылысы дамуына 2020 жылға - 1,2 млрд теңге қаражат жоспарлануда.</a:t>
            </a:r>
            <a:endParaRPr lang="ru-RU" sz="2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48" y="980139"/>
            <a:ext cx="8175577" cy="517067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25" y="1423987"/>
            <a:ext cx="1323976" cy="252413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14366" y="6198584"/>
            <a:ext cx="9294127" cy="659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/>
              <a:t>На градостроительное развитие Алматинской области </a:t>
            </a:r>
            <a:r>
              <a:rPr lang="ru-RU" sz="2200" b="1" dirty="0" smtClean="0"/>
              <a:t>в </a:t>
            </a:r>
            <a:r>
              <a:rPr lang="ru-RU" sz="2200" b="1" dirty="0"/>
              <a:t>2020 году </a:t>
            </a:r>
            <a:r>
              <a:rPr lang="ru-RU" sz="2200" b="1" dirty="0" smtClean="0"/>
              <a:t>планируются средства в размере - 1,2 </a:t>
            </a:r>
            <a:r>
              <a:rPr lang="ru-RU" sz="2200" b="1" dirty="0"/>
              <a:t>млрд </a:t>
            </a:r>
            <a:r>
              <a:rPr lang="ru-RU" sz="2200" b="1" dirty="0" smtClean="0"/>
              <a:t>тенге.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334720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82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«Алматы облыстық сәулет және қалақұрылысы»ММ-нің 2020 жылға арналған жоспарлы шығыстар</vt:lpstr>
      <vt:lpstr>Плановые расходы ГУ «Управления архитектуры и градостроительства Алматинской области» на 2020 год</vt:lpstr>
      <vt:lpstr>Алматы облысының қалақұрылысы дамуына 2020 жылға - 1,2 млрд теңге қаражат жоспарлануда.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2019-12-04T03:36:15Z</dcterms:created>
  <dcterms:modified xsi:type="dcterms:W3CDTF">2019-12-04T05:51:09Z</dcterms:modified>
</cp:coreProperties>
</file>