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2" d="100"/>
          <a:sy n="122" d="100"/>
        </p:scale>
        <p:origin x="-1404" y="382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қаржы </a:t>
            </a:r>
            <a:r>
              <a:rPr lang="kk-KZ" sz="3200" b="1" i="0" dirty="0" smtClean="0">
                <a:solidFill>
                  <a:schemeClr val="tx1"/>
                </a:solidFill>
              </a:rPr>
              <a:t>бөлімінің 2019 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08584" y="1340768"/>
          <a:ext cx="7405688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Диаграмма" r:id="rId3" imgW="6600698" imgH="4400460" progId="MSGraph.Chart.8">
                  <p:embed followColorScheme="full"/>
                </p:oleObj>
              </mc:Choice>
              <mc:Fallback>
                <p:oleObj name="Диаграмма" r:id="rId3" imgW="6600698" imgH="4400460" progId="MSGraph.Chart.8">
                  <p:embed followColorScheme="full"/>
                  <p:pic>
                    <p:nvPicPr>
                      <p:cNvPr id="0" name="Picture 10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84" y="1340768"/>
                        <a:ext cx="7405688" cy="493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573017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0,1 </a:t>
            </a:r>
            <a:r>
              <a:rPr lang="ru-RU" sz="1200" b="1" dirty="0"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95,5%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288704" y="3140968"/>
            <a:ext cx="2376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мемлекеттік органның күрделі шығыстары 455 </a:t>
            </a:r>
            <a:r>
              <a:rPr lang="kk-KZ" sz="1200" b="1" i="1" dirty="0" smtClean="0">
                <a:latin typeface="+mj-lt"/>
              </a:rPr>
              <a:t>мың теңге,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1988840"/>
            <a:ext cx="36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Аудан бойынша  уәкілетті орган ретінде басқа да төлемдерді жүзеге  асыруға  316 998 </a:t>
            </a:r>
            <a:r>
              <a:rPr lang="kk-KZ" sz="1200" b="1" i="1" dirty="0" smtClean="0">
                <a:latin typeface="+mj-lt"/>
              </a:rPr>
              <a:t>мың  </a:t>
            </a:r>
            <a:r>
              <a:rPr lang="kk-KZ" sz="1200" b="1" i="1" dirty="0">
                <a:latin typeface="+mj-lt"/>
              </a:rPr>
              <a:t>теңге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Көксу ауданының </a:t>
            </a:r>
            <a:r>
              <a:rPr lang="kk-KZ" sz="1800" b="1" dirty="0" smtClean="0">
                <a:latin typeface="+mj-lt"/>
              </a:rPr>
              <a:t>қаржы бөлімінің </a:t>
            </a:r>
            <a:r>
              <a:rPr lang="kk-KZ" sz="1800" b="1" dirty="0" smtClean="0">
                <a:latin typeface="+mj-lt"/>
              </a:rPr>
              <a:t>2019 </a:t>
            </a:r>
            <a:r>
              <a:rPr lang="kk-KZ" sz="1800" b="1" dirty="0">
                <a:latin typeface="+mj-lt"/>
              </a:rPr>
              <a:t>жылғы </a:t>
            </a:r>
            <a:r>
              <a:rPr lang="kk-KZ" sz="1800" b="1" dirty="0" smtClean="0">
                <a:latin typeface="+mj-lt"/>
              </a:rPr>
              <a:t>бюджетінің үлес салмақтары.Барлығы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331 796 мың </a:t>
            </a:r>
            <a:r>
              <a:rPr lang="kk-KZ" sz="1800" b="1" dirty="0">
                <a:latin typeface="+mj-lt"/>
              </a:rPr>
              <a:t>теңге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600" y="2060848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Бөлімді ұстап тұруға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14 343,0 </a:t>
            </a:r>
            <a:r>
              <a:rPr lang="kk-KZ" sz="1200" b="1" i="1" dirty="0" smtClean="0">
                <a:latin typeface="+mj-lt"/>
              </a:rPr>
              <a:t>мың теңге,  </a:t>
            </a:r>
            <a:r>
              <a:rPr lang="kk-KZ" sz="1200" b="1" i="1" dirty="0" smtClean="0">
                <a:latin typeface="+mj-lt"/>
              </a:rPr>
              <a:t>4,3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қаржы бөлімінің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74097788"/>
              </p:ext>
            </p:extLst>
          </p:nvPr>
        </p:nvGraphicFramePr>
        <p:xfrm>
          <a:off x="344488" y="2420889"/>
          <a:ext cx="9217024" cy="946651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331 796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134 272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134 952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Ауданның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қаланың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меншігін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саясатындағы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14 343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15282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15659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салу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мақсатында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мүлікті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бағалауды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жүргізу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1 124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603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639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Пайдаланылмаған (толық пайдаланылмаған) нысаналы трансферттерді қайтару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2782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 атқарушы органның жоғары тұрған бюджет алдындағы борышын өтеу 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39174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Жекешелендіру, коммуналдық меншікті басқару, жекешелендіруден кейінгі қызмет және осыған байланысты дауларды реттеу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1286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1298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1375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Ауданның (облыстық маңызы бар қаланың) аумағындағы табиғи және техногендік сипаттағы төтенше жағдайларды жоюға арналған ауданның (облыстық маңызы бар қаланың) жергілікті аударушы органның төтенше резерві 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917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455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 маңызы бар қала, ауыл, кент, ауылдық округ бюджеттеріне азаматтық қызметшілердің жекелеген санаттарының, мемлекеттік бюджет қаражаты есебінен ұсталатын ұйымдар қызметкерлерінің, қазыналық кәсіпорындар қызметкерлерінің жалақысын көтеруге берілетін ағымдағы нысаналы трансферттер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132637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Субвенциялар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123991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113920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113920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 өзін-өзі басқару органдарына берілетін трансферттер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4839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3169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3359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 маңызы бар қала, ауыл, кент, ауылдық округ бюджеттеріне мемлекеттік әкімшілік қызметшілердің жекелеген санаттарының жалақысын көтеруге берілетін ағымдағы нысаналы трансферттер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9877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 бюджеттерден берілетін ағымдағы нысаналы трансферттер</a:t>
                      </a:r>
                      <a:endParaRPr lang="kk-KZ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371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"/>
          </a:p>
        </p:txBody>
      </p:sp>
    </p:spTree>
    <p:extLst>
      <p:ext uri="{BB962C8B-B14F-4D97-AF65-F5344CB8AC3E}">
        <p14:creationId xmlns:p14="http://schemas.microsoft.com/office/powerpoint/2010/main" val="3930087823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26081</TotalTime>
  <Words>270</Words>
  <Application>Microsoft Office PowerPoint</Application>
  <PresentationFormat>Лист A4 (210x297 мм)</PresentationFormat>
  <Paragraphs>55</Paragraphs>
  <Slides>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Международный</vt:lpstr>
      <vt:lpstr>Диаграмма</vt:lpstr>
      <vt:lpstr>Көксу ауданының қаржы бөлімінің 2019 жылға  арналған бюджетінің азаматтық бюджеті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Улар</cp:lastModifiedBy>
  <cp:revision>1919</cp:revision>
  <cp:lastPrinted>2016-07-20T11:16:55Z</cp:lastPrinted>
  <dcterms:created xsi:type="dcterms:W3CDTF">2004-02-06T14:47:15Z</dcterms:created>
  <dcterms:modified xsi:type="dcterms:W3CDTF">2019-10-29T09:00:18Z</dcterms:modified>
</cp:coreProperties>
</file>